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slides/slide153.xml" ContentType="application/vnd.openxmlformats-officedocument.presentationml.slide+xml"/>
  <Override PartName="/ppt/slides/slide154.xml" ContentType="application/vnd.openxmlformats-officedocument.presentationml.slide+xml"/>
  <Override PartName="/ppt/slides/slide155.xml" ContentType="application/vnd.openxmlformats-officedocument.presentationml.slide+xml"/>
  <Override PartName="/ppt/slides/slide156.xml" ContentType="application/vnd.openxmlformats-officedocument.presentationml.slide+xml"/>
  <Override PartName="/ppt/slides/slide157.xml" ContentType="application/vnd.openxmlformats-officedocument.presentationml.slide+xml"/>
  <Override PartName="/ppt/slides/slide158.xml" ContentType="application/vnd.openxmlformats-officedocument.presentationml.slide+xml"/>
  <Override PartName="/ppt/slides/slide159.xml" ContentType="application/vnd.openxmlformats-officedocument.presentationml.slide+xml"/>
  <Override PartName="/ppt/slides/slide160.xml" ContentType="application/vnd.openxmlformats-officedocument.presentationml.slide+xml"/>
  <Override PartName="/ppt/slides/slide161.xml" ContentType="application/vnd.openxmlformats-officedocument.presentationml.slide+xml"/>
  <Override PartName="/ppt/slides/slide162.xml" ContentType="application/vnd.openxmlformats-officedocument.presentationml.slide+xml"/>
  <Override PartName="/ppt/slides/slide163.xml" ContentType="application/vnd.openxmlformats-officedocument.presentationml.slide+xml"/>
  <Override PartName="/ppt/slides/slide164.xml" ContentType="application/vnd.openxmlformats-officedocument.presentationml.slide+xml"/>
  <Override PartName="/ppt/slides/slide165.xml" ContentType="application/vnd.openxmlformats-officedocument.presentationml.slide+xml"/>
  <Override PartName="/ppt/slides/slide166.xml" ContentType="application/vnd.openxmlformats-officedocument.presentationml.slide+xml"/>
  <Override PartName="/ppt/slides/slide167.xml" ContentType="application/vnd.openxmlformats-officedocument.presentationml.slide+xml"/>
  <Override PartName="/ppt/slides/slide168.xml" ContentType="application/vnd.openxmlformats-officedocument.presentationml.slide+xml"/>
  <Override PartName="/ppt/slides/slide169.xml" ContentType="application/vnd.openxmlformats-officedocument.presentationml.slide+xml"/>
  <Override PartName="/ppt/slides/slide170.xml" ContentType="application/vnd.openxmlformats-officedocument.presentationml.slide+xml"/>
  <Override PartName="/ppt/slides/slide171.xml" ContentType="application/vnd.openxmlformats-officedocument.presentationml.slide+xml"/>
  <Override PartName="/ppt/slides/slide172.xml" ContentType="application/vnd.openxmlformats-officedocument.presentationml.slide+xml"/>
  <Override PartName="/ppt/slides/slide173.xml" ContentType="application/vnd.openxmlformats-officedocument.presentationml.slide+xml"/>
  <Override PartName="/ppt/slides/slide174.xml" ContentType="application/vnd.openxmlformats-officedocument.presentationml.slide+xml"/>
  <Override PartName="/ppt/slides/slide175.xml" ContentType="application/vnd.openxmlformats-officedocument.presentationml.slide+xml"/>
  <Override PartName="/ppt/slides/slide176.xml" ContentType="application/vnd.openxmlformats-officedocument.presentationml.slide+xml"/>
  <Override PartName="/ppt/slides/slide177.xml" ContentType="application/vnd.openxmlformats-officedocument.presentationml.slide+xml"/>
  <Override PartName="/ppt/slides/slide178.xml" ContentType="application/vnd.openxmlformats-officedocument.presentationml.slide+xml"/>
  <Override PartName="/ppt/slides/slide179.xml" ContentType="application/vnd.openxmlformats-officedocument.presentationml.slide+xml"/>
  <Override PartName="/ppt/slides/slide180.xml" ContentType="application/vnd.openxmlformats-officedocument.presentationml.slide+xml"/>
  <Override PartName="/ppt/slides/slide181.xml" ContentType="application/vnd.openxmlformats-officedocument.presentationml.slide+xml"/>
  <Override PartName="/ppt/slides/slide182.xml" ContentType="application/vnd.openxmlformats-officedocument.presentationml.slide+xml"/>
  <Override PartName="/ppt/slides/slide183.xml" ContentType="application/vnd.openxmlformats-officedocument.presentationml.slide+xml"/>
  <Override PartName="/ppt/slides/slide184.xml" ContentType="application/vnd.openxmlformats-officedocument.presentationml.slide+xml"/>
  <Override PartName="/ppt/slides/slide185.xml" ContentType="application/vnd.openxmlformats-officedocument.presentationml.slide+xml"/>
  <Override PartName="/ppt/slides/slide186.xml" ContentType="application/vnd.openxmlformats-officedocument.presentationml.slide+xml"/>
  <Override PartName="/ppt/slides/slide187.xml" ContentType="application/vnd.openxmlformats-officedocument.presentationml.slide+xml"/>
  <Override PartName="/ppt/slides/slide188.xml" ContentType="application/vnd.openxmlformats-officedocument.presentationml.slide+xml"/>
  <Override PartName="/ppt/slides/slide189.xml" ContentType="application/vnd.openxmlformats-officedocument.presentationml.slide+xml"/>
  <Override PartName="/ppt/slides/slide190.xml" ContentType="application/vnd.openxmlformats-officedocument.presentationml.slide+xml"/>
  <Override PartName="/ppt/slides/slide191.xml" ContentType="application/vnd.openxmlformats-officedocument.presentationml.slide+xml"/>
  <Override PartName="/ppt/slides/slide192.xml" ContentType="application/vnd.openxmlformats-officedocument.presentationml.slide+xml"/>
  <Override PartName="/ppt/slides/slide193.xml" ContentType="application/vnd.openxmlformats-officedocument.presentationml.slide+xml"/>
  <Override PartName="/ppt/slides/slide194.xml" ContentType="application/vnd.openxmlformats-officedocument.presentationml.slide+xml"/>
  <Override PartName="/ppt/slides/slide195.xml" ContentType="application/vnd.openxmlformats-officedocument.presentationml.slide+xml"/>
  <Override PartName="/ppt/slides/slide196.xml" ContentType="application/vnd.openxmlformats-officedocument.presentationml.slide+xml"/>
  <Override PartName="/ppt/slides/slide197.xml" ContentType="application/vnd.openxmlformats-officedocument.presentationml.slide+xml"/>
  <Override PartName="/ppt/slides/slide198.xml" ContentType="application/vnd.openxmlformats-officedocument.presentationml.slide+xml"/>
  <Override PartName="/ppt/slides/slide199.xml" ContentType="application/vnd.openxmlformats-officedocument.presentationml.slide+xml"/>
  <Override PartName="/ppt/slides/slide200.xml" ContentType="application/vnd.openxmlformats-officedocument.presentationml.slide+xml"/>
  <Override PartName="/ppt/slides/slide201.xml" ContentType="application/vnd.openxmlformats-officedocument.presentationml.slide+xml"/>
  <Override PartName="/ppt/slides/slide202.xml" ContentType="application/vnd.openxmlformats-officedocument.presentationml.slide+xml"/>
  <Override PartName="/ppt/slides/slide203.xml" ContentType="application/vnd.openxmlformats-officedocument.presentationml.slide+xml"/>
  <Override PartName="/ppt/slides/slide204.xml" ContentType="application/vnd.openxmlformats-officedocument.presentationml.slide+xml"/>
  <Override PartName="/ppt/slides/slide205.xml" ContentType="application/vnd.openxmlformats-officedocument.presentationml.slide+xml"/>
  <Override PartName="/ppt/slides/slide206.xml" ContentType="application/vnd.openxmlformats-officedocument.presentationml.slide+xml"/>
  <Override PartName="/ppt/slides/slide207.xml" ContentType="application/vnd.openxmlformats-officedocument.presentationml.slide+xml"/>
  <Override PartName="/ppt/slides/slide208.xml" ContentType="application/vnd.openxmlformats-officedocument.presentationml.slide+xml"/>
  <Override PartName="/ppt/slides/slide209.xml" ContentType="application/vnd.openxmlformats-officedocument.presentationml.slide+xml"/>
  <Override PartName="/ppt/slides/slide210.xml" ContentType="application/vnd.openxmlformats-officedocument.presentationml.slide+xml"/>
  <Override PartName="/ppt/slides/slide211.xml" ContentType="application/vnd.openxmlformats-officedocument.presentationml.slide+xml"/>
  <Override PartName="/ppt/slides/slide212.xml" ContentType="application/vnd.openxmlformats-officedocument.presentationml.slide+xml"/>
  <Override PartName="/ppt/slides/slide213.xml" ContentType="application/vnd.openxmlformats-officedocument.presentationml.slide+xml"/>
  <Override PartName="/ppt/slides/slide214.xml" ContentType="application/vnd.openxmlformats-officedocument.presentationml.slide+xml"/>
  <Override PartName="/ppt/slides/slide215.xml" ContentType="application/vnd.openxmlformats-officedocument.presentationml.slide+xml"/>
  <Override PartName="/ppt/slides/slide216.xml" ContentType="application/vnd.openxmlformats-officedocument.presentationml.slide+xml"/>
  <Override PartName="/ppt/slides/slide217.xml" ContentType="application/vnd.openxmlformats-officedocument.presentationml.slide+xml"/>
  <Override PartName="/ppt/slides/slide218.xml" ContentType="application/vnd.openxmlformats-officedocument.presentationml.slide+xml"/>
  <Override PartName="/ppt/slides/slide219.xml" ContentType="application/vnd.openxmlformats-officedocument.presentationml.slide+xml"/>
  <Override PartName="/ppt/slides/slide220.xml" ContentType="application/vnd.openxmlformats-officedocument.presentationml.slide+xml"/>
  <Override PartName="/ppt/slides/slide221.xml" ContentType="application/vnd.openxmlformats-officedocument.presentationml.slide+xml"/>
  <Override PartName="/ppt/slides/slide222.xml" ContentType="application/vnd.openxmlformats-officedocument.presentationml.slide+xml"/>
  <Override PartName="/ppt/slides/slide223.xml" ContentType="application/vnd.openxmlformats-officedocument.presentationml.slide+xml"/>
  <Override PartName="/ppt/slides/slide224.xml" ContentType="application/vnd.openxmlformats-officedocument.presentationml.slide+xml"/>
  <Override PartName="/ppt/slides/slide225.xml" ContentType="application/vnd.openxmlformats-officedocument.presentationml.slide+xml"/>
  <Override PartName="/ppt/slides/slide226.xml" ContentType="application/vnd.openxmlformats-officedocument.presentationml.slide+xml"/>
  <Override PartName="/ppt/slides/slide227.xml" ContentType="application/vnd.openxmlformats-officedocument.presentationml.slide+xml"/>
  <Override PartName="/ppt/slides/slide228.xml" ContentType="application/vnd.openxmlformats-officedocument.presentationml.slide+xml"/>
  <Override PartName="/ppt/slides/slide229.xml" ContentType="application/vnd.openxmlformats-officedocument.presentationml.slide+xml"/>
  <Override PartName="/ppt/slides/slide230.xml" ContentType="application/vnd.openxmlformats-officedocument.presentationml.slide+xml"/>
  <Override PartName="/ppt/slides/slide231.xml" ContentType="application/vnd.openxmlformats-officedocument.presentationml.slide+xml"/>
  <Override PartName="/ppt/slides/slide232.xml" ContentType="application/vnd.openxmlformats-officedocument.presentationml.slide+xml"/>
  <Override PartName="/ppt/slides/slide233.xml" ContentType="application/vnd.openxmlformats-officedocument.presentationml.slide+xml"/>
  <Override PartName="/ppt/slides/slide234.xml" ContentType="application/vnd.openxmlformats-officedocument.presentationml.slide+xml"/>
  <Override PartName="/ppt/slides/slide235.xml" ContentType="application/vnd.openxmlformats-officedocument.presentationml.slide+xml"/>
  <Override PartName="/ppt/slides/slide236.xml" ContentType="application/vnd.openxmlformats-officedocument.presentationml.slide+xml"/>
  <Override PartName="/ppt/slides/slide237.xml" ContentType="application/vnd.openxmlformats-officedocument.presentationml.slide+xml"/>
  <Override PartName="/ppt/slides/slide238.xml" ContentType="application/vnd.openxmlformats-officedocument.presentationml.slide+xml"/>
  <Override PartName="/ppt/slides/slide239.xml" ContentType="application/vnd.openxmlformats-officedocument.presentationml.slide+xml"/>
  <Override PartName="/ppt/slides/slide240.xml" ContentType="application/vnd.openxmlformats-officedocument.presentationml.slide+xml"/>
  <Override PartName="/ppt/slides/slide241.xml" ContentType="application/vnd.openxmlformats-officedocument.presentationml.slide+xml"/>
  <Override PartName="/ppt/slides/slide242.xml" ContentType="application/vnd.openxmlformats-officedocument.presentationml.slide+xml"/>
  <Override PartName="/ppt/slides/slide243.xml" ContentType="application/vnd.openxmlformats-officedocument.presentationml.slide+xml"/>
  <Override PartName="/ppt/slides/slide244.xml" ContentType="application/vnd.openxmlformats-officedocument.presentationml.slide+xml"/>
  <Override PartName="/ppt/slides/slide245.xml" ContentType="application/vnd.openxmlformats-officedocument.presentationml.slide+xml"/>
  <Override PartName="/ppt/slides/slide246.xml" ContentType="application/vnd.openxmlformats-officedocument.presentationml.slide+xml"/>
  <Override PartName="/ppt/slides/slide247.xml" ContentType="application/vnd.openxmlformats-officedocument.presentationml.slide+xml"/>
  <Override PartName="/ppt/slides/slide248.xml" ContentType="application/vnd.openxmlformats-officedocument.presentationml.slide+xml"/>
  <Override PartName="/ppt/slides/slide249.xml" ContentType="application/vnd.openxmlformats-officedocument.presentationml.slide+xml"/>
  <Override PartName="/ppt/slides/slide250.xml" ContentType="application/vnd.openxmlformats-officedocument.presentationml.slide+xml"/>
  <Override PartName="/ppt/slides/slide251.xml" ContentType="application/vnd.openxmlformats-officedocument.presentationml.slide+xml"/>
  <Override PartName="/ppt/slides/slide252.xml" ContentType="application/vnd.openxmlformats-officedocument.presentationml.slide+xml"/>
  <Override PartName="/ppt/slides/slide253.xml" ContentType="application/vnd.openxmlformats-officedocument.presentationml.slide+xml"/>
  <Override PartName="/ppt/slides/slide254.xml" ContentType="application/vnd.openxmlformats-officedocument.presentationml.slide+xml"/>
  <Override PartName="/ppt/slides/slide255.xml" ContentType="application/vnd.openxmlformats-officedocument.presentationml.slide+xml"/>
  <Override PartName="/ppt/slides/slide256.xml" ContentType="application/vnd.openxmlformats-officedocument.presentationml.slide+xml"/>
  <Override PartName="/ppt/slides/slide257.xml" ContentType="application/vnd.openxmlformats-officedocument.presentationml.slide+xml"/>
  <Override PartName="/ppt/slides/slide258.xml" ContentType="application/vnd.openxmlformats-officedocument.presentationml.slide+xml"/>
  <Override PartName="/ppt/slides/slide259.xml" ContentType="application/vnd.openxmlformats-officedocument.presentationml.slide+xml"/>
  <Override PartName="/ppt/slides/slide260.xml" ContentType="application/vnd.openxmlformats-officedocument.presentationml.slide+xml"/>
  <Override PartName="/ppt/slides/slide261.xml" ContentType="application/vnd.openxmlformats-officedocument.presentationml.slide+xml"/>
  <Override PartName="/ppt/slides/slide262.xml" ContentType="application/vnd.openxmlformats-officedocument.presentationml.slide+xml"/>
  <Override PartName="/ppt/slides/slide263.xml" ContentType="application/vnd.openxmlformats-officedocument.presentationml.slide+xml"/>
  <Override PartName="/ppt/slides/slide264.xml" ContentType="application/vnd.openxmlformats-officedocument.presentationml.slide+xml"/>
  <Override PartName="/ppt/slides/slide265.xml" ContentType="application/vnd.openxmlformats-officedocument.presentationml.slide+xml"/>
  <Override PartName="/ppt/slides/slide266.xml" ContentType="application/vnd.openxmlformats-officedocument.presentationml.slide+xml"/>
  <Override PartName="/ppt/slides/slide267.xml" ContentType="application/vnd.openxmlformats-officedocument.presentationml.slide+xml"/>
  <Override PartName="/ppt/slides/slide268.xml" ContentType="application/vnd.openxmlformats-officedocument.presentationml.slide+xml"/>
  <Override PartName="/ppt/slides/slide269.xml" ContentType="application/vnd.openxmlformats-officedocument.presentationml.slide+xml"/>
  <Override PartName="/ppt/slides/slide270.xml" ContentType="application/vnd.openxmlformats-officedocument.presentationml.slide+xml"/>
  <Override PartName="/ppt/slides/slide271.xml" ContentType="application/vnd.openxmlformats-officedocument.presentationml.slide+xml"/>
  <Override PartName="/ppt/slides/slide272.xml" ContentType="application/vnd.openxmlformats-officedocument.presentationml.slide+xml"/>
  <Override PartName="/ppt/slides/slide273.xml" ContentType="application/vnd.openxmlformats-officedocument.presentationml.slide+xml"/>
  <Override PartName="/ppt/slides/slide274.xml" ContentType="application/vnd.openxmlformats-officedocument.presentationml.slide+xml"/>
  <Override PartName="/ppt/slides/slide275.xml" ContentType="application/vnd.openxmlformats-officedocument.presentationml.slide+xml"/>
  <Override PartName="/ppt/slides/slide276.xml" ContentType="application/vnd.openxmlformats-officedocument.presentationml.slide+xml"/>
  <Override PartName="/ppt/slides/slide277.xml" ContentType="application/vnd.openxmlformats-officedocument.presentationml.slide+xml"/>
  <Override PartName="/ppt/slides/slide278.xml" ContentType="application/vnd.openxmlformats-officedocument.presentationml.slide+xml"/>
  <Override PartName="/ppt/slides/slide279.xml" ContentType="application/vnd.openxmlformats-officedocument.presentationml.slide+xml"/>
  <Override PartName="/ppt/slides/slide280.xml" ContentType="application/vnd.openxmlformats-officedocument.presentationml.slide+xml"/>
  <Override PartName="/ppt/slides/slide281.xml" ContentType="application/vnd.openxmlformats-officedocument.presentationml.slide+xml"/>
  <Override PartName="/ppt/slides/slide282.xml" ContentType="application/vnd.openxmlformats-officedocument.presentationml.slide+xml"/>
  <Override PartName="/ppt/slides/slide283.xml" ContentType="application/vnd.openxmlformats-officedocument.presentationml.slide+xml"/>
  <Override PartName="/ppt/slides/slide284.xml" ContentType="application/vnd.openxmlformats-officedocument.presentationml.slide+xml"/>
  <Override PartName="/ppt/slides/slide285.xml" ContentType="application/vnd.openxmlformats-officedocument.presentationml.slide+xml"/>
  <Override PartName="/ppt/slides/slide286.xml" ContentType="application/vnd.openxmlformats-officedocument.presentationml.slide+xml"/>
  <Override PartName="/ppt/slides/slide287.xml" ContentType="application/vnd.openxmlformats-officedocument.presentationml.slide+xml"/>
  <Override PartName="/ppt/slides/slide288.xml" ContentType="application/vnd.openxmlformats-officedocument.presentationml.slide+xml"/>
  <Override PartName="/ppt/slides/slide289.xml" ContentType="application/vnd.openxmlformats-officedocument.presentationml.slide+xml"/>
  <Override PartName="/ppt/slides/slide290.xml" ContentType="application/vnd.openxmlformats-officedocument.presentationml.slide+xml"/>
  <Override PartName="/ppt/slides/slide291.xml" ContentType="application/vnd.openxmlformats-officedocument.presentationml.slide+xml"/>
  <Override PartName="/ppt/slides/slide292.xml" ContentType="application/vnd.openxmlformats-officedocument.presentationml.slide+xml"/>
  <Override PartName="/ppt/slides/slide293.xml" ContentType="application/vnd.openxmlformats-officedocument.presentationml.slide+xml"/>
  <Override PartName="/ppt/slides/slide29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ppt/drawings/drawing1.xml" ContentType="application/vnd.openxmlformats-officedocument.drawingml.chartshapes+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rts/chart5.xml" ContentType="application/vnd.openxmlformats-officedocument.drawingml.chart+xml"/>
  <Override PartName="/ppt/drawings/drawing2.xml" ContentType="application/vnd.openxmlformats-officedocument.drawingml.chartshapes+xml"/>
  <Override PartName="/ppt/charts/chart6.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notesMasterIdLst>
    <p:notesMasterId r:id="rId296"/>
  </p:notes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 id="282" r:id="rId27"/>
    <p:sldId id="283" r:id="rId28"/>
    <p:sldId id="284" r:id="rId29"/>
    <p:sldId id="285" r:id="rId30"/>
    <p:sldId id="286" r:id="rId31"/>
    <p:sldId id="287" r:id="rId32"/>
    <p:sldId id="288" r:id="rId33"/>
    <p:sldId id="289" r:id="rId34"/>
    <p:sldId id="290" r:id="rId35"/>
    <p:sldId id="292" r:id="rId36"/>
    <p:sldId id="293" r:id="rId37"/>
    <p:sldId id="291" r:id="rId38"/>
    <p:sldId id="295" r:id="rId39"/>
    <p:sldId id="296" r:id="rId40"/>
    <p:sldId id="297" r:id="rId41"/>
    <p:sldId id="298" r:id="rId42"/>
    <p:sldId id="299" r:id="rId43"/>
    <p:sldId id="300" r:id="rId44"/>
    <p:sldId id="301" r:id="rId45"/>
    <p:sldId id="302" r:id="rId46"/>
    <p:sldId id="303" r:id="rId47"/>
    <p:sldId id="304" r:id="rId48"/>
    <p:sldId id="305" r:id="rId49"/>
    <p:sldId id="306" r:id="rId50"/>
    <p:sldId id="307" r:id="rId51"/>
    <p:sldId id="308" r:id="rId52"/>
    <p:sldId id="309" r:id="rId53"/>
    <p:sldId id="310" r:id="rId54"/>
    <p:sldId id="311" r:id="rId55"/>
    <p:sldId id="312" r:id="rId56"/>
    <p:sldId id="313" r:id="rId57"/>
    <p:sldId id="314" r:id="rId58"/>
    <p:sldId id="315" r:id="rId59"/>
    <p:sldId id="316" r:id="rId60"/>
    <p:sldId id="317" r:id="rId61"/>
    <p:sldId id="318" r:id="rId62"/>
    <p:sldId id="319" r:id="rId63"/>
    <p:sldId id="320" r:id="rId64"/>
    <p:sldId id="321" r:id="rId65"/>
    <p:sldId id="322" r:id="rId66"/>
    <p:sldId id="323" r:id="rId67"/>
    <p:sldId id="324" r:id="rId68"/>
    <p:sldId id="325" r:id="rId69"/>
    <p:sldId id="326" r:id="rId70"/>
    <p:sldId id="327" r:id="rId71"/>
    <p:sldId id="328" r:id="rId72"/>
    <p:sldId id="329" r:id="rId73"/>
    <p:sldId id="330" r:id="rId74"/>
    <p:sldId id="331" r:id="rId75"/>
    <p:sldId id="332" r:id="rId76"/>
    <p:sldId id="333" r:id="rId77"/>
    <p:sldId id="334" r:id="rId78"/>
    <p:sldId id="335" r:id="rId79"/>
    <p:sldId id="336" r:id="rId80"/>
    <p:sldId id="337" r:id="rId81"/>
    <p:sldId id="338" r:id="rId82"/>
    <p:sldId id="339" r:id="rId83"/>
    <p:sldId id="340" r:id="rId84"/>
    <p:sldId id="341" r:id="rId85"/>
    <p:sldId id="342" r:id="rId86"/>
    <p:sldId id="343" r:id="rId87"/>
    <p:sldId id="344" r:id="rId88"/>
    <p:sldId id="345" r:id="rId89"/>
    <p:sldId id="346" r:id="rId90"/>
    <p:sldId id="347" r:id="rId91"/>
    <p:sldId id="348" r:id="rId92"/>
    <p:sldId id="349" r:id="rId93"/>
    <p:sldId id="350" r:id="rId94"/>
    <p:sldId id="351" r:id="rId95"/>
    <p:sldId id="352" r:id="rId96"/>
    <p:sldId id="353" r:id="rId97"/>
    <p:sldId id="354" r:id="rId98"/>
    <p:sldId id="355" r:id="rId99"/>
    <p:sldId id="356" r:id="rId100"/>
    <p:sldId id="357" r:id="rId101"/>
    <p:sldId id="358" r:id="rId102"/>
    <p:sldId id="359" r:id="rId103"/>
    <p:sldId id="360" r:id="rId104"/>
    <p:sldId id="361" r:id="rId105"/>
    <p:sldId id="362" r:id="rId106"/>
    <p:sldId id="363" r:id="rId107"/>
    <p:sldId id="364" r:id="rId108"/>
    <p:sldId id="365" r:id="rId109"/>
    <p:sldId id="366" r:id="rId110"/>
    <p:sldId id="367" r:id="rId111"/>
    <p:sldId id="368" r:id="rId112"/>
    <p:sldId id="369" r:id="rId113"/>
    <p:sldId id="370" r:id="rId114"/>
    <p:sldId id="371" r:id="rId115"/>
    <p:sldId id="372" r:id="rId116"/>
    <p:sldId id="373" r:id="rId117"/>
    <p:sldId id="374" r:id="rId118"/>
    <p:sldId id="375" r:id="rId119"/>
    <p:sldId id="376" r:id="rId120"/>
    <p:sldId id="377" r:id="rId121"/>
    <p:sldId id="378" r:id="rId122"/>
    <p:sldId id="379" r:id="rId123"/>
    <p:sldId id="380" r:id="rId124"/>
    <p:sldId id="381" r:id="rId125"/>
    <p:sldId id="382" r:id="rId126"/>
    <p:sldId id="383" r:id="rId127"/>
    <p:sldId id="384" r:id="rId128"/>
    <p:sldId id="385" r:id="rId129"/>
    <p:sldId id="386" r:id="rId130"/>
    <p:sldId id="387" r:id="rId131"/>
    <p:sldId id="388" r:id="rId132"/>
    <p:sldId id="389" r:id="rId133"/>
    <p:sldId id="390" r:id="rId134"/>
    <p:sldId id="391" r:id="rId135"/>
    <p:sldId id="392" r:id="rId136"/>
    <p:sldId id="393" r:id="rId137"/>
    <p:sldId id="394" r:id="rId138"/>
    <p:sldId id="395" r:id="rId139"/>
    <p:sldId id="396" r:id="rId140"/>
    <p:sldId id="397" r:id="rId141"/>
    <p:sldId id="398" r:id="rId142"/>
    <p:sldId id="399" r:id="rId143"/>
    <p:sldId id="400" r:id="rId144"/>
    <p:sldId id="401" r:id="rId145"/>
    <p:sldId id="402" r:id="rId146"/>
    <p:sldId id="403" r:id="rId147"/>
    <p:sldId id="404" r:id="rId148"/>
    <p:sldId id="405" r:id="rId149"/>
    <p:sldId id="406" r:id="rId150"/>
    <p:sldId id="407" r:id="rId151"/>
    <p:sldId id="408" r:id="rId152"/>
    <p:sldId id="409" r:id="rId153"/>
    <p:sldId id="410" r:id="rId154"/>
    <p:sldId id="411" r:id="rId155"/>
    <p:sldId id="412" r:id="rId156"/>
    <p:sldId id="413" r:id="rId157"/>
    <p:sldId id="414" r:id="rId158"/>
    <p:sldId id="415" r:id="rId159"/>
    <p:sldId id="416" r:id="rId160"/>
    <p:sldId id="417" r:id="rId161"/>
    <p:sldId id="418" r:id="rId162"/>
    <p:sldId id="419" r:id="rId163"/>
    <p:sldId id="420" r:id="rId164"/>
    <p:sldId id="421" r:id="rId165"/>
    <p:sldId id="422" r:id="rId166"/>
    <p:sldId id="423" r:id="rId167"/>
    <p:sldId id="424" r:id="rId168"/>
    <p:sldId id="425" r:id="rId169"/>
    <p:sldId id="426" r:id="rId170"/>
    <p:sldId id="427" r:id="rId171"/>
    <p:sldId id="428" r:id="rId172"/>
    <p:sldId id="429" r:id="rId173"/>
    <p:sldId id="430" r:id="rId174"/>
    <p:sldId id="431" r:id="rId175"/>
    <p:sldId id="432" r:id="rId176"/>
    <p:sldId id="433" r:id="rId177"/>
    <p:sldId id="434" r:id="rId178"/>
    <p:sldId id="435" r:id="rId179"/>
    <p:sldId id="436" r:id="rId180"/>
    <p:sldId id="437" r:id="rId181"/>
    <p:sldId id="438" r:id="rId182"/>
    <p:sldId id="439" r:id="rId183"/>
    <p:sldId id="440" r:id="rId184"/>
    <p:sldId id="441" r:id="rId185"/>
    <p:sldId id="442" r:id="rId186"/>
    <p:sldId id="443" r:id="rId187"/>
    <p:sldId id="444" r:id="rId188"/>
    <p:sldId id="445" r:id="rId189"/>
    <p:sldId id="446" r:id="rId190"/>
    <p:sldId id="447" r:id="rId191"/>
    <p:sldId id="448" r:id="rId192"/>
    <p:sldId id="449" r:id="rId193"/>
    <p:sldId id="450" r:id="rId194"/>
    <p:sldId id="451" r:id="rId195"/>
    <p:sldId id="452" r:id="rId196"/>
    <p:sldId id="453" r:id="rId197"/>
    <p:sldId id="454" r:id="rId198"/>
    <p:sldId id="455" r:id="rId199"/>
    <p:sldId id="456" r:id="rId200"/>
    <p:sldId id="457" r:id="rId201"/>
    <p:sldId id="458" r:id="rId202"/>
    <p:sldId id="459" r:id="rId203"/>
    <p:sldId id="460" r:id="rId204"/>
    <p:sldId id="461" r:id="rId205"/>
    <p:sldId id="462" r:id="rId206"/>
    <p:sldId id="463" r:id="rId207"/>
    <p:sldId id="464" r:id="rId208"/>
    <p:sldId id="465" r:id="rId209"/>
    <p:sldId id="466" r:id="rId210"/>
    <p:sldId id="467" r:id="rId211"/>
    <p:sldId id="468" r:id="rId212"/>
    <p:sldId id="469" r:id="rId213"/>
    <p:sldId id="470" r:id="rId214"/>
    <p:sldId id="471" r:id="rId215"/>
    <p:sldId id="472" r:id="rId216"/>
    <p:sldId id="473" r:id="rId217"/>
    <p:sldId id="474" r:id="rId218"/>
    <p:sldId id="475" r:id="rId219"/>
    <p:sldId id="476" r:id="rId220"/>
    <p:sldId id="477" r:id="rId221"/>
    <p:sldId id="478" r:id="rId222"/>
    <p:sldId id="479" r:id="rId223"/>
    <p:sldId id="480" r:id="rId224"/>
    <p:sldId id="481" r:id="rId225"/>
    <p:sldId id="482" r:id="rId226"/>
    <p:sldId id="483" r:id="rId227"/>
    <p:sldId id="484" r:id="rId228"/>
    <p:sldId id="485" r:id="rId229"/>
    <p:sldId id="486" r:id="rId230"/>
    <p:sldId id="487" r:id="rId231"/>
    <p:sldId id="488" r:id="rId232"/>
    <p:sldId id="489" r:id="rId233"/>
    <p:sldId id="490" r:id="rId234"/>
    <p:sldId id="491" r:id="rId235"/>
    <p:sldId id="492" r:id="rId236"/>
    <p:sldId id="493" r:id="rId237"/>
    <p:sldId id="494" r:id="rId238"/>
    <p:sldId id="495" r:id="rId239"/>
    <p:sldId id="496" r:id="rId240"/>
    <p:sldId id="497" r:id="rId241"/>
    <p:sldId id="498" r:id="rId242"/>
    <p:sldId id="499" r:id="rId243"/>
    <p:sldId id="500" r:id="rId244"/>
    <p:sldId id="501" r:id="rId245"/>
    <p:sldId id="502" r:id="rId246"/>
    <p:sldId id="503" r:id="rId247"/>
    <p:sldId id="504" r:id="rId248"/>
    <p:sldId id="505" r:id="rId249"/>
    <p:sldId id="506" r:id="rId250"/>
    <p:sldId id="507" r:id="rId251"/>
    <p:sldId id="508" r:id="rId252"/>
    <p:sldId id="509" r:id="rId253"/>
    <p:sldId id="510" r:id="rId254"/>
    <p:sldId id="511" r:id="rId255"/>
    <p:sldId id="512" r:id="rId256"/>
    <p:sldId id="513" r:id="rId257"/>
    <p:sldId id="514" r:id="rId258"/>
    <p:sldId id="515" r:id="rId259"/>
    <p:sldId id="516" r:id="rId260"/>
    <p:sldId id="517" r:id="rId261"/>
    <p:sldId id="518" r:id="rId262"/>
    <p:sldId id="519" r:id="rId263"/>
    <p:sldId id="520" r:id="rId264"/>
    <p:sldId id="521" r:id="rId265"/>
    <p:sldId id="522" r:id="rId266"/>
    <p:sldId id="523" r:id="rId267"/>
    <p:sldId id="524" r:id="rId268"/>
    <p:sldId id="525" r:id="rId269"/>
    <p:sldId id="526" r:id="rId270"/>
    <p:sldId id="527" r:id="rId271"/>
    <p:sldId id="528" r:id="rId272"/>
    <p:sldId id="529" r:id="rId273"/>
    <p:sldId id="530" r:id="rId274"/>
    <p:sldId id="531" r:id="rId275"/>
    <p:sldId id="532" r:id="rId276"/>
    <p:sldId id="533" r:id="rId277"/>
    <p:sldId id="534" r:id="rId278"/>
    <p:sldId id="535" r:id="rId279"/>
    <p:sldId id="536" r:id="rId280"/>
    <p:sldId id="537" r:id="rId281"/>
    <p:sldId id="538" r:id="rId282"/>
    <p:sldId id="539" r:id="rId283"/>
    <p:sldId id="540" r:id="rId284"/>
    <p:sldId id="541" r:id="rId285"/>
    <p:sldId id="542" r:id="rId286"/>
    <p:sldId id="543" r:id="rId287"/>
    <p:sldId id="544" r:id="rId288"/>
    <p:sldId id="545" r:id="rId289"/>
    <p:sldId id="546" r:id="rId290"/>
    <p:sldId id="547" r:id="rId291"/>
    <p:sldId id="548" r:id="rId292"/>
    <p:sldId id="549" r:id="rId293"/>
    <p:sldId id="550" r:id="rId294"/>
    <p:sldId id="551" r:id="rId29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88" autoAdjust="0"/>
    <p:restoredTop sz="94590" autoAdjust="0"/>
  </p:normalViewPr>
  <p:slideViewPr>
    <p:cSldViewPr>
      <p:cViewPr varScale="1">
        <p:scale>
          <a:sx n="67" d="100"/>
          <a:sy n="67" d="100"/>
        </p:scale>
        <p:origin x="-1392" y="-102"/>
      </p:cViewPr>
      <p:guideLst>
        <p:guide orient="horz" pos="2160"/>
        <p:guide pos="2880"/>
      </p:guideLst>
    </p:cSldViewPr>
  </p:slideViewPr>
  <p:outlineViewPr>
    <p:cViewPr>
      <p:scale>
        <a:sx n="33" d="100"/>
        <a:sy n="33" d="100"/>
      </p:scale>
      <p:origin x="0" y="13365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17" Type="http://schemas.openxmlformats.org/officeDocument/2006/relationships/slide" Target="slides/slide116.xml"/><Relationship Id="rId299" Type="http://schemas.openxmlformats.org/officeDocument/2006/relationships/theme" Target="theme/theme1.xml"/><Relationship Id="rId21" Type="http://schemas.openxmlformats.org/officeDocument/2006/relationships/slide" Target="slides/slide20.xml"/><Relationship Id="rId42" Type="http://schemas.openxmlformats.org/officeDocument/2006/relationships/slide" Target="slides/slide41.xml"/><Relationship Id="rId63" Type="http://schemas.openxmlformats.org/officeDocument/2006/relationships/slide" Target="slides/slide62.xml"/><Relationship Id="rId84" Type="http://schemas.openxmlformats.org/officeDocument/2006/relationships/slide" Target="slides/slide83.xml"/><Relationship Id="rId138" Type="http://schemas.openxmlformats.org/officeDocument/2006/relationships/slide" Target="slides/slide137.xml"/><Relationship Id="rId159" Type="http://schemas.openxmlformats.org/officeDocument/2006/relationships/slide" Target="slides/slide158.xml"/><Relationship Id="rId170" Type="http://schemas.openxmlformats.org/officeDocument/2006/relationships/slide" Target="slides/slide169.xml"/><Relationship Id="rId191" Type="http://schemas.openxmlformats.org/officeDocument/2006/relationships/slide" Target="slides/slide190.xml"/><Relationship Id="rId205" Type="http://schemas.openxmlformats.org/officeDocument/2006/relationships/slide" Target="slides/slide204.xml"/><Relationship Id="rId226" Type="http://schemas.openxmlformats.org/officeDocument/2006/relationships/slide" Target="slides/slide225.xml"/><Relationship Id="rId247" Type="http://schemas.openxmlformats.org/officeDocument/2006/relationships/slide" Target="slides/slide246.xml"/><Relationship Id="rId107" Type="http://schemas.openxmlformats.org/officeDocument/2006/relationships/slide" Target="slides/slide106.xml"/><Relationship Id="rId268" Type="http://schemas.openxmlformats.org/officeDocument/2006/relationships/slide" Target="slides/slide267.xml"/><Relationship Id="rId289" Type="http://schemas.openxmlformats.org/officeDocument/2006/relationships/slide" Target="slides/slide288.xml"/><Relationship Id="rId11" Type="http://schemas.openxmlformats.org/officeDocument/2006/relationships/slide" Target="slides/slide10.xml"/><Relationship Id="rId32" Type="http://schemas.openxmlformats.org/officeDocument/2006/relationships/slide" Target="slides/slide31.xml"/><Relationship Id="rId53" Type="http://schemas.openxmlformats.org/officeDocument/2006/relationships/slide" Target="slides/slide52.xml"/><Relationship Id="rId74" Type="http://schemas.openxmlformats.org/officeDocument/2006/relationships/slide" Target="slides/slide73.xml"/><Relationship Id="rId128" Type="http://schemas.openxmlformats.org/officeDocument/2006/relationships/slide" Target="slides/slide127.xml"/><Relationship Id="rId149" Type="http://schemas.openxmlformats.org/officeDocument/2006/relationships/slide" Target="slides/slide148.xml"/><Relationship Id="rId5" Type="http://schemas.openxmlformats.org/officeDocument/2006/relationships/slide" Target="slides/slide4.xml"/><Relationship Id="rId95" Type="http://schemas.openxmlformats.org/officeDocument/2006/relationships/slide" Target="slides/slide94.xml"/><Relationship Id="rId160" Type="http://schemas.openxmlformats.org/officeDocument/2006/relationships/slide" Target="slides/slide159.xml"/><Relationship Id="rId181" Type="http://schemas.openxmlformats.org/officeDocument/2006/relationships/slide" Target="slides/slide180.xml"/><Relationship Id="rId216" Type="http://schemas.openxmlformats.org/officeDocument/2006/relationships/slide" Target="slides/slide215.xml"/><Relationship Id="rId237" Type="http://schemas.openxmlformats.org/officeDocument/2006/relationships/slide" Target="slides/slide236.xml"/><Relationship Id="rId258" Type="http://schemas.openxmlformats.org/officeDocument/2006/relationships/slide" Target="slides/slide257.xml"/><Relationship Id="rId279" Type="http://schemas.openxmlformats.org/officeDocument/2006/relationships/slide" Target="slides/slide278.xml"/><Relationship Id="rId22" Type="http://schemas.openxmlformats.org/officeDocument/2006/relationships/slide" Target="slides/slide21.xml"/><Relationship Id="rId43" Type="http://schemas.openxmlformats.org/officeDocument/2006/relationships/slide" Target="slides/slide42.xml"/><Relationship Id="rId64" Type="http://schemas.openxmlformats.org/officeDocument/2006/relationships/slide" Target="slides/slide63.xml"/><Relationship Id="rId118" Type="http://schemas.openxmlformats.org/officeDocument/2006/relationships/slide" Target="slides/slide117.xml"/><Relationship Id="rId139" Type="http://schemas.openxmlformats.org/officeDocument/2006/relationships/slide" Target="slides/slide138.xml"/><Relationship Id="rId290" Type="http://schemas.openxmlformats.org/officeDocument/2006/relationships/slide" Target="slides/slide289.xml"/><Relationship Id="rId85" Type="http://schemas.openxmlformats.org/officeDocument/2006/relationships/slide" Target="slides/slide84.xml"/><Relationship Id="rId150" Type="http://schemas.openxmlformats.org/officeDocument/2006/relationships/slide" Target="slides/slide149.xml"/><Relationship Id="rId171" Type="http://schemas.openxmlformats.org/officeDocument/2006/relationships/slide" Target="slides/slide170.xml"/><Relationship Id="rId192" Type="http://schemas.openxmlformats.org/officeDocument/2006/relationships/slide" Target="slides/slide191.xml"/><Relationship Id="rId206" Type="http://schemas.openxmlformats.org/officeDocument/2006/relationships/slide" Target="slides/slide205.xml"/><Relationship Id="rId227" Type="http://schemas.openxmlformats.org/officeDocument/2006/relationships/slide" Target="slides/slide226.xml"/><Relationship Id="rId248" Type="http://schemas.openxmlformats.org/officeDocument/2006/relationships/slide" Target="slides/slide247.xml"/><Relationship Id="rId269" Type="http://schemas.openxmlformats.org/officeDocument/2006/relationships/slide" Target="slides/slide268.xml"/><Relationship Id="rId12" Type="http://schemas.openxmlformats.org/officeDocument/2006/relationships/slide" Target="slides/slide11.xml"/><Relationship Id="rId33" Type="http://schemas.openxmlformats.org/officeDocument/2006/relationships/slide" Target="slides/slide32.xml"/><Relationship Id="rId108" Type="http://schemas.openxmlformats.org/officeDocument/2006/relationships/slide" Target="slides/slide107.xml"/><Relationship Id="rId129" Type="http://schemas.openxmlformats.org/officeDocument/2006/relationships/slide" Target="slides/slide128.xml"/><Relationship Id="rId280" Type="http://schemas.openxmlformats.org/officeDocument/2006/relationships/slide" Target="slides/slide279.xml"/><Relationship Id="rId54" Type="http://schemas.openxmlformats.org/officeDocument/2006/relationships/slide" Target="slides/slide53.xml"/><Relationship Id="rId75" Type="http://schemas.openxmlformats.org/officeDocument/2006/relationships/slide" Target="slides/slide74.xml"/><Relationship Id="rId96" Type="http://schemas.openxmlformats.org/officeDocument/2006/relationships/slide" Target="slides/slide95.xml"/><Relationship Id="rId140" Type="http://schemas.openxmlformats.org/officeDocument/2006/relationships/slide" Target="slides/slide139.xml"/><Relationship Id="rId161" Type="http://schemas.openxmlformats.org/officeDocument/2006/relationships/slide" Target="slides/slide160.xml"/><Relationship Id="rId182" Type="http://schemas.openxmlformats.org/officeDocument/2006/relationships/slide" Target="slides/slide181.xml"/><Relationship Id="rId217" Type="http://schemas.openxmlformats.org/officeDocument/2006/relationships/slide" Target="slides/slide216.xml"/><Relationship Id="rId6" Type="http://schemas.openxmlformats.org/officeDocument/2006/relationships/slide" Target="slides/slide5.xml"/><Relationship Id="rId238" Type="http://schemas.openxmlformats.org/officeDocument/2006/relationships/slide" Target="slides/slide237.xml"/><Relationship Id="rId259" Type="http://schemas.openxmlformats.org/officeDocument/2006/relationships/slide" Target="slides/slide258.xml"/><Relationship Id="rId23" Type="http://schemas.openxmlformats.org/officeDocument/2006/relationships/slide" Target="slides/slide22.xml"/><Relationship Id="rId119" Type="http://schemas.openxmlformats.org/officeDocument/2006/relationships/slide" Target="slides/slide118.xml"/><Relationship Id="rId270" Type="http://schemas.openxmlformats.org/officeDocument/2006/relationships/slide" Target="slides/slide269.xml"/><Relationship Id="rId291" Type="http://schemas.openxmlformats.org/officeDocument/2006/relationships/slide" Target="slides/slide290.xml"/><Relationship Id="rId44" Type="http://schemas.openxmlformats.org/officeDocument/2006/relationships/slide" Target="slides/slide43.xml"/><Relationship Id="rId65" Type="http://schemas.openxmlformats.org/officeDocument/2006/relationships/slide" Target="slides/slide64.xml"/><Relationship Id="rId86" Type="http://schemas.openxmlformats.org/officeDocument/2006/relationships/slide" Target="slides/slide85.xml"/><Relationship Id="rId130" Type="http://schemas.openxmlformats.org/officeDocument/2006/relationships/slide" Target="slides/slide129.xml"/><Relationship Id="rId151" Type="http://schemas.openxmlformats.org/officeDocument/2006/relationships/slide" Target="slides/slide150.xml"/><Relationship Id="rId172" Type="http://schemas.openxmlformats.org/officeDocument/2006/relationships/slide" Target="slides/slide171.xml"/><Relationship Id="rId193" Type="http://schemas.openxmlformats.org/officeDocument/2006/relationships/slide" Target="slides/slide192.xml"/><Relationship Id="rId207" Type="http://schemas.openxmlformats.org/officeDocument/2006/relationships/slide" Target="slides/slide206.xml"/><Relationship Id="rId228" Type="http://schemas.openxmlformats.org/officeDocument/2006/relationships/slide" Target="slides/slide227.xml"/><Relationship Id="rId249" Type="http://schemas.openxmlformats.org/officeDocument/2006/relationships/slide" Target="slides/slide248.xml"/><Relationship Id="rId13" Type="http://schemas.openxmlformats.org/officeDocument/2006/relationships/slide" Target="slides/slide12.xml"/><Relationship Id="rId109" Type="http://schemas.openxmlformats.org/officeDocument/2006/relationships/slide" Target="slides/slide108.xml"/><Relationship Id="rId260" Type="http://schemas.openxmlformats.org/officeDocument/2006/relationships/slide" Target="slides/slide259.xml"/><Relationship Id="rId281" Type="http://schemas.openxmlformats.org/officeDocument/2006/relationships/slide" Target="slides/slide280.xml"/><Relationship Id="rId34" Type="http://schemas.openxmlformats.org/officeDocument/2006/relationships/slide" Target="slides/slide33.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20" Type="http://schemas.openxmlformats.org/officeDocument/2006/relationships/slide" Target="slides/slide119.xml"/><Relationship Id="rId141" Type="http://schemas.openxmlformats.org/officeDocument/2006/relationships/slide" Target="slides/slide140.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162" Type="http://schemas.openxmlformats.org/officeDocument/2006/relationships/slide" Target="slides/slide161.xml"/><Relationship Id="rId183" Type="http://schemas.openxmlformats.org/officeDocument/2006/relationships/slide" Target="slides/slide182.xml"/><Relationship Id="rId213" Type="http://schemas.openxmlformats.org/officeDocument/2006/relationships/slide" Target="slides/slide212.xml"/><Relationship Id="rId218" Type="http://schemas.openxmlformats.org/officeDocument/2006/relationships/slide" Target="slides/slide217.xml"/><Relationship Id="rId234" Type="http://schemas.openxmlformats.org/officeDocument/2006/relationships/slide" Target="slides/slide233.xml"/><Relationship Id="rId239" Type="http://schemas.openxmlformats.org/officeDocument/2006/relationships/slide" Target="slides/slide238.xml"/><Relationship Id="rId2" Type="http://schemas.openxmlformats.org/officeDocument/2006/relationships/slide" Target="slides/slide1.xml"/><Relationship Id="rId29" Type="http://schemas.openxmlformats.org/officeDocument/2006/relationships/slide" Target="slides/slide28.xml"/><Relationship Id="rId250" Type="http://schemas.openxmlformats.org/officeDocument/2006/relationships/slide" Target="slides/slide249.xml"/><Relationship Id="rId255" Type="http://schemas.openxmlformats.org/officeDocument/2006/relationships/slide" Target="slides/slide254.xml"/><Relationship Id="rId271" Type="http://schemas.openxmlformats.org/officeDocument/2006/relationships/slide" Target="slides/slide270.xml"/><Relationship Id="rId276" Type="http://schemas.openxmlformats.org/officeDocument/2006/relationships/slide" Target="slides/slide275.xml"/><Relationship Id="rId292" Type="http://schemas.openxmlformats.org/officeDocument/2006/relationships/slide" Target="slides/slide291.xml"/><Relationship Id="rId297" Type="http://schemas.openxmlformats.org/officeDocument/2006/relationships/presProps" Target="presProps.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136" Type="http://schemas.openxmlformats.org/officeDocument/2006/relationships/slide" Target="slides/slide135.xml"/><Relationship Id="rId157" Type="http://schemas.openxmlformats.org/officeDocument/2006/relationships/slide" Target="slides/slide156.xml"/><Relationship Id="rId178" Type="http://schemas.openxmlformats.org/officeDocument/2006/relationships/slide" Target="slides/slide177.xml"/><Relationship Id="rId61" Type="http://schemas.openxmlformats.org/officeDocument/2006/relationships/slide" Target="slides/slide60.xml"/><Relationship Id="rId82" Type="http://schemas.openxmlformats.org/officeDocument/2006/relationships/slide" Target="slides/slide81.xml"/><Relationship Id="rId152" Type="http://schemas.openxmlformats.org/officeDocument/2006/relationships/slide" Target="slides/slide151.xml"/><Relationship Id="rId173" Type="http://schemas.openxmlformats.org/officeDocument/2006/relationships/slide" Target="slides/slide172.xml"/><Relationship Id="rId194" Type="http://schemas.openxmlformats.org/officeDocument/2006/relationships/slide" Target="slides/slide193.xml"/><Relationship Id="rId199" Type="http://schemas.openxmlformats.org/officeDocument/2006/relationships/slide" Target="slides/slide198.xml"/><Relationship Id="rId203" Type="http://schemas.openxmlformats.org/officeDocument/2006/relationships/slide" Target="slides/slide202.xml"/><Relationship Id="rId208" Type="http://schemas.openxmlformats.org/officeDocument/2006/relationships/slide" Target="slides/slide207.xml"/><Relationship Id="rId229" Type="http://schemas.openxmlformats.org/officeDocument/2006/relationships/slide" Target="slides/slide228.xml"/><Relationship Id="rId19" Type="http://schemas.openxmlformats.org/officeDocument/2006/relationships/slide" Target="slides/slide18.xml"/><Relationship Id="rId224" Type="http://schemas.openxmlformats.org/officeDocument/2006/relationships/slide" Target="slides/slide223.xml"/><Relationship Id="rId240" Type="http://schemas.openxmlformats.org/officeDocument/2006/relationships/slide" Target="slides/slide239.xml"/><Relationship Id="rId245" Type="http://schemas.openxmlformats.org/officeDocument/2006/relationships/slide" Target="slides/slide244.xml"/><Relationship Id="rId261" Type="http://schemas.openxmlformats.org/officeDocument/2006/relationships/slide" Target="slides/slide260.xml"/><Relationship Id="rId266" Type="http://schemas.openxmlformats.org/officeDocument/2006/relationships/slide" Target="slides/slide265.xml"/><Relationship Id="rId287" Type="http://schemas.openxmlformats.org/officeDocument/2006/relationships/slide" Target="slides/slide286.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slide" Target="slides/slide146.xml"/><Relationship Id="rId168" Type="http://schemas.openxmlformats.org/officeDocument/2006/relationships/slide" Target="slides/slide167.xml"/><Relationship Id="rId282" Type="http://schemas.openxmlformats.org/officeDocument/2006/relationships/slide" Target="slides/slide28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 Id="rId163" Type="http://schemas.openxmlformats.org/officeDocument/2006/relationships/slide" Target="slides/slide162.xml"/><Relationship Id="rId184" Type="http://schemas.openxmlformats.org/officeDocument/2006/relationships/slide" Target="slides/slide183.xml"/><Relationship Id="rId189" Type="http://schemas.openxmlformats.org/officeDocument/2006/relationships/slide" Target="slides/slide188.xml"/><Relationship Id="rId219" Type="http://schemas.openxmlformats.org/officeDocument/2006/relationships/slide" Target="slides/slide218.xml"/><Relationship Id="rId3" Type="http://schemas.openxmlformats.org/officeDocument/2006/relationships/slide" Target="slides/slide2.xml"/><Relationship Id="rId214" Type="http://schemas.openxmlformats.org/officeDocument/2006/relationships/slide" Target="slides/slide213.xml"/><Relationship Id="rId230" Type="http://schemas.openxmlformats.org/officeDocument/2006/relationships/slide" Target="slides/slide229.xml"/><Relationship Id="rId235" Type="http://schemas.openxmlformats.org/officeDocument/2006/relationships/slide" Target="slides/slide234.xml"/><Relationship Id="rId251" Type="http://schemas.openxmlformats.org/officeDocument/2006/relationships/slide" Target="slides/slide250.xml"/><Relationship Id="rId256" Type="http://schemas.openxmlformats.org/officeDocument/2006/relationships/slide" Target="slides/slide255.xml"/><Relationship Id="rId277" Type="http://schemas.openxmlformats.org/officeDocument/2006/relationships/slide" Target="slides/slide276.xml"/><Relationship Id="rId298" Type="http://schemas.openxmlformats.org/officeDocument/2006/relationships/viewProps" Target="viewProps.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137" Type="http://schemas.openxmlformats.org/officeDocument/2006/relationships/slide" Target="slides/slide136.xml"/><Relationship Id="rId158" Type="http://schemas.openxmlformats.org/officeDocument/2006/relationships/slide" Target="slides/slide157.xml"/><Relationship Id="rId272" Type="http://schemas.openxmlformats.org/officeDocument/2006/relationships/slide" Target="slides/slide271.xml"/><Relationship Id="rId293" Type="http://schemas.openxmlformats.org/officeDocument/2006/relationships/slide" Target="slides/slide292.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32" Type="http://schemas.openxmlformats.org/officeDocument/2006/relationships/slide" Target="slides/slide131.xml"/><Relationship Id="rId153" Type="http://schemas.openxmlformats.org/officeDocument/2006/relationships/slide" Target="slides/slide152.xml"/><Relationship Id="rId174" Type="http://schemas.openxmlformats.org/officeDocument/2006/relationships/slide" Target="slides/slide173.xml"/><Relationship Id="rId179" Type="http://schemas.openxmlformats.org/officeDocument/2006/relationships/slide" Target="slides/slide178.xml"/><Relationship Id="rId195" Type="http://schemas.openxmlformats.org/officeDocument/2006/relationships/slide" Target="slides/slide194.xml"/><Relationship Id="rId209" Type="http://schemas.openxmlformats.org/officeDocument/2006/relationships/slide" Target="slides/slide208.xml"/><Relationship Id="rId190" Type="http://schemas.openxmlformats.org/officeDocument/2006/relationships/slide" Target="slides/slide189.xml"/><Relationship Id="rId204" Type="http://schemas.openxmlformats.org/officeDocument/2006/relationships/slide" Target="slides/slide203.xml"/><Relationship Id="rId220" Type="http://schemas.openxmlformats.org/officeDocument/2006/relationships/slide" Target="slides/slide219.xml"/><Relationship Id="rId225" Type="http://schemas.openxmlformats.org/officeDocument/2006/relationships/slide" Target="slides/slide224.xml"/><Relationship Id="rId241" Type="http://schemas.openxmlformats.org/officeDocument/2006/relationships/slide" Target="slides/slide240.xml"/><Relationship Id="rId246" Type="http://schemas.openxmlformats.org/officeDocument/2006/relationships/slide" Target="slides/slide245.xml"/><Relationship Id="rId267" Type="http://schemas.openxmlformats.org/officeDocument/2006/relationships/slide" Target="slides/slide266.xml"/><Relationship Id="rId288" Type="http://schemas.openxmlformats.org/officeDocument/2006/relationships/slide" Target="slides/slide287.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106" Type="http://schemas.openxmlformats.org/officeDocument/2006/relationships/slide" Target="slides/slide105.xml"/><Relationship Id="rId127" Type="http://schemas.openxmlformats.org/officeDocument/2006/relationships/slide" Target="slides/slide126.xml"/><Relationship Id="rId262" Type="http://schemas.openxmlformats.org/officeDocument/2006/relationships/slide" Target="slides/slide261.xml"/><Relationship Id="rId283" Type="http://schemas.openxmlformats.org/officeDocument/2006/relationships/slide" Target="slides/slide282.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78" Type="http://schemas.openxmlformats.org/officeDocument/2006/relationships/slide" Target="slides/slide77.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43" Type="http://schemas.openxmlformats.org/officeDocument/2006/relationships/slide" Target="slides/slide142.xml"/><Relationship Id="rId148" Type="http://schemas.openxmlformats.org/officeDocument/2006/relationships/slide" Target="slides/slide147.xml"/><Relationship Id="rId164" Type="http://schemas.openxmlformats.org/officeDocument/2006/relationships/slide" Target="slides/slide163.xml"/><Relationship Id="rId169" Type="http://schemas.openxmlformats.org/officeDocument/2006/relationships/slide" Target="slides/slide168.xml"/><Relationship Id="rId185" Type="http://schemas.openxmlformats.org/officeDocument/2006/relationships/slide" Target="slides/slide184.xml"/><Relationship Id="rId4" Type="http://schemas.openxmlformats.org/officeDocument/2006/relationships/slide" Target="slides/slide3.xml"/><Relationship Id="rId9" Type="http://schemas.openxmlformats.org/officeDocument/2006/relationships/slide" Target="slides/slide8.xml"/><Relationship Id="rId180" Type="http://schemas.openxmlformats.org/officeDocument/2006/relationships/slide" Target="slides/slide179.xml"/><Relationship Id="rId210" Type="http://schemas.openxmlformats.org/officeDocument/2006/relationships/slide" Target="slides/slide209.xml"/><Relationship Id="rId215" Type="http://schemas.openxmlformats.org/officeDocument/2006/relationships/slide" Target="slides/slide214.xml"/><Relationship Id="rId236" Type="http://schemas.openxmlformats.org/officeDocument/2006/relationships/slide" Target="slides/slide235.xml"/><Relationship Id="rId257" Type="http://schemas.openxmlformats.org/officeDocument/2006/relationships/slide" Target="slides/slide256.xml"/><Relationship Id="rId278" Type="http://schemas.openxmlformats.org/officeDocument/2006/relationships/slide" Target="slides/slide277.xml"/><Relationship Id="rId26" Type="http://schemas.openxmlformats.org/officeDocument/2006/relationships/slide" Target="slides/slide25.xml"/><Relationship Id="rId231" Type="http://schemas.openxmlformats.org/officeDocument/2006/relationships/slide" Target="slides/slide230.xml"/><Relationship Id="rId252" Type="http://schemas.openxmlformats.org/officeDocument/2006/relationships/slide" Target="slides/slide251.xml"/><Relationship Id="rId273" Type="http://schemas.openxmlformats.org/officeDocument/2006/relationships/slide" Target="slides/slide272.xml"/><Relationship Id="rId294" Type="http://schemas.openxmlformats.org/officeDocument/2006/relationships/slide" Target="slides/slide293.xml"/><Relationship Id="rId47" Type="http://schemas.openxmlformats.org/officeDocument/2006/relationships/slide" Target="slides/slide46.xml"/><Relationship Id="rId68" Type="http://schemas.openxmlformats.org/officeDocument/2006/relationships/slide" Target="slides/slide67.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54" Type="http://schemas.openxmlformats.org/officeDocument/2006/relationships/slide" Target="slides/slide153.xml"/><Relationship Id="rId175" Type="http://schemas.openxmlformats.org/officeDocument/2006/relationships/slide" Target="slides/slide174.xml"/><Relationship Id="rId196" Type="http://schemas.openxmlformats.org/officeDocument/2006/relationships/slide" Target="slides/slide195.xml"/><Relationship Id="rId200" Type="http://schemas.openxmlformats.org/officeDocument/2006/relationships/slide" Target="slides/slide199.xml"/><Relationship Id="rId16" Type="http://schemas.openxmlformats.org/officeDocument/2006/relationships/slide" Target="slides/slide15.xml"/><Relationship Id="rId221" Type="http://schemas.openxmlformats.org/officeDocument/2006/relationships/slide" Target="slides/slide220.xml"/><Relationship Id="rId242" Type="http://schemas.openxmlformats.org/officeDocument/2006/relationships/slide" Target="slides/slide241.xml"/><Relationship Id="rId263" Type="http://schemas.openxmlformats.org/officeDocument/2006/relationships/slide" Target="slides/slide262.xml"/><Relationship Id="rId284" Type="http://schemas.openxmlformats.org/officeDocument/2006/relationships/slide" Target="slides/slide283.xml"/><Relationship Id="rId37" Type="http://schemas.openxmlformats.org/officeDocument/2006/relationships/slide" Target="slides/slide36.xml"/><Relationship Id="rId58" Type="http://schemas.openxmlformats.org/officeDocument/2006/relationships/slide" Target="slides/slide57.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44" Type="http://schemas.openxmlformats.org/officeDocument/2006/relationships/slide" Target="slides/slide143.xml"/><Relationship Id="rId90" Type="http://schemas.openxmlformats.org/officeDocument/2006/relationships/slide" Target="slides/slide89.xml"/><Relationship Id="rId165" Type="http://schemas.openxmlformats.org/officeDocument/2006/relationships/slide" Target="slides/slide164.xml"/><Relationship Id="rId186" Type="http://schemas.openxmlformats.org/officeDocument/2006/relationships/slide" Target="slides/slide185.xml"/><Relationship Id="rId211" Type="http://schemas.openxmlformats.org/officeDocument/2006/relationships/slide" Target="slides/slide210.xml"/><Relationship Id="rId232" Type="http://schemas.openxmlformats.org/officeDocument/2006/relationships/slide" Target="slides/slide231.xml"/><Relationship Id="rId253" Type="http://schemas.openxmlformats.org/officeDocument/2006/relationships/slide" Target="slides/slide252.xml"/><Relationship Id="rId274" Type="http://schemas.openxmlformats.org/officeDocument/2006/relationships/slide" Target="slides/slide273.xml"/><Relationship Id="rId295" Type="http://schemas.openxmlformats.org/officeDocument/2006/relationships/slide" Target="slides/slide294.xml"/><Relationship Id="rId27" Type="http://schemas.openxmlformats.org/officeDocument/2006/relationships/slide" Target="slides/slide26.xml"/><Relationship Id="rId48" Type="http://schemas.openxmlformats.org/officeDocument/2006/relationships/slide" Target="slides/slide47.xml"/><Relationship Id="rId69" Type="http://schemas.openxmlformats.org/officeDocument/2006/relationships/slide" Target="slides/slide68.xml"/><Relationship Id="rId113" Type="http://schemas.openxmlformats.org/officeDocument/2006/relationships/slide" Target="slides/slide112.xml"/><Relationship Id="rId134" Type="http://schemas.openxmlformats.org/officeDocument/2006/relationships/slide" Target="slides/slide133.xml"/><Relationship Id="rId80" Type="http://schemas.openxmlformats.org/officeDocument/2006/relationships/slide" Target="slides/slide79.xml"/><Relationship Id="rId155" Type="http://schemas.openxmlformats.org/officeDocument/2006/relationships/slide" Target="slides/slide154.xml"/><Relationship Id="rId176" Type="http://schemas.openxmlformats.org/officeDocument/2006/relationships/slide" Target="slides/slide175.xml"/><Relationship Id="rId197" Type="http://schemas.openxmlformats.org/officeDocument/2006/relationships/slide" Target="slides/slide196.xml"/><Relationship Id="rId201" Type="http://schemas.openxmlformats.org/officeDocument/2006/relationships/slide" Target="slides/slide200.xml"/><Relationship Id="rId222" Type="http://schemas.openxmlformats.org/officeDocument/2006/relationships/slide" Target="slides/slide221.xml"/><Relationship Id="rId243" Type="http://schemas.openxmlformats.org/officeDocument/2006/relationships/slide" Target="slides/slide242.xml"/><Relationship Id="rId264" Type="http://schemas.openxmlformats.org/officeDocument/2006/relationships/slide" Target="slides/slide263.xml"/><Relationship Id="rId285" Type="http://schemas.openxmlformats.org/officeDocument/2006/relationships/slide" Target="slides/slide284.xml"/><Relationship Id="rId17" Type="http://schemas.openxmlformats.org/officeDocument/2006/relationships/slide" Target="slides/slide16.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24" Type="http://schemas.openxmlformats.org/officeDocument/2006/relationships/slide" Target="slides/slide123.xml"/><Relationship Id="rId70" Type="http://schemas.openxmlformats.org/officeDocument/2006/relationships/slide" Target="slides/slide69.xml"/><Relationship Id="rId91" Type="http://schemas.openxmlformats.org/officeDocument/2006/relationships/slide" Target="slides/slide90.xml"/><Relationship Id="rId145" Type="http://schemas.openxmlformats.org/officeDocument/2006/relationships/slide" Target="slides/slide144.xml"/><Relationship Id="rId166" Type="http://schemas.openxmlformats.org/officeDocument/2006/relationships/slide" Target="slides/slide165.xml"/><Relationship Id="rId187" Type="http://schemas.openxmlformats.org/officeDocument/2006/relationships/slide" Target="slides/slide186.xml"/><Relationship Id="rId1" Type="http://schemas.openxmlformats.org/officeDocument/2006/relationships/slideMaster" Target="slideMasters/slideMaster1.xml"/><Relationship Id="rId212" Type="http://schemas.openxmlformats.org/officeDocument/2006/relationships/slide" Target="slides/slide211.xml"/><Relationship Id="rId233" Type="http://schemas.openxmlformats.org/officeDocument/2006/relationships/slide" Target="slides/slide232.xml"/><Relationship Id="rId254" Type="http://schemas.openxmlformats.org/officeDocument/2006/relationships/slide" Target="slides/slide253.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275" Type="http://schemas.openxmlformats.org/officeDocument/2006/relationships/slide" Target="slides/slide274.xml"/><Relationship Id="rId296" Type="http://schemas.openxmlformats.org/officeDocument/2006/relationships/notesMaster" Target="notesMasters/notesMaster1.xml"/><Relationship Id="rId300" Type="http://schemas.openxmlformats.org/officeDocument/2006/relationships/tableStyles" Target="tableStyles.xml"/><Relationship Id="rId60" Type="http://schemas.openxmlformats.org/officeDocument/2006/relationships/slide" Target="slides/slide59.xml"/><Relationship Id="rId81" Type="http://schemas.openxmlformats.org/officeDocument/2006/relationships/slide" Target="slides/slide80.xml"/><Relationship Id="rId135" Type="http://schemas.openxmlformats.org/officeDocument/2006/relationships/slide" Target="slides/slide134.xml"/><Relationship Id="rId156" Type="http://schemas.openxmlformats.org/officeDocument/2006/relationships/slide" Target="slides/slide155.xml"/><Relationship Id="rId177" Type="http://schemas.openxmlformats.org/officeDocument/2006/relationships/slide" Target="slides/slide176.xml"/><Relationship Id="rId198" Type="http://schemas.openxmlformats.org/officeDocument/2006/relationships/slide" Target="slides/slide197.xml"/><Relationship Id="rId202" Type="http://schemas.openxmlformats.org/officeDocument/2006/relationships/slide" Target="slides/slide201.xml"/><Relationship Id="rId223" Type="http://schemas.openxmlformats.org/officeDocument/2006/relationships/slide" Target="slides/slide222.xml"/><Relationship Id="rId244" Type="http://schemas.openxmlformats.org/officeDocument/2006/relationships/slide" Target="slides/slide243.xml"/><Relationship Id="rId18" Type="http://schemas.openxmlformats.org/officeDocument/2006/relationships/slide" Target="slides/slide17.xml"/><Relationship Id="rId39" Type="http://schemas.openxmlformats.org/officeDocument/2006/relationships/slide" Target="slides/slide38.xml"/><Relationship Id="rId265" Type="http://schemas.openxmlformats.org/officeDocument/2006/relationships/slide" Target="slides/slide264.xml"/><Relationship Id="rId286" Type="http://schemas.openxmlformats.org/officeDocument/2006/relationships/slide" Target="slides/slide285.xml"/><Relationship Id="rId50" Type="http://schemas.openxmlformats.org/officeDocument/2006/relationships/slide" Target="slides/slide49.xml"/><Relationship Id="rId104" Type="http://schemas.openxmlformats.org/officeDocument/2006/relationships/slide" Target="slides/slide103.xml"/><Relationship Id="rId125" Type="http://schemas.openxmlformats.org/officeDocument/2006/relationships/slide" Target="slides/slide124.xml"/><Relationship Id="rId146" Type="http://schemas.openxmlformats.org/officeDocument/2006/relationships/slide" Target="slides/slide145.xml"/><Relationship Id="rId167" Type="http://schemas.openxmlformats.org/officeDocument/2006/relationships/slide" Target="slides/slide166.xml"/><Relationship Id="rId188" Type="http://schemas.openxmlformats.org/officeDocument/2006/relationships/slide" Target="slides/slide187.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3.xlsx"/></Relationships>
</file>

<file path=ppt/charts/_rels/chart4.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package" Target="../embeddings/Microsoft_Excel_Worksheet4.xlsx"/></Relationships>
</file>

<file path=ppt/charts/_rels/chart5.xml.rels><?xml version="1.0" encoding="UTF-8" standalone="yes"?>
<Relationships xmlns="http://schemas.openxmlformats.org/package/2006/relationships"><Relationship Id="rId2" Type="http://schemas.openxmlformats.org/officeDocument/2006/relationships/chartUserShapes" Target="../drawings/drawing2.xml"/><Relationship Id="rId1" Type="http://schemas.openxmlformats.org/officeDocument/2006/relationships/package" Target="../embeddings/Microsoft_Excel_Worksheet5.xlsx"/></Relationships>
</file>

<file path=ppt/charts/_rels/chart6.xml.rels><?xml version="1.0" encoding="UTF-8" standalone="yes"?>
<Relationships xmlns="http://schemas.openxmlformats.org/package/2006/relationships"><Relationship Id="rId1" Type="http://schemas.openxmlformats.org/officeDocument/2006/relationships/package" Target="../embeddings/Microsoft_Excel_Worksheet6.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1"/>
    </mc:Choice>
    <mc:Fallback>
      <c:style val="1"/>
    </mc:Fallback>
  </mc:AlternateContent>
  <c:chart>
    <c:title>
      <c:layout/>
      <c:overlay val="0"/>
    </c:title>
    <c:autoTitleDeleted val="0"/>
    <c:plotArea>
      <c:layout>
        <c:manualLayout>
          <c:layoutTarget val="inner"/>
          <c:xMode val="edge"/>
          <c:yMode val="edge"/>
          <c:x val="7.8895818715729843E-2"/>
          <c:y val="0.13159931295352786"/>
          <c:w val="0.60831540240638293"/>
          <c:h val="0.76519993824301458"/>
        </c:manualLayout>
      </c:layout>
      <c:lineChart>
        <c:grouping val="stacked"/>
        <c:varyColors val="0"/>
        <c:ser>
          <c:idx val="0"/>
          <c:order val="0"/>
          <c:tx>
            <c:strRef>
              <c:f>Sheet1!$B$1</c:f>
              <c:strCache>
                <c:ptCount val="1"/>
                <c:pt idx="0">
                  <c:v>Individual Demand Curve</c:v>
                </c:pt>
              </c:strCache>
            </c:strRef>
          </c:tx>
          <c:marker>
            <c:symbol val="none"/>
          </c:marker>
          <c:cat>
            <c:numRef>
              <c:f>Sheet1!$A$2:$A$6</c:f>
              <c:numCache>
                <c:formatCode>General</c:formatCode>
                <c:ptCount val="5"/>
                <c:pt idx="0">
                  <c:v>2</c:v>
                </c:pt>
                <c:pt idx="1">
                  <c:v>4</c:v>
                </c:pt>
                <c:pt idx="2">
                  <c:v>6</c:v>
                </c:pt>
                <c:pt idx="3">
                  <c:v>10</c:v>
                </c:pt>
                <c:pt idx="4">
                  <c:v>16</c:v>
                </c:pt>
              </c:numCache>
            </c:numRef>
          </c:cat>
          <c:val>
            <c:numRef>
              <c:f>Sheet1!$B$2:$B$6</c:f>
              <c:numCache>
                <c:formatCode>General</c:formatCode>
                <c:ptCount val="5"/>
                <c:pt idx="0">
                  <c:v>80</c:v>
                </c:pt>
                <c:pt idx="1">
                  <c:v>70</c:v>
                </c:pt>
                <c:pt idx="2">
                  <c:v>60</c:v>
                </c:pt>
                <c:pt idx="3">
                  <c:v>50</c:v>
                </c:pt>
                <c:pt idx="4">
                  <c:v>40</c:v>
                </c:pt>
              </c:numCache>
            </c:numRef>
          </c:val>
          <c:smooth val="0"/>
        </c:ser>
        <c:dLbls>
          <c:showLegendKey val="0"/>
          <c:showVal val="0"/>
          <c:showCatName val="0"/>
          <c:showSerName val="0"/>
          <c:showPercent val="0"/>
          <c:showBubbleSize val="0"/>
        </c:dLbls>
        <c:marker val="1"/>
        <c:smooth val="0"/>
        <c:axId val="149895040"/>
        <c:axId val="149896576"/>
      </c:lineChart>
      <c:catAx>
        <c:axId val="149895040"/>
        <c:scaling>
          <c:orientation val="minMax"/>
        </c:scaling>
        <c:delete val="0"/>
        <c:axPos val="b"/>
        <c:numFmt formatCode="General" sourceLinked="1"/>
        <c:majorTickMark val="out"/>
        <c:minorTickMark val="none"/>
        <c:tickLblPos val="nextTo"/>
        <c:crossAx val="149896576"/>
        <c:crosses val="autoZero"/>
        <c:auto val="1"/>
        <c:lblAlgn val="ctr"/>
        <c:lblOffset val="100"/>
        <c:noMultiLvlLbl val="0"/>
      </c:catAx>
      <c:valAx>
        <c:axId val="149896576"/>
        <c:scaling>
          <c:orientation val="minMax"/>
        </c:scaling>
        <c:delete val="0"/>
        <c:axPos val="l"/>
        <c:majorGridlines/>
        <c:numFmt formatCode="General" sourceLinked="1"/>
        <c:majorTickMark val="out"/>
        <c:minorTickMark val="none"/>
        <c:tickLblPos val="nextTo"/>
        <c:crossAx val="149895040"/>
        <c:crosses val="autoZero"/>
        <c:crossBetween val="between"/>
      </c:valAx>
    </c:plotArea>
    <c:legend>
      <c:legendPos val="r"/>
      <c:layout>
        <c:manualLayout>
          <c:xMode val="edge"/>
          <c:yMode val="edge"/>
          <c:x val="0.25122685185185234"/>
          <c:y val="0.25048633626679018"/>
          <c:w val="0.41149112549050176"/>
          <c:h val="7.2968388142658713E-2"/>
        </c:manualLayout>
      </c:layout>
      <c:overlay val="0"/>
    </c:legend>
    <c:plotVisOnly val="1"/>
    <c:dispBlanksAs val="zero"/>
    <c:showDLblsOverMax val="0"/>
  </c:chart>
  <c:txPr>
    <a:bodyPr/>
    <a:lstStyle/>
    <a:p>
      <a:pPr>
        <a:defRPr sz="18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1"/>
    </mc:Choice>
    <mc:Fallback>
      <c:style val="1"/>
    </mc:Fallback>
  </mc:AlternateContent>
  <c:chart>
    <c:title>
      <c:tx>
        <c:rich>
          <a:bodyPr/>
          <a:lstStyle/>
          <a:p>
            <a:pPr>
              <a:defRPr/>
            </a:pPr>
            <a:r>
              <a:rPr lang="en-US"/>
              <a:t>Dx = 20 - 2Px</a:t>
            </a:r>
          </a:p>
        </c:rich>
      </c:tx>
      <c:layout>
        <c:manualLayout>
          <c:xMode val="edge"/>
          <c:yMode val="edge"/>
          <c:x val="0.42639472149314694"/>
          <c:y val="0.24206349206349237"/>
        </c:manualLayout>
      </c:layout>
      <c:overlay val="0"/>
    </c:title>
    <c:autoTitleDeleted val="0"/>
    <c:plotArea>
      <c:layout/>
      <c:lineChart>
        <c:grouping val="stacked"/>
        <c:varyColors val="0"/>
        <c:ser>
          <c:idx val="0"/>
          <c:order val="0"/>
          <c:tx>
            <c:strRef>
              <c:f>Sheet1!$B$1</c:f>
              <c:strCache>
                <c:ptCount val="1"/>
                <c:pt idx="0">
                  <c:v>Series 1</c:v>
                </c:pt>
              </c:strCache>
            </c:strRef>
          </c:tx>
          <c:marker>
            <c:symbol val="none"/>
          </c:marker>
          <c:cat>
            <c:numRef>
              <c:f>Sheet1!$A$2:$A$6</c:f>
              <c:numCache>
                <c:formatCode>General</c:formatCode>
                <c:ptCount val="5"/>
                <c:pt idx="0">
                  <c:v>1</c:v>
                </c:pt>
                <c:pt idx="1">
                  <c:v>2</c:v>
                </c:pt>
                <c:pt idx="2">
                  <c:v>3</c:v>
                </c:pt>
                <c:pt idx="3">
                  <c:v>4</c:v>
                </c:pt>
                <c:pt idx="4">
                  <c:v>5</c:v>
                </c:pt>
              </c:numCache>
            </c:numRef>
          </c:cat>
          <c:val>
            <c:numRef>
              <c:f>Sheet1!$B$2:$B$6</c:f>
              <c:numCache>
                <c:formatCode>General</c:formatCode>
                <c:ptCount val="5"/>
                <c:pt idx="0">
                  <c:v>18</c:v>
                </c:pt>
                <c:pt idx="1">
                  <c:v>16</c:v>
                </c:pt>
                <c:pt idx="2">
                  <c:v>14</c:v>
                </c:pt>
                <c:pt idx="3">
                  <c:v>12</c:v>
                </c:pt>
                <c:pt idx="4">
                  <c:v>10</c:v>
                </c:pt>
              </c:numCache>
            </c:numRef>
          </c:val>
          <c:smooth val="0"/>
        </c:ser>
        <c:dLbls>
          <c:showLegendKey val="0"/>
          <c:showVal val="0"/>
          <c:showCatName val="0"/>
          <c:showSerName val="0"/>
          <c:showPercent val="0"/>
          <c:showBubbleSize val="0"/>
        </c:dLbls>
        <c:marker val="1"/>
        <c:smooth val="0"/>
        <c:axId val="150456576"/>
        <c:axId val="150478848"/>
      </c:lineChart>
      <c:catAx>
        <c:axId val="150456576"/>
        <c:scaling>
          <c:orientation val="minMax"/>
        </c:scaling>
        <c:delete val="0"/>
        <c:axPos val="b"/>
        <c:numFmt formatCode="General" sourceLinked="1"/>
        <c:majorTickMark val="out"/>
        <c:minorTickMark val="none"/>
        <c:tickLblPos val="nextTo"/>
        <c:crossAx val="150478848"/>
        <c:crosses val="autoZero"/>
        <c:auto val="1"/>
        <c:lblAlgn val="ctr"/>
        <c:lblOffset val="100"/>
        <c:noMultiLvlLbl val="0"/>
      </c:catAx>
      <c:valAx>
        <c:axId val="150478848"/>
        <c:scaling>
          <c:orientation val="minMax"/>
        </c:scaling>
        <c:delete val="0"/>
        <c:axPos val="l"/>
        <c:majorGridlines/>
        <c:numFmt formatCode="General" sourceLinked="1"/>
        <c:majorTickMark val="out"/>
        <c:minorTickMark val="none"/>
        <c:tickLblPos val="nextTo"/>
        <c:crossAx val="150456576"/>
        <c:crosses val="autoZero"/>
        <c:crossBetween val="between"/>
      </c:valAx>
    </c:plotArea>
    <c:plotVisOnly val="1"/>
    <c:dispBlanksAs val="zero"/>
    <c:showDLblsOverMax val="0"/>
  </c:chart>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1"/>
    </mc:Choice>
    <mc:Fallback>
      <c:style val="1"/>
    </mc:Fallback>
  </mc:AlternateContent>
  <c:chart>
    <c:autoTitleDeleted val="0"/>
    <c:plotArea>
      <c:layout/>
      <c:lineChart>
        <c:grouping val="standard"/>
        <c:varyColors val="0"/>
        <c:ser>
          <c:idx val="0"/>
          <c:order val="0"/>
          <c:tx>
            <c:strRef>
              <c:f>Sheet1!$B$1</c:f>
              <c:strCache>
                <c:ptCount val="1"/>
                <c:pt idx="0">
                  <c:v>Px</c:v>
                </c:pt>
              </c:strCache>
            </c:strRef>
          </c:tx>
          <c:dLbls>
            <c:dLbl>
              <c:idx val="0"/>
              <c:layout>
                <c:manualLayout>
                  <c:x val="-2.0816525006237669E-2"/>
                  <c:y val="-4.2156860033139093E-2"/>
                </c:manualLayout>
              </c:layout>
              <c:tx>
                <c:rich>
                  <a:bodyPr/>
                  <a:lstStyle/>
                  <a:p>
                    <a:r>
                      <a:rPr lang="en-US" sz="3200"/>
                      <a:t>D</a:t>
                    </a:r>
                  </a:p>
                </c:rich>
              </c:tx>
              <c:showLegendKey val="0"/>
              <c:showVal val="1"/>
              <c:showCatName val="0"/>
              <c:showSerName val="0"/>
              <c:showPercent val="0"/>
              <c:showBubbleSize val="0"/>
            </c:dLbl>
            <c:dLbl>
              <c:idx val="1"/>
              <c:layout>
                <c:manualLayout>
                  <c:x val="4.7047365607076883E-2"/>
                  <c:y val="-6.0072365954255733E-2"/>
                </c:manualLayout>
              </c:layout>
              <c:tx>
                <c:rich>
                  <a:bodyPr/>
                  <a:lstStyle/>
                  <a:p>
                    <a:r>
                      <a:rPr lang="en-US" sz="2000" b="1" dirty="0" err="1">
                        <a:latin typeface="Times New Roman" pitchFamily="18" charset="0"/>
                        <a:cs typeface="Times New Roman" pitchFamily="18" charset="0"/>
                      </a:rPr>
                      <a:t>Dx</a:t>
                    </a:r>
                    <a:r>
                      <a:rPr lang="en-US" sz="2000" b="1" baseline="0" dirty="0">
                        <a:latin typeface="Times New Roman" pitchFamily="18" charset="0"/>
                        <a:cs typeface="Times New Roman" pitchFamily="18" charset="0"/>
                      </a:rPr>
                      <a:t> = </a:t>
                    </a:r>
                    <a:r>
                      <a:rPr lang="en-US" sz="2000" b="1" baseline="0" dirty="0" smtClean="0">
                        <a:latin typeface="Times New Roman" pitchFamily="18" charset="0"/>
                        <a:cs typeface="Times New Roman" pitchFamily="18" charset="0"/>
                      </a:rPr>
                      <a:t>f   </a:t>
                    </a:r>
                    <a:r>
                      <a:rPr lang="en-US" sz="2000" b="1" baseline="0" dirty="0">
                        <a:latin typeface="Times New Roman" pitchFamily="18" charset="0"/>
                        <a:cs typeface="Times New Roman" pitchFamily="18" charset="0"/>
                      </a:rPr>
                      <a:t>(</a:t>
                    </a:r>
                    <a:r>
                      <a:rPr lang="en-US" sz="2000" b="1" baseline="0" dirty="0" err="1">
                        <a:latin typeface="Times New Roman" pitchFamily="18" charset="0"/>
                        <a:cs typeface="Times New Roman" pitchFamily="18" charset="0"/>
                      </a:rPr>
                      <a:t>Px</a:t>
                    </a:r>
                    <a:r>
                      <a:rPr lang="en-US" sz="3200" b="1" baseline="0" dirty="0">
                        <a:latin typeface="Times New Roman" pitchFamily="18" charset="0"/>
                        <a:cs typeface="Times New Roman" pitchFamily="18" charset="0"/>
                      </a:rPr>
                      <a:t>)</a:t>
                    </a:r>
                    <a:endParaRPr lang="en-US" sz="3200" b="1" dirty="0">
                      <a:latin typeface="Times New Roman" pitchFamily="18" charset="0"/>
                      <a:cs typeface="Times New Roman" pitchFamily="18" charset="0"/>
                    </a:endParaRPr>
                  </a:p>
                </c:rich>
              </c:tx>
              <c:showLegendKey val="0"/>
              <c:showVal val="1"/>
              <c:showCatName val="0"/>
              <c:showSerName val="0"/>
              <c:showPercent val="0"/>
              <c:showBubbleSize val="0"/>
            </c:dLbl>
            <c:dLbl>
              <c:idx val="2"/>
              <c:layout>
                <c:manualLayout>
                  <c:x val="0.38553643294588191"/>
                  <c:y val="0.51307179764548871"/>
                </c:manualLayout>
              </c:layout>
              <c:tx>
                <c:rich>
                  <a:bodyPr/>
                  <a:lstStyle/>
                  <a:p>
                    <a:r>
                      <a:rPr lang="en-US" sz="3200"/>
                      <a:t>Dx</a:t>
                    </a:r>
                  </a:p>
                </c:rich>
              </c:tx>
              <c:showLegendKey val="0"/>
              <c:showVal val="1"/>
              <c:showCatName val="0"/>
              <c:showSerName val="0"/>
              <c:showPercent val="0"/>
              <c:showBubbleSize val="0"/>
            </c:dLbl>
            <c:dLbl>
              <c:idx val="3"/>
              <c:layout>
                <c:manualLayout>
                  <c:x val="-0.72176727909011373"/>
                  <c:y val="-0.43355511811023628"/>
                </c:manualLayout>
              </c:layout>
              <c:tx>
                <c:rich>
                  <a:bodyPr/>
                  <a:lstStyle/>
                  <a:p>
                    <a:r>
                      <a:rPr lang="en-US" sz="3200"/>
                      <a:t>Px</a:t>
                    </a:r>
                  </a:p>
                </c:rich>
              </c:tx>
              <c:showLegendKey val="0"/>
              <c:showVal val="1"/>
              <c:showCatName val="0"/>
              <c:showSerName val="0"/>
              <c:showPercent val="0"/>
              <c:showBubbleSize val="0"/>
            </c:dLbl>
            <c:dLbl>
              <c:idx val="4"/>
              <c:layout/>
              <c:tx>
                <c:rich>
                  <a:bodyPr/>
                  <a:lstStyle/>
                  <a:p>
                    <a:r>
                      <a:rPr lang="en-US" sz="3200"/>
                      <a:t>D</a:t>
                    </a:r>
                  </a:p>
                </c:rich>
              </c:tx>
              <c:showLegendKey val="0"/>
              <c:showVal val="1"/>
              <c:showCatName val="0"/>
              <c:showSerName val="0"/>
              <c:showPercent val="0"/>
              <c:showBubbleSize val="0"/>
            </c:dLbl>
            <c:txPr>
              <a:bodyPr/>
              <a:lstStyle/>
              <a:p>
                <a:pPr>
                  <a:defRPr sz="3200"/>
                </a:pPr>
                <a:endParaRPr lang="en-US"/>
              </a:p>
            </c:txPr>
            <c:showLegendKey val="0"/>
            <c:showVal val="1"/>
            <c:showCatName val="0"/>
            <c:showSerName val="0"/>
            <c:showPercent val="0"/>
            <c:showBubbleSize val="0"/>
            <c:showLeaderLines val="0"/>
          </c:dLbls>
          <c:cat>
            <c:numRef>
              <c:f>Sheet1!$A$2:$A$6</c:f>
              <c:numCache>
                <c:formatCode>General</c:formatCode>
                <c:ptCount val="5"/>
                <c:pt idx="0">
                  <c:v>100</c:v>
                </c:pt>
                <c:pt idx="1">
                  <c:v>200</c:v>
                </c:pt>
                <c:pt idx="2">
                  <c:v>300</c:v>
                </c:pt>
                <c:pt idx="3">
                  <c:v>400</c:v>
                </c:pt>
                <c:pt idx="4">
                  <c:v>500</c:v>
                </c:pt>
              </c:numCache>
            </c:numRef>
          </c:cat>
          <c:val>
            <c:numRef>
              <c:f>Sheet1!$B$2:$B$6</c:f>
              <c:numCache>
                <c:formatCode>General</c:formatCode>
                <c:ptCount val="5"/>
                <c:pt idx="0">
                  <c:v>5</c:v>
                </c:pt>
                <c:pt idx="1">
                  <c:v>4</c:v>
                </c:pt>
                <c:pt idx="2">
                  <c:v>3</c:v>
                </c:pt>
                <c:pt idx="3">
                  <c:v>2</c:v>
                </c:pt>
                <c:pt idx="4">
                  <c:v>1</c:v>
                </c:pt>
              </c:numCache>
            </c:numRef>
          </c:val>
          <c:smooth val="0"/>
        </c:ser>
        <c:ser>
          <c:idx val="1"/>
          <c:order val="1"/>
          <c:tx>
            <c:strRef>
              <c:f>Sheet1!$C$1</c:f>
              <c:strCache>
                <c:ptCount val="1"/>
                <c:pt idx="0">
                  <c:v>Column2</c:v>
                </c:pt>
              </c:strCache>
            </c:strRef>
          </c:tx>
          <c:cat>
            <c:numRef>
              <c:f>Sheet1!$A$2:$A$6</c:f>
              <c:numCache>
                <c:formatCode>General</c:formatCode>
                <c:ptCount val="5"/>
                <c:pt idx="0">
                  <c:v>100</c:v>
                </c:pt>
                <c:pt idx="1">
                  <c:v>200</c:v>
                </c:pt>
                <c:pt idx="2">
                  <c:v>300</c:v>
                </c:pt>
                <c:pt idx="3">
                  <c:v>400</c:v>
                </c:pt>
                <c:pt idx="4">
                  <c:v>500</c:v>
                </c:pt>
              </c:numCache>
            </c:numRef>
          </c:cat>
          <c:val>
            <c:numRef>
              <c:f>Sheet1!$C$2:$C$6</c:f>
              <c:numCache>
                <c:formatCode>General</c:formatCode>
                <c:ptCount val="5"/>
              </c:numCache>
            </c:numRef>
          </c:val>
          <c:smooth val="0"/>
        </c:ser>
        <c:ser>
          <c:idx val="2"/>
          <c:order val="2"/>
          <c:tx>
            <c:strRef>
              <c:f>Sheet1!$D$1</c:f>
              <c:strCache>
                <c:ptCount val="1"/>
                <c:pt idx="0">
                  <c:v>Column1</c:v>
                </c:pt>
              </c:strCache>
            </c:strRef>
          </c:tx>
          <c:cat>
            <c:numRef>
              <c:f>Sheet1!$A$2:$A$6</c:f>
              <c:numCache>
                <c:formatCode>General</c:formatCode>
                <c:ptCount val="5"/>
                <c:pt idx="0">
                  <c:v>100</c:v>
                </c:pt>
                <c:pt idx="1">
                  <c:v>200</c:v>
                </c:pt>
                <c:pt idx="2">
                  <c:v>300</c:v>
                </c:pt>
                <c:pt idx="3">
                  <c:v>400</c:v>
                </c:pt>
                <c:pt idx="4">
                  <c:v>500</c:v>
                </c:pt>
              </c:numCache>
            </c:numRef>
          </c:cat>
          <c:val>
            <c:numRef>
              <c:f>Sheet1!$D$2:$D$6</c:f>
              <c:numCache>
                <c:formatCode>General</c:formatCode>
                <c:ptCount val="5"/>
              </c:numCache>
            </c:numRef>
          </c:val>
          <c:smooth val="0"/>
        </c:ser>
        <c:dLbls>
          <c:showLegendKey val="0"/>
          <c:showVal val="0"/>
          <c:showCatName val="0"/>
          <c:showSerName val="0"/>
          <c:showPercent val="0"/>
          <c:showBubbleSize val="0"/>
        </c:dLbls>
        <c:marker val="1"/>
        <c:smooth val="0"/>
        <c:axId val="151417600"/>
        <c:axId val="151419520"/>
      </c:lineChart>
      <c:catAx>
        <c:axId val="151417600"/>
        <c:scaling>
          <c:orientation val="minMax"/>
        </c:scaling>
        <c:delete val="0"/>
        <c:axPos val="b"/>
        <c:numFmt formatCode="General" sourceLinked="1"/>
        <c:majorTickMark val="out"/>
        <c:minorTickMark val="none"/>
        <c:tickLblPos val="nextTo"/>
        <c:crossAx val="151419520"/>
        <c:crosses val="autoZero"/>
        <c:auto val="1"/>
        <c:lblAlgn val="ctr"/>
        <c:lblOffset val="100"/>
        <c:noMultiLvlLbl val="0"/>
      </c:catAx>
      <c:valAx>
        <c:axId val="151419520"/>
        <c:scaling>
          <c:orientation val="minMax"/>
        </c:scaling>
        <c:delete val="0"/>
        <c:axPos val="l"/>
        <c:majorGridlines/>
        <c:numFmt formatCode="General" sourceLinked="1"/>
        <c:majorTickMark val="out"/>
        <c:minorTickMark val="none"/>
        <c:tickLblPos val="nextTo"/>
        <c:crossAx val="151417600"/>
        <c:crosses val="autoZero"/>
        <c:crossBetween val="between"/>
      </c:valAx>
    </c:plotArea>
    <c:plotVisOnly val="1"/>
    <c:dispBlanksAs val="gap"/>
    <c:showDLblsOverMax val="0"/>
  </c:chart>
  <c:txPr>
    <a:bodyPr/>
    <a:lstStyle/>
    <a:p>
      <a:pPr>
        <a:defRPr sz="3200"/>
      </a:pPr>
      <a:endParaRPr lang="en-US"/>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a:t>Upward Sloping Demand Curve</a:t>
            </a:r>
          </a:p>
        </c:rich>
      </c:tx>
      <c:layout>
        <c:manualLayout>
          <c:xMode val="edge"/>
          <c:yMode val="edge"/>
          <c:x val="0.1426388888888889"/>
          <c:y val="0.15476190476190727"/>
        </c:manualLayout>
      </c:layout>
      <c:overlay val="0"/>
    </c:title>
    <c:autoTitleDeleted val="0"/>
    <c:plotArea>
      <c:layout/>
      <c:lineChart>
        <c:grouping val="standard"/>
        <c:varyColors val="0"/>
        <c:ser>
          <c:idx val="0"/>
          <c:order val="0"/>
          <c:tx>
            <c:strRef>
              <c:f>Sheet1!$B$1</c:f>
              <c:strCache>
                <c:ptCount val="1"/>
                <c:pt idx="0">
                  <c:v>Series 1</c:v>
                </c:pt>
              </c:strCache>
            </c:strRef>
          </c:tx>
          <c:cat>
            <c:strRef>
              <c:f>Sheet1!$A$2:$A$5</c:f>
              <c:strCache>
                <c:ptCount val="4"/>
                <c:pt idx="0">
                  <c:v>Q1</c:v>
                </c:pt>
                <c:pt idx="1">
                  <c:v>Q2</c:v>
                </c:pt>
                <c:pt idx="2">
                  <c:v>Q3</c:v>
                </c:pt>
                <c:pt idx="3">
                  <c:v>Q4</c:v>
                </c:pt>
              </c:strCache>
            </c:strRef>
          </c:cat>
          <c:val>
            <c:numRef>
              <c:f>Sheet1!$B$2:$B$5</c:f>
              <c:numCache>
                <c:formatCode>General</c:formatCode>
                <c:ptCount val="4"/>
                <c:pt idx="0">
                  <c:v>1</c:v>
                </c:pt>
                <c:pt idx="1">
                  <c:v>2</c:v>
                </c:pt>
                <c:pt idx="2">
                  <c:v>3</c:v>
                </c:pt>
                <c:pt idx="3">
                  <c:v>4</c:v>
                </c:pt>
              </c:numCache>
            </c:numRef>
          </c:val>
          <c:smooth val="0"/>
        </c:ser>
        <c:dLbls>
          <c:showLegendKey val="0"/>
          <c:showVal val="0"/>
          <c:showCatName val="0"/>
          <c:showSerName val="0"/>
          <c:showPercent val="0"/>
          <c:showBubbleSize val="0"/>
        </c:dLbls>
        <c:hiLowLines/>
        <c:marker val="1"/>
        <c:smooth val="0"/>
        <c:axId val="195008768"/>
        <c:axId val="99385728"/>
      </c:lineChart>
      <c:catAx>
        <c:axId val="195008768"/>
        <c:scaling>
          <c:orientation val="minMax"/>
        </c:scaling>
        <c:delete val="0"/>
        <c:axPos val="b"/>
        <c:title>
          <c:tx>
            <c:rich>
              <a:bodyPr/>
              <a:lstStyle/>
              <a:p>
                <a:pPr>
                  <a:defRPr/>
                </a:pPr>
                <a:r>
                  <a:rPr lang="en-US"/>
                  <a:t>Demand</a:t>
                </a:r>
              </a:p>
            </c:rich>
          </c:tx>
          <c:layout/>
          <c:overlay val="0"/>
        </c:title>
        <c:numFmt formatCode="General" sourceLinked="1"/>
        <c:majorTickMark val="none"/>
        <c:minorTickMark val="none"/>
        <c:tickLblPos val="nextTo"/>
        <c:crossAx val="99385728"/>
        <c:crosses val="autoZero"/>
        <c:auto val="1"/>
        <c:lblAlgn val="ctr"/>
        <c:lblOffset val="100"/>
        <c:noMultiLvlLbl val="0"/>
      </c:catAx>
      <c:valAx>
        <c:axId val="99385728"/>
        <c:scaling>
          <c:orientation val="minMax"/>
        </c:scaling>
        <c:delete val="0"/>
        <c:axPos val="l"/>
        <c:majorGridlines/>
        <c:title>
          <c:tx>
            <c:rich>
              <a:bodyPr/>
              <a:lstStyle/>
              <a:p>
                <a:pPr>
                  <a:defRPr/>
                </a:pPr>
                <a:r>
                  <a:rPr lang="en-US"/>
                  <a:t>Price</a:t>
                </a:r>
              </a:p>
            </c:rich>
          </c:tx>
          <c:layout/>
          <c:overlay val="0"/>
        </c:title>
        <c:numFmt formatCode="General" sourceLinked="1"/>
        <c:majorTickMark val="out"/>
        <c:minorTickMark val="none"/>
        <c:tickLblPos val="nextTo"/>
        <c:crossAx val="195008768"/>
        <c:crosses val="autoZero"/>
        <c:crossBetween val="between"/>
      </c:valAx>
    </c:plotArea>
    <c:plotVisOnly val="1"/>
    <c:dispBlanksAs val="gap"/>
    <c:showDLblsOverMax val="0"/>
  </c:chart>
  <c:txPr>
    <a:bodyPr/>
    <a:lstStyle/>
    <a:p>
      <a:pPr>
        <a:defRPr>
          <a:latin typeface="Times New Roman" pitchFamily="18" charset="0"/>
          <a:cs typeface="Times New Roman" pitchFamily="18" charset="0"/>
        </a:defRPr>
      </a:pPr>
      <a:endParaRPr lang="en-US"/>
    </a:p>
  </c:txPr>
  <c:externalData r:id="rId1">
    <c:autoUpdate val="0"/>
  </c:externalData>
  <c:userShapes r:id="rId2"/>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1"/>
    </mc:Choice>
    <mc:Fallback>
      <c:style val="1"/>
    </mc:Fallback>
  </mc:AlternateContent>
  <c:chart>
    <c:title>
      <c:layout/>
      <c:overlay val="0"/>
    </c:title>
    <c:autoTitleDeleted val="0"/>
    <c:plotArea>
      <c:layout/>
      <c:lineChart>
        <c:grouping val="standard"/>
        <c:varyColors val="0"/>
        <c:ser>
          <c:idx val="0"/>
          <c:order val="0"/>
          <c:tx>
            <c:strRef>
              <c:f>Sheet1!$B$1</c:f>
              <c:strCache>
                <c:ptCount val="1"/>
                <c:pt idx="0">
                  <c:v>8</c:v>
                </c:pt>
              </c:strCache>
            </c:strRef>
          </c:tx>
          <c:cat>
            <c:numRef>
              <c:f>Sheet1!$A$2:$A$11</c:f>
              <c:numCache>
                <c:formatCode>General</c:formatCode>
                <c:ptCount val="10"/>
                <c:pt idx="0">
                  <c:v>1</c:v>
                </c:pt>
                <c:pt idx="1">
                  <c:v>2</c:v>
                </c:pt>
                <c:pt idx="2">
                  <c:v>3</c:v>
                </c:pt>
                <c:pt idx="3">
                  <c:v>4</c:v>
                </c:pt>
                <c:pt idx="4">
                  <c:v>5</c:v>
                </c:pt>
                <c:pt idx="5">
                  <c:v>6</c:v>
                </c:pt>
                <c:pt idx="6">
                  <c:v>7</c:v>
                </c:pt>
                <c:pt idx="7">
                  <c:v>8</c:v>
                </c:pt>
                <c:pt idx="8">
                  <c:v>9</c:v>
                </c:pt>
                <c:pt idx="9">
                  <c:v>10</c:v>
                </c:pt>
              </c:numCache>
            </c:numRef>
          </c:cat>
          <c:val>
            <c:numRef>
              <c:f>Sheet1!$B$3:$B$11</c:f>
              <c:numCache>
                <c:formatCode>General</c:formatCode>
                <c:ptCount val="9"/>
                <c:pt idx="0">
                  <c:v>20</c:v>
                </c:pt>
                <c:pt idx="1">
                  <c:v>36</c:v>
                </c:pt>
                <c:pt idx="2">
                  <c:v>48</c:v>
                </c:pt>
                <c:pt idx="3">
                  <c:v>55</c:v>
                </c:pt>
                <c:pt idx="4">
                  <c:v>60</c:v>
                </c:pt>
                <c:pt idx="5">
                  <c:v>63</c:v>
                </c:pt>
                <c:pt idx="6">
                  <c:v>64</c:v>
                </c:pt>
                <c:pt idx="7">
                  <c:v>64</c:v>
                </c:pt>
                <c:pt idx="8">
                  <c:v>60</c:v>
                </c:pt>
              </c:numCache>
            </c:numRef>
          </c:val>
          <c:smooth val="0"/>
        </c:ser>
        <c:ser>
          <c:idx val="1"/>
          <c:order val="1"/>
          <c:tx>
            <c:strRef>
              <c:f>Sheet1!$C$1</c:f>
              <c:strCache>
                <c:ptCount val="1"/>
                <c:pt idx="0">
                  <c:v>Series 2</c:v>
                </c:pt>
              </c:strCache>
            </c:strRef>
          </c:tx>
          <c:cat>
            <c:numRef>
              <c:f>Sheet1!$A$2:$A$11</c:f>
              <c:numCache>
                <c:formatCode>General</c:formatCode>
                <c:ptCount val="10"/>
                <c:pt idx="0">
                  <c:v>1</c:v>
                </c:pt>
                <c:pt idx="1">
                  <c:v>2</c:v>
                </c:pt>
                <c:pt idx="2">
                  <c:v>3</c:v>
                </c:pt>
                <c:pt idx="3">
                  <c:v>4</c:v>
                </c:pt>
                <c:pt idx="4">
                  <c:v>5</c:v>
                </c:pt>
                <c:pt idx="5">
                  <c:v>6</c:v>
                </c:pt>
                <c:pt idx="6">
                  <c:v>7</c:v>
                </c:pt>
                <c:pt idx="7">
                  <c:v>8</c:v>
                </c:pt>
                <c:pt idx="8">
                  <c:v>9</c:v>
                </c:pt>
                <c:pt idx="9">
                  <c:v>10</c:v>
                </c:pt>
              </c:numCache>
            </c:numRef>
          </c:cat>
          <c:val>
            <c:numRef>
              <c:f>Sheet1!$C$2:$C$11</c:f>
              <c:numCache>
                <c:formatCode>General</c:formatCode>
                <c:ptCount val="10"/>
                <c:pt idx="0">
                  <c:v>8</c:v>
                </c:pt>
                <c:pt idx="1">
                  <c:v>10</c:v>
                </c:pt>
                <c:pt idx="2">
                  <c:v>12</c:v>
                </c:pt>
                <c:pt idx="3">
                  <c:v>12</c:v>
                </c:pt>
                <c:pt idx="4">
                  <c:v>11</c:v>
                </c:pt>
                <c:pt idx="5">
                  <c:v>10</c:v>
                </c:pt>
                <c:pt idx="6">
                  <c:v>9</c:v>
                </c:pt>
                <c:pt idx="7">
                  <c:v>8</c:v>
                </c:pt>
                <c:pt idx="8">
                  <c:v>7.3</c:v>
                </c:pt>
                <c:pt idx="9">
                  <c:v>6</c:v>
                </c:pt>
              </c:numCache>
            </c:numRef>
          </c:val>
          <c:smooth val="0"/>
        </c:ser>
        <c:ser>
          <c:idx val="2"/>
          <c:order val="2"/>
          <c:tx>
            <c:strRef>
              <c:f>Sheet1!$D$1</c:f>
              <c:strCache>
                <c:ptCount val="1"/>
                <c:pt idx="0">
                  <c:v>Series 3</c:v>
                </c:pt>
              </c:strCache>
            </c:strRef>
          </c:tx>
          <c:cat>
            <c:numRef>
              <c:f>Sheet1!$A$2:$A$11</c:f>
              <c:numCache>
                <c:formatCode>General</c:formatCode>
                <c:ptCount val="10"/>
                <c:pt idx="0">
                  <c:v>1</c:v>
                </c:pt>
                <c:pt idx="1">
                  <c:v>2</c:v>
                </c:pt>
                <c:pt idx="2">
                  <c:v>3</c:v>
                </c:pt>
                <c:pt idx="3">
                  <c:v>4</c:v>
                </c:pt>
                <c:pt idx="4">
                  <c:v>5</c:v>
                </c:pt>
                <c:pt idx="5">
                  <c:v>6</c:v>
                </c:pt>
                <c:pt idx="6">
                  <c:v>7</c:v>
                </c:pt>
                <c:pt idx="7">
                  <c:v>8</c:v>
                </c:pt>
                <c:pt idx="8">
                  <c:v>9</c:v>
                </c:pt>
                <c:pt idx="9">
                  <c:v>10</c:v>
                </c:pt>
              </c:numCache>
            </c:numRef>
          </c:cat>
          <c:val>
            <c:numRef>
              <c:f>Sheet1!$D$2:$D$11</c:f>
              <c:numCache>
                <c:formatCode>General</c:formatCode>
                <c:ptCount val="10"/>
                <c:pt idx="0">
                  <c:v>8</c:v>
                </c:pt>
                <c:pt idx="1">
                  <c:v>12</c:v>
                </c:pt>
                <c:pt idx="2">
                  <c:v>16</c:v>
                </c:pt>
                <c:pt idx="3">
                  <c:v>12</c:v>
                </c:pt>
                <c:pt idx="4">
                  <c:v>7</c:v>
                </c:pt>
                <c:pt idx="5">
                  <c:v>5</c:v>
                </c:pt>
                <c:pt idx="6">
                  <c:v>3</c:v>
                </c:pt>
                <c:pt idx="7">
                  <c:v>1</c:v>
                </c:pt>
                <c:pt idx="8">
                  <c:v>0</c:v>
                </c:pt>
                <c:pt idx="9">
                  <c:v>-4</c:v>
                </c:pt>
              </c:numCache>
            </c:numRef>
          </c:val>
          <c:smooth val="0"/>
        </c:ser>
        <c:dLbls>
          <c:showLegendKey val="0"/>
          <c:showVal val="0"/>
          <c:showCatName val="0"/>
          <c:showSerName val="0"/>
          <c:showPercent val="0"/>
          <c:showBubbleSize val="0"/>
        </c:dLbls>
        <c:marker val="1"/>
        <c:smooth val="0"/>
        <c:axId val="162438528"/>
        <c:axId val="162452608"/>
      </c:lineChart>
      <c:catAx>
        <c:axId val="162438528"/>
        <c:scaling>
          <c:orientation val="minMax"/>
        </c:scaling>
        <c:delete val="0"/>
        <c:axPos val="b"/>
        <c:numFmt formatCode="General" sourceLinked="1"/>
        <c:majorTickMark val="none"/>
        <c:minorTickMark val="none"/>
        <c:tickLblPos val="nextTo"/>
        <c:crossAx val="162452608"/>
        <c:crosses val="autoZero"/>
        <c:auto val="1"/>
        <c:lblAlgn val="ctr"/>
        <c:lblOffset val="100"/>
        <c:noMultiLvlLbl val="0"/>
      </c:catAx>
      <c:valAx>
        <c:axId val="162452608"/>
        <c:scaling>
          <c:orientation val="minMax"/>
        </c:scaling>
        <c:delete val="0"/>
        <c:axPos val="l"/>
        <c:majorGridlines/>
        <c:title>
          <c:tx>
            <c:rich>
              <a:bodyPr/>
              <a:lstStyle/>
              <a:p>
                <a:pPr>
                  <a:defRPr/>
                </a:pPr>
                <a:r>
                  <a:rPr lang="en-US" dirty="0" smtClean="0"/>
                  <a:t>Output</a:t>
                </a:r>
                <a:endParaRPr lang="en-US" dirty="0"/>
              </a:p>
            </c:rich>
          </c:tx>
          <c:layout/>
          <c:overlay val="0"/>
        </c:title>
        <c:numFmt formatCode="General" sourceLinked="1"/>
        <c:majorTickMark val="none"/>
        <c:minorTickMark val="none"/>
        <c:tickLblPos val="nextTo"/>
        <c:crossAx val="162438528"/>
        <c:crosses val="autoZero"/>
        <c:crossBetween val="between"/>
      </c:valAx>
    </c:plotArea>
    <c:plotVisOnly val="1"/>
    <c:dispBlanksAs val="gap"/>
    <c:showDLblsOverMax val="0"/>
  </c:chart>
  <c:txPr>
    <a:bodyPr/>
    <a:lstStyle/>
    <a:p>
      <a:pPr>
        <a:defRPr sz="1800"/>
      </a:pPr>
      <a:endParaRPr lang="en-US"/>
    </a:p>
  </c:txPr>
  <c:externalData r:id="rId1">
    <c:autoUpdate val="0"/>
  </c:externalData>
  <c:userShapes r:id="rId2"/>
</c:chartSpace>
</file>

<file path=ppt/charts/chart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1"/>
    </mc:Choice>
    <mc:Fallback>
      <c:style val="1"/>
    </mc:Fallback>
  </mc:AlternateContent>
  <c:chart>
    <c:title>
      <c:tx>
        <c:rich>
          <a:bodyPr/>
          <a:lstStyle/>
          <a:p>
            <a:pPr>
              <a:defRPr/>
            </a:pPr>
            <a:r>
              <a:rPr lang="en-US" sz="1400" dirty="0" smtClean="0"/>
              <a:t>II STAGE </a:t>
            </a:r>
            <a:endParaRPr lang="en-US" dirty="0"/>
          </a:p>
        </c:rich>
      </c:tx>
      <c:layout>
        <c:manualLayout>
          <c:xMode val="edge"/>
          <c:yMode val="edge"/>
          <c:x val="0.51742839710825617"/>
          <c:y val="8.7724573490813751E-2"/>
        </c:manualLayout>
      </c:layout>
      <c:overlay val="0"/>
    </c:title>
    <c:autoTitleDeleted val="0"/>
    <c:plotArea>
      <c:layout>
        <c:manualLayout>
          <c:layoutTarget val="inner"/>
          <c:xMode val="edge"/>
          <c:yMode val="edge"/>
          <c:x val="0.11352085923470093"/>
          <c:y val="8.7625000000000092E-2"/>
          <c:w val="0.87185925772436401"/>
          <c:h val="0.80754527559055178"/>
        </c:manualLayout>
      </c:layout>
      <c:lineChart>
        <c:grouping val="standard"/>
        <c:varyColors val="0"/>
        <c:ser>
          <c:idx val="0"/>
          <c:order val="0"/>
          <c:tx>
            <c:strRef>
              <c:f>Sheet1!$B$1</c:f>
              <c:strCache>
                <c:ptCount val="1"/>
                <c:pt idx="0">
                  <c:v>Series 1</c:v>
                </c:pt>
              </c:strCache>
            </c:strRef>
          </c:tx>
          <c:cat>
            <c:numRef>
              <c:f>Sheet1!$A$2:$A$9</c:f>
              <c:numCache>
                <c:formatCode>General</c:formatCode>
                <c:ptCount val="8"/>
                <c:pt idx="0">
                  <c:v>1</c:v>
                </c:pt>
                <c:pt idx="1">
                  <c:v>2</c:v>
                </c:pt>
                <c:pt idx="2">
                  <c:v>3</c:v>
                </c:pt>
                <c:pt idx="3">
                  <c:v>4</c:v>
                </c:pt>
                <c:pt idx="4">
                  <c:v>5</c:v>
                </c:pt>
                <c:pt idx="5">
                  <c:v>6</c:v>
                </c:pt>
                <c:pt idx="6">
                  <c:v>7</c:v>
                </c:pt>
                <c:pt idx="7">
                  <c:v>8</c:v>
                </c:pt>
              </c:numCache>
            </c:numRef>
          </c:cat>
          <c:val>
            <c:numRef>
              <c:f>Sheet1!$B$2:$B$9</c:f>
              <c:numCache>
                <c:formatCode>General</c:formatCode>
                <c:ptCount val="8"/>
                <c:pt idx="0">
                  <c:v>8</c:v>
                </c:pt>
                <c:pt idx="1">
                  <c:v>10</c:v>
                </c:pt>
                <c:pt idx="2">
                  <c:v>12</c:v>
                </c:pt>
                <c:pt idx="3">
                  <c:v>14</c:v>
                </c:pt>
                <c:pt idx="4">
                  <c:v>14</c:v>
                </c:pt>
                <c:pt idx="5">
                  <c:v>12</c:v>
                </c:pt>
                <c:pt idx="6">
                  <c:v>10</c:v>
                </c:pt>
                <c:pt idx="7">
                  <c:v>8</c:v>
                </c:pt>
              </c:numCache>
            </c:numRef>
          </c:val>
          <c:smooth val="0"/>
        </c:ser>
        <c:ser>
          <c:idx val="1"/>
          <c:order val="1"/>
          <c:tx>
            <c:strRef>
              <c:f>Sheet1!$C$1</c:f>
              <c:strCache>
                <c:ptCount val="1"/>
                <c:pt idx="0">
                  <c:v>Column1</c:v>
                </c:pt>
              </c:strCache>
            </c:strRef>
          </c:tx>
          <c:cat>
            <c:numRef>
              <c:f>Sheet1!$A$2:$A$9</c:f>
              <c:numCache>
                <c:formatCode>General</c:formatCode>
                <c:ptCount val="8"/>
                <c:pt idx="0">
                  <c:v>1</c:v>
                </c:pt>
                <c:pt idx="1">
                  <c:v>2</c:v>
                </c:pt>
                <c:pt idx="2">
                  <c:v>3</c:v>
                </c:pt>
                <c:pt idx="3">
                  <c:v>4</c:v>
                </c:pt>
                <c:pt idx="4">
                  <c:v>5</c:v>
                </c:pt>
                <c:pt idx="5">
                  <c:v>6</c:v>
                </c:pt>
                <c:pt idx="6">
                  <c:v>7</c:v>
                </c:pt>
                <c:pt idx="7">
                  <c:v>8</c:v>
                </c:pt>
              </c:numCache>
            </c:numRef>
          </c:cat>
          <c:val>
            <c:numRef>
              <c:f>Sheet1!$C$2:$C$9</c:f>
              <c:numCache>
                <c:formatCode>General</c:formatCode>
                <c:ptCount val="8"/>
              </c:numCache>
            </c:numRef>
          </c:val>
          <c:smooth val="0"/>
        </c:ser>
        <c:ser>
          <c:idx val="2"/>
          <c:order val="2"/>
          <c:tx>
            <c:strRef>
              <c:f>Sheet1!$D$1</c:f>
              <c:strCache>
                <c:ptCount val="1"/>
                <c:pt idx="0">
                  <c:v>Column2</c:v>
                </c:pt>
              </c:strCache>
            </c:strRef>
          </c:tx>
          <c:cat>
            <c:numRef>
              <c:f>Sheet1!$A$2:$A$9</c:f>
              <c:numCache>
                <c:formatCode>General</c:formatCode>
                <c:ptCount val="8"/>
                <c:pt idx="0">
                  <c:v>1</c:v>
                </c:pt>
                <c:pt idx="1">
                  <c:v>2</c:v>
                </c:pt>
                <c:pt idx="2">
                  <c:v>3</c:v>
                </c:pt>
                <c:pt idx="3">
                  <c:v>4</c:v>
                </c:pt>
                <c:pt idx="4">
                  <c:v>5</c:v>
                </c:pt>
                <c:pt idx="5">
                  <c:v>6</c:v>
                </c:pt>
                <c:pt idx="6">
                  <c:v>7</c:v>
                </c:pt>
                <c:pt idx="7">
                  <c:v>8</c:v>
                </c:pt>
              </c:numCache>
            </c:numRef>
          </c:cat>
          <c:val>
            <c:numRef>
              <c:f>Sheet1!$D$2:$D$9</c:f>
              <c:numCache>
                <c:formatCode>General</c:formatCode>
                <c:ptCount val="8"/>
              </c:numCache>
            </c:numRef>
          </c:val>
          <c:smooth val="0"/>
        </c:ser>
        <c:dLbls>
          <c:showLegendKey val="0"/>
          <c:showVal val="0"/>
          <c:showCatName val="0"/>
          <c:showSerName val="0"/>
          <c:showPercent val="0"/>
          <c:showBubbleSize val="0"/>
        </c:dLbls>
        <c:marker val="1"/>
        <c:smooth val="0"/>
        <c:axId val="162162176"/>
        <c:axId val="162163712"/>
      </c:lineChart>
      <c:catAx>
        <c:axId val="162162176"/>
        <c:scaling>
          <c:orientation val="minMax"/>
        </c:scaling>
        <c:delete val="0"/>
        <c:axPos val="b"/>
        <c:numFmt formatCode="General" sourceLinked="1"/>
        <c:majorTickMark val="none"/>
        <c:minorTickMark val="none"/>
        <c:tickLblPos val="nextTo"/>
        <c:crossAx val="162163712"/>
        <c:crosses val="autoZero"/>
        <c:auto val="1"/>
        <c:lblAlgn val="ctr"/>
        <c:lblOffset val="100"/>
        <c:noMultiLvlLbl val="0"/>
      </c:catAx>
      <c:valAx>
        <c:axId val="162163712"/>
        <c:scaling>
          <c:orientation val="minMax"/>
        </c:scaling>
        <c:delete val="0"/>
        <c:axPos val="l"/>
        <c:majorGridlines/>
        <c:title>
          <c:tx>
            <c:rich>
              <a:bodyPr/>
              <a:lstStyle/>
              <a:p>
                <a:pPr>
                  <a:defRPr/>
                </a:pPr>
                <a:r>
                  <a:rPr lang="en-US" dirty="0" smtClean="0"/>
                  <a:t>MARGINAL</a:t>
                </a:r>
                <a:r>
                  <a:rPr lang="en-US" baseline="0" dirty="0" smtClean="0"/>
                  <a:t> RETURNWS</a:t>
                </a:r>
                <a:endParaRPr lang="en-US" dirty="0"/>
              </a:p>
            </c:rich>
          </c:tx>
          <c:layout/>
          <c:overlay val="0"/>
        </c:title>
        <c:numFmt formatCode="General" sourceLinked="1"/>
        <c:majorTickMark val="none"/>
        <c:minorTickMark val="none"/>
        <c:tickLblPos val="nextTo"/>
        <c:crossAx val="162162176"/>
        <c:crosses val="autoZero"/>
        <c:crossBetween val="between"/>
      </c:valAx>
    </c:plotArea>
    <c:plotVisOnly val="1"/>
    <c:dispBlanksAs val="gap"/>
    <c:showDLblsOverMax val="0"/>
  </c:chart>
  <c:txPr>
    <a:bodyPr/>
    <a:lstStyle/>
    <a:p>
      <a:pPr>
        <a:defRPr sz="1800"/>
      </a:pPr>
      <a:endParaRPr lang="en-US"/>
    </a:p>
  </c:txPr>
  <c:externalData r:id="rId1">
    <c:autoUpdate val="0"/>
  </c:externalData>
</c:chartSpace>
</file>

<file path=ppt/drawings/drawing1.xml><?xml version="1.0" encoding="utf-8"?>
<c:userShapes xmlns:c="http://schemas.openxmlformats.org/drawingml/2006/chart">
  <cdr:relSizeAnchor xmlns:cdr="http://schemas.openxmlformats.org/drawingml/2006/chartDrawing">
    <cdr:from>
      <cdr:x>0.18064</cdr:x>
      <cdr:y>0.60465</cdr:y>
    </cdr:from>
    <cdr:to>
      <cdr:x>0.22521</cdr:x>
      <cdr:y>0.68439</cdr:y>
    </cdr:to>
    <cdr:sp macro="" textlink="">
      <cdr:nvSpPr>
        <cdr:cNvPr id="2" name="TextBox 1"/>
        <cdr:cNvSpPr txBox="1"/>
      </cdr:nvSpPr>
      <cdr:spPr>
        <a:xfrm xmlns:a="http://schemas.openxmlformats.org/drawingml/2006/main">
          <a:off x="991043" y="1935126"/>
          <a:ext cx="244549" cy="255181"/>
        </a:xfrm>
        <a:prstGeom xmlns:a="http://schemas.openxmlformats.org/drawingml/2006/main" prst="rect">
          <a:avLst/>
        </a:prstGeom>
      </cdr:spPr>
      <cdr:txBody>
        <a:bodyPr xmlns:a="http://schemas.openxmlformats.org/drawingml/2006/main" wrap="square" rtlCol="0"/>
        <a:lstStyle xmlns:a="http://schemas.openxmlformats.org/drawingml/2006/main"/>
        <a:p xmlns:a="http://schemas.openxmlformats.org/drawingml/2006/main">
          <a:r>
            <a:rPr lang="en-US" sz="1100"/>
            <a:t>D</a:t>
          </a:r>
        </a:p>
      </cdr:txBody>
    </cdr:sp>
  </cdr:relSizeAnchor>
  <cdr:relSizeAnchor xmlns:cdr="http://schemas.openxmlformats.org/drawingml/2006/chartDrawing">
    <cdr:from>
      <cdr:x>0.86281</cdr:x>
      <cdr:y>0.14286</cdr:y>
    </cdr:from>
    <cdr:to>
      <cdr:x>0.90544</cdr:x>
      <cdr:y>0.20598</cdr:y>
    </cdr:to>
    <cdr:sp macro="" textlink="">
      <cdr:nvSpPr>
        <cdr:cNvPr id="3" name="TextBox 2"/>
        <cdr:cNvSpPr txBox="1"/>
      </cdr:nvSpPr>
      <cdr:spPr>
        <a:xfrm xmlns:a="http://schemas.openxmlformats.org/drawingml/2006/main">
          <a:off x="4733703" y="457200"/>
          <a:ext cx="233917" cy="202019"/>
        </a:xfrm>
        <a:prstGeom xmlns:a="http://schemas.openxmlformats.org/drawingml/2006/main" prst="rect">
          <a:avLst/>
        </a:prstGeom>
      </cdr:spPr>
      <cdr:txBody>
        <a:bodyPr xmlns:a="http://schemas.openxmlformats.org/drawingml/2006/main" wrap="square" rtlCol="0"/>
        <a:lstStyle xmlns:a="http://schemas.openxmlformats.org/drawingml/2006/main"/>
        <a:p xmlns:a="http://schemas.openxmlformats.org/drawingml/2006/main">
          <a:r>
            <a:rPr lang="en-US" sz="1100"/>
            <a:t>D</a:t>
          </a:r>
        </a:p>
      </cdr:txBody>
    </cdr:sp>
  </cdr:relSizeAnchor>
</c:userShapes>
</file>

<file path=ppt/drawings/drawing2.xml><?xml version="1.0" encoding="utf-8"?>
<c:userShapes xmlns:c="http://schemas.openxmlformats.org/drawingml/2006/chart">
  <cdr:relSizeAnchor xmlns:cdr="http://schemas.openxmlformats.org/drawingml/2006/chartDrawing">
    <cdr:from>
      <cdr:x>0.42478</cdr:x>
      <cdr:y>0.11842</cdr:y>
    </cdr:from>
    <cdr:to>
      <cdr:x>0.42495</cdr:x>
      <cdr:y>0.85526</cdr:y>
    </cdr:to>
    <cdr:sp macro="" textlink="">
      <cdr:nvSpPr>
        <cdr:cNvPr id="4" name="Straight Connector 3"/>
        <cdr:cNvSpPr/>
      </cdr:nvSpPr>
      <cdr:spPr>
        <a:xfrm xmlns:a="http://schemas.openxmlformats.org/drawingml/2006/main" rot="5400000" flipH="1" flipV="1">
          <a:off x="1524748" y="2818652"/>
          <a:ext cx="4267200" cy="1496"/>
        </a:xfrm>
        <a:prstGeom xmlns:a="http://schemas.openxmlformats.org/drawingml/2006/main" prst="line">
          <a:avLst/>
        </a:prstGeom>
        <a:ln xmlns:a="http://schemas.openxmlformats.org/drawingml/2006/main">
          <a:solidFill>
            <a:schemeClr val="bg1"/>
          </a:solidFill>
          <a:prstDash val="dash"/>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txBody>
        <a:bodyPr xmlns:a="http://schemas.openxmlformats.org/drawingml/2006/main"/>
        <a:lstStyle xmlns:a="http://schemas.openxmlformats.org/drawingml/2006/main"/>
        <a:p xmlns:a="http://schemas.openxmlformats.org/drawingml/2006/main">
          <a:endParaRPr lang="en-US"/>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BB57DB8-02CE-419E-AEC9-AAEF6F243E09}" type="datetimeFigureOut">
              <a:rPr lang="en-US" smtClean="0"/>
              <a:t>19-Oct-20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DB63059-4045-4F75-B6FA-A5F38DCBF385}" type="slidenum">
              <a:rPr lang="en-US" smtClean="0"/>
              <a:t>‹#›</a:t>
            </a:fld>
            <a:endParaRPr lang="en-US"/>
          </a:p>
        </p:txBody>
      </p:sp>
    </p:spTree>
    <p:extLst>
      <p:ext uri="{BB962C8B-B14F-4D97-AF65-F5344CB8AC3E}">
        <p14:creationId xmlns:p14="http://schemas.microsoft.com/office/powerpoint/2010/main" val="180636628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8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8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7562B2B-DEA3-4845-9718-4F041DE5C668}" type="slidenum">
              <a:rPr lang="en-US" smtClean="0"/>
              <a:pPr/>
              <a:t>41</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7562B2B-DEA3-4845-9718-4F041DE5C668}" type="slidenum">
              <a:rPr lang="en-US" smtClean="0"/>
              <a:pPr/>
              <a:t>52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7562B2B-DEA3-4845-9718-4F041DE5C668}" type="slidenum">
              <a:rPr lang="en-US" smtClean="0"/>
              <a:pPr/>
              <a:t>111</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7562B2B-DEA3-4845-9718-4F041DE5C668}" type="slidenum">
              <a:rPr lang="en-US" smtClean="0"/>
              <a:pPr/>
              <a:t>184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7562B2B-DEA3-4845-9718-4F041DE5C668}" type="slidenum">
              <a:rPr lang="en-US" smtClean="0"/>
              <a:pPr/>
              <a:t>189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A217A582-92CA-4372-B960-D06DA4D8C146}" type="datetimeFigureOut">
              <a:rPr lang="en-US" smtClean="0"/>
              <a:pPr/>
              <a:t>19-Oct-20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321423-6DA3-4C0B-805C-AAF1EB1D5C9B}" type="slidenum">
              <a:rPr lang="en-US" smtClean="0"/>
              <a:pPr/>
              <a:t>‹#›</a:t>
            </a:fld>
            <a:endParaRPr lang="en-US"/>
          </a:p>
        </p:txBody>
      </p:sp>
    </p:spTree>
    <p:extLst>
      <p:ext uri="{BB962C8B-B14F-4D97-AF65-F5344CB8AC3E}">
        <p14:creationId xmlns:p14="http://schemas.microsoft.com/office/powerpoint/2010/main" val="26487708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217A582-92CA-4372-B960-D06DA4D8C146}" type="datetimeFigureOut">
              <a:rPr lang="en-US" smtClean="0"/>
              <a:pPr/>
              <a:t>19-Oct-20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321423-6DA3-4C0B-805C-AAF1EB1D5C9B}" type="slidenum">
              <a:rPr lang="en-US" smtClean="0"/>
              <a:pPr/>
              <a:t>‹#›</a:t>
            </a:fld>
            <a:endParaRPr lang="en-US"/>
          </a:p>
        </p:txBody>
      </p:sp>
    </p:spTree>
    <p:extLst>
      <p:ext uri="{BB962C8B-B14F-4D97-AF65-F5344CB8AC3E}">
        <p14:creationId xmlns:p14="http://schemas.microsoft.com/office/powerpoint/2010/main" val="29283362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217A582-92CA-4372-B960-D06DA4D8C146}" type="datetimeFigureOut">
              <a:rPr lang="en-US" smtClean="0"/>
              <a:pPr/>
              <a:t>19-Oct-20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321423-6DA3-4C0B-805C-AAF1EB1D5C9B}" type="slidenum">
              <a:rPr lang="en-US" smtClean="0"/>
              <a:pPr/>
              <a:t>‹#›</a:t>
            </a:fld>
            <a:endParaRPr lang="en-US"/>
          </a:p>
        </p:txBody>
      </p:sp>
    </p:spTree>
    <p:extLst>
      <p:ext uri="{BB962C8B-B14F-4D97-AF65-F5344CB8AC3E}">
        <p14:creationId xmlns:p14="http://schemas.microsoft.com/office/powerpoint/2010/main" val="13944895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217A582-92CA-4372-B960-D06DA4D8C146}" type="datetimeFigureOut">
              <a:rPr lang="en-US" smtClean="0"/>
              <a:pPr/>
              <a:t>19-Oct-20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321423-6DA3-4C0B-805C-AAF1EB1D5C9B}" type="slidenum">
              <a:rPr lang="en-US" smtClean="0"/>
              <a:pPr/>
              <a:t>‹#›</a:t>
            </a:fld>
            <a:endParaRPr lang="en-US"/>
          </a:p>
        </p:txBody>
      </p:sp>
    </p:spTree>
    <p:extLst>
      <p:ext uri="{BB962C8B-B14F-4D97-AF65-F5344CB8AC3E}">
        <p14:creationId xmlns:p14="http://schemas.microsoft.com/office/powerpoint/2010/main" val="8792950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217A582-92CA-4372-B960-D06DA4D8C146}" type="datetimeFigureOut">
              <a:rPr lang="en-US" smtClean="0"/>
              <a:pPr/>
              <a:t>19-Oct-20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321423-6DA3-4C0B-805C-AAF1EB1D5C9B}" type="slidenum">
              <a:rPr lang="en-US" smtClean="0"/>
              <a:pPr/>
              <a:t>‹#›</a:t>
            </a:fld>
            <a:endParaRPr lang="en-US"/>
          </a:p>
        </p:txBody>
      </p:sp>
    </p:spTree>
    <p:extLst>
      <p:ext uri="{BB962C8B-B14F-4D97-AF65-F5344CB8AC3E}">
        <p14:creationId xmlns:p14="http://schemas.microsoft.com/office/powerpoint/2010/main" val="18561946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217A582-92CA-4372-B960-D06DA4D8C146}" type="datetimeFigureOut">
              <a:rPr lang="en-US" smtClean="0"/>
              <a:pPr/>
              <a:t>19-Oct-20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0321423-6DA3-4C0B-805C-AAF1EB1D5C9B}" type="slidenum">
              <a:rPr lang="en-US" smtClean="0"/>
              <a:pPr/>
              <a:t>‹#›</a:t>
            </a:fld>
            <a:endParaRPr lang="en-US"/>
          </a:p>
        </p:txBody>
      </p:sp>
    </p:spTree>
    <p:extLst>
      <p:ext uri="{BB962C8B-B14F-4D97-AF65-F5344CB8AC3E}">
        <p14:creationId xmlns:p14="http://schemas.microsoft.com/office/powerpoint/2010/main" val="40695111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A217A582-92CA-4372-B960-D06DA4D8C146}" type="datetimeFigureOut">
              <a:rPr lang="en-US" smtClean="0"/>
              <a:pPr/>
              <a:t>19-Oct-20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0321423-6DA3-4C0B-805C-AAF1EB1D5C9B}" type="slidenum">
              <a:rPr lang="en-US" smtClean="0"/>
              <a:pPr/>
              <a:t>‹#›</a:t>
            </a:fld>
            <a:endParaRPr lang="en-US"/>
          </a:p>
        </p:txBody>
      </p:sp>
    </p:spTree>
    <p:extLst>
      <p:ext uri="{BB962C8B-B14F-4D97-AF65-F5344CB8AC3E}">
        <p14:creationId xmlns:p14="http://schemas.microsoft.com/office/powerpoint/2010/main" val="26280318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217A582-92CA-4372-B960-D06DA4D8C146}" type="datetimeFigureOut">
              <a:rPr lang="en-US" smtClean="0"/>
              <a:pPr/>
              <a:t>19-Oct-20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0321423-6DA3-4C0B-805C-AAF1EB1D5C9B}" type="slidenum">
              <a:rPr lang="en-US" smtClean="0"/>
              <a:pPr/>
              <a:t>‹#›</a:t>
            </a:fld>
            <a:endParaRPr lang="en-US"/>
          </a:p>
        </p:txBody>
      </p:sp>
    </p:spTree>
    <p:extLst>
      <p:ext uri="{BB962C8B-B14F-4D97-AF65-F5344CB8AC3E}">
        <p14:creationId xmlns:p14="http://schemas.microsoft.com/office/powerpoint/2010/main" val="32655673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217A582-92CA-4372-B960-D06DA4D8C146}" type="datetimeFigureOut">
              <a:rPr lang="en-US" smtClean="0"/>
              <a:pPr/>
              <a:t>19-Oct-20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0321423-6DA3-4C0B-805C-AAF1EB1D5C9B}" type="slidenum">
              <a:rPr lang="en-US" smtClean="0"/>
              <a:pPr/>
              <a:t>‹#›</a:t>
            </a:fld>
            <a:endParaRPr lang="en-US"/>
          </a:p>
        </p:txBody>
      </p:sp>
    </p:spTree>
    <p:extLst>
      <p:ext uri="{BB962C8B-B14F-4D97-AF65-F5344CB8AC3E}">
        <p14:creationId xmlns:p14="http://schemas.microsoft.com/office/powerpoint/2010/main" val="28257918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217A582-92CA-4372-B960-D06DA4D8C146}" type="datetimeFigureOut">
              <a:rPr lang="en-US" smtClean="0"/>
              <a:pPr/>
              <a:t>19-Oct-20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0321423-6DA3-4C0B-805C-AAF1EB1D5C9B}" type="slidenum">
              <a:rPr lang="en-US" smtClean="0"/>
              <a:pPr/>
              <a:t>‹#›</a:t>
            </a:fld>
            <a:endParaRPr lang="en-US"/>
          </a:p>
        </p:txBody>
      </p:sp>
    </p:spTree>
    <p:extLst>
      <p:ext uri="{BB962C8B-B14F-4D97-AF65-F5344CB8AC3E}">
        <p14:creationId xmlns:p14="http://schemas.microsoft.com/office/powerpoint/2010/main" val="19664975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217A582-92CA-4372-B960-D06DA4D8C146}" type="datetimeFigureOut">
              <a:rPr lang="en-US" smtClean="0"/>
              <a:pPr/>
              <a:t>19-Oct-20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0321423-6DA3-4C0B-805C-AAF1EB1D5C9B}" type="slidenum">
              <a:rPr lang="en-US" smtClean="0"/>
              <a:pPr/>
              <a:t>‹#›</a:t>
            </a:fld>
            <a:endParaRPr lang="en-US"/>
          </a:p>
        </p:txBody>
      </p:sp>
    </p:spTree>
    <p:extLst>
      <p:ext uri="{BB962C8B-B14F-4D97-AF65-F5344CB8AC3E}">
        <p14:creationId xmlns:p14="http://schemas.microsoft.com/office/powerpoint/2010/main" val="2083913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217A582-92CA-4372-B960-D06DA4D8C146}" type="datetimeFigureOut">
              <a:rPr lang="en-US" smtClean="0"/>
              <a:pPr/>
              <a:t>19-Oct-20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0321423-6DA3-4C0B-805C-AAF1EB1D5C9B}" type="slidenum">
              <a:rPr lang="en-US" smtClean="0"/>
              <a:pPr/>
              <a:t>‹#›</a:t>
            </a:fld>
            <a:endParaRPr lang="en-US"/>
          </a:p>
        </p:txBody>
      </p:sp>
    </p:spTree>
    <p:extLst>
      <p:ext uri="{BB962C8B-B14F-4D97-AF65-F5344CB8AC3E}">
        <p14:creationId xmlns:p14="http://schemas.microsoft.com/office/powerpoint/2010/main" val="3750132749"/>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0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0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7.xml"/><Relationship Id="rId5" Type="http://schemas.openxmlformats.org/officeDocument/2006/relationships/image" Target="../media/image7.png"/><Relationship Id="rId4" Type="http://schemas.openxmlformats.org/officeDocument/2006/relationships/image" Target="../media/image6.png"/></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5.png"/><Relationship Id="rId1" Type="http://schemas.openxmlformats.org/officeDocument/2006/relationships/slideLayout" Target="../slideLayouts/slideLayout7.xml"/><Relationship Id="rId5" Type="http://schemas.openxmlformats.org/officeDocument/2006/relationships/image" Target="../media/image10.png"/><Relationship Id="rId4" Type="http://schemas.openxmlformats.org/officeDocument/2006/relationships/image" Target="../media/image9.png"/></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5.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7.xml"/></Relationships>
</file>

<file path=ppt/slides/_rels/slide17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2.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slideLayout" Target="../slideLayouts/slideLayout7.xml"/></Relationships>
</file>

<file path=ppt/slides/_rels/slide18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185.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4.png"/><Relationship Id="rId1" Type="http://schemas.openxmlformats.org/officeDocument/2006/relationships/slideLayout" Target="../slideLayouts/slideLayout7.xml"/></Relationships>
</file>

<file path=ppt/slides/_rels/slide18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7.xml"/></Relationships>
</file>

<file path=ppt/slides/_rels/slide20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5.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7.xml"/></Relationships>
</file>

<file path=ppt/slides/_rels/slide2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7.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7.xml"/></Relationships>
</file>

<file path=ppt/slides/_rels/slide2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0.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7.xml"/></Relationships>
</file>

<file path=ppt/slides/_rels/slide25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7.xml"/></Relationships>
</file>

<file path=ppt/slides/_rels/slide28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628" y="2590800"/>
            <a:ext cx="9144000" cy="3108543"/>
          </a:xfrm>
          <a:prstGeom prst="rect">
            <a:avLst/>
          </a:prstGeom>
        </p:spPr>
        <p:txBody>
          <a:bodyPr wrap="square">
            <a:spAutoFit/>
          </a:bodyPr>
          <a:lstStyle/>
          <a:p>
            <a:pPr algn="ctr"/>
            <a:r>
              <a:rPr lang="en-US" sz="2800" b="1" dirty="0" smtClean="0">
                <a:solidFill>
                  <a:srgbClr val="0070C0"/>
                </a:solidFill>
                <a:latin typeface="Book Antiqua" pitchFamily="18" charset="0"/>
              </a:rPr>
              <a:t>Prepared By:</a:t>
            </a:r>
          </a:p>
          <a:p>
            <a:pPr algn="ctr"/>
            <a:endParaRPr lang="en-US" sz="2800" b="1" dirty="0" smtClean="0">
              <a:solidFill>
                <a:srgbClr val="FF33CC"/>
              </a:solidFill>
              <a:latin typeface="Book Antiqua" pitchFamily="18" charset="0"/>
            </a:endParaRPr>
          </a:p>
          <a:p>
            <a:pPr algn="ctr"/>
            <a:r>
              <a:rPr lang="en-US" sz="2800" b="1" dirty="0" smtClean="0">
                <a:solidFill>
                  <a:srgbClr val="7030A0"/>
                </a:solidFill>
                <a:latin typeface="Book Antiqua" pitchFamily="18" charset="0"/>
              </a:rPr>
              <a:t>Dr. D. L. </a:t>
            </a:r>
            <a:r>
              <a:rPr lang="en-US" sz="2800" b="1" dirty="0" err="1" smtClean="0">
                <a:solidFill>
                  <a:srgbClr val="7030A0"/>
                </a:solidFill>
                <a:latin typeface="Book Antiqua" pitchFamily="18" charset="0"/>
              </a:rPr>
              <a:t>Hebbar</a:t>
            </a:r>
            <a:endParaRPr lang="en-US" sz="2800" b="1" dirty="0" smtClean="0">
              <a:solidFill>
                <a:srgbClr val="7030A0"/>
              </a:solidFill>
              <a:latin typeface="Book Antiqua" pitchFamily="18" charset="0"/>
            </a:endParaRPr>
          </a:p>
          <a:p>
            <a:pPr algn="ctr"/>
            <a:r>
              <a:rPr lang="en-US" sz="2800" b="1" dirty="0" smtClean="0">
                <a:solidFill>
                  <a:srgbClr val="7030A0"/>
                </a:solidFill>
                <a:latin typeface="Book Antiqua" pitchFamily="18" charset="0"/>
              </a:rPr>
              <a:t>HOD of Economics</a:t>
            </a:r>
          </a:p>
          <a:p>
            <a:pPr algn="ctr"/>
            <a:r>
              <a:rPr lang="en-US" sz="2800" b="1" dirty="0" smtClean="0">
                <a:solidFill>
                  <a:srgbClr val="7030A0"/>
                </a:solidFill>
                <a:latin typeface="Book Antiqua" pitchFamily="18" charset="0"/>
              </a:rPr>
              <a:t>SDM Degree College, </a:t>
            </a:r>
            <a:r>
              <a:rPr lang="en-US" sz="2800" b="1" dirty="0" err="1" smtClean="0">
                <a:solidFill>
                  <a:srgbClr val="7030A0"/>
                </a:solidFill>
                <a:latin typeface="Book Antiqua" pitchFamily="18" charset="0"/>
              </a:rPr>
              <a:t>Honnavar</a:t>
            </a:r>
            <a:endParaRPr lang="en-US" sz="2800" b="1" dirty="0" smtClean="0">
              <a:solidFill>
                <a:srgbClr val="7030A0"/>
              </a:solidFill>
              <a:latin typeface="Book Antiqua" pitchFamily="18" charset="0"/>
            </a:endParaRPr>
          </a:p>
          <a:p>
            <a:pPr algn="ctr"/>
            <a:r>
              <a:rPr lang="en-US" sz="2800" b="1" dirty="0" smtClean="0">
                <a:solidFill>
                  <a:srgbClr val="7030A0"/>
                </a:solidFill>
                <a:latin typeface="Book Antiqua" pitchFamily="18" charset="0"/>
              </a:rPr>
              <a:t>Cell: 9448435061</a:t>
            </a:r>
          </a:p>
          <a:p>
            <a:pPr algn="ctr"/>
            <a:r>
              <a:rPr lang="en-US" sz="2800" b="1" dirty="0" smtClean="0">
                <a:solidFill>
                  <a:srgbClr val="7030A0"/>
                </a:solidFill>
                <a:latin typeface="Book Antiqua" pitchFamily="18" charset="0"/>
              </a:rPr>
              <a:t>Email: dlhebbar@gmail.com</a:t>
            </a:r>
            <a:endParaRPr lang="en-US" sz="2800" dirty="0">
              <a:solidFill>
                <a:srgbClr val="7030A0"/>
              </a:solidFill>
            </a:endParaRPr>
          </a:p>
        </p:txBody>
      </p:sp>
      <p:pic>
        <p:nvPicPr>
          <p:cNvPr id="5" name="Picture 3" descr="C:\Users\SDM PG\Desktop\download.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4295775"/>
            <a:ext cx="1781175" cy="2562225"/>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3" descr="C:\Users\SDM PG\Desktop\download.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358742" y="4295775"/>
            <a:ext cx="1781175" cy="2562225"/>
          </a:xfrm>
          <a:prstGeom prst="rect">
            <a:avLst/>
          </a:prstGeom>
          <a:noFill/>
          <a:extLst>
            <a:ext uri="{909E8E84-426E-40DD-AFC4-6F175D3DCCD1}">
              <a14:hiddenFill xmlns:a14="http://schemas.microsoft.com/office/drawing/2010/main">
                <a:solidFill>
                  <a:srgbClr val="FFFFFF"/>
                </a:solidFill>
              </a14:hiddenFill>
            </a:ext>
          </a:extLst>
        </p:spPr>
      </p:pic>
      <p:sp>
        <p:nvSpPr>
          <p:cNvPr id="7" name="Rectangle 6"/>
          <p:cNvSpPr>
            <a:spLocks noChangeArrowheads="1"/>
          </p:cNvSpPr>
          <p:nvPr/>
        </p:nvSpPr>
        <p:spPr bwMode="auto">
          <a:xfrm>
            <a:off x="224972" y="179963"/>
            <a:ext cx="8686800" cy="187743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4000" b="1" i="0" u="none" strike="noStrike" cap="none" normalizeH="0" baseline="0" dirty="0" smtClean="0">
                <a:ln>
                  <a:noFill/>
                </a:ln>
                <a:solidFill>
                  <a:srgbClr val="7030A0"/>
                </a:solidFill>
                <a:effectLst/>
                <a:latin typeface="Times New Roman" pitchFamily="18" charset="0"/>
                <a:ea typeface="Calibri" pitchFamily="34" charset="0"/>
                <a:cs typeface="Times New Roman" pitchFamily="18" charset="0"/>
              </a:rPr>
              <a:t>B. Com. I Sem.</a:t>
            </a:r>
            <a:endParaRPr kumimoji="0" lang="en-US" sz="1600" b="0" i="0" u="none" strike="noStrike" cap="none" normalizeH="0" baseline="0" dirty="0" smtClean="0">
              <a:ln>
                <a:noFill/>
              </a:ln>
              <a:solidFill>
                <a:srgbClr val="7030A0"/>
              </a:solidFill>
              <a:effectLst/>
              <a:latin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40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Business Economics</a:t>
            </a:r>
            <a:endParaRPr kumimoji="0" lang="en-US" sz="1600" b="0" i="0" u="none" strike="noStrike" cap="none" normalizeH="0" baseline="0" dirty="0" smtClean="0">
              <a:ln>
                <a:noFill/>
              </a:ln>
              <a:solidFill>
                <a:srgbClr val="FF0000"/>
              </a:solidFill>
              <a:effectLst/>
              <a:latin typeface="Arial" pitchFamily="34" charset="0"/>
            </a:endParaRPr>
          </a:p>
          <a:p>
            <a:pPr algn="ctr" eaLnBrk="0" fontAlgn="base" hangingPunct="0">
              <a:spcBef>
                <a:spcPct val="0"/>
              </a:spcBef>
              <a:spcAft>
                <a:spcPct val="0"/>
              </a:spcAft>
            </a:pPr>
            <a:r>
              <a:rPr lang="en-US" sz="3600" b="1" u="sng" dirty="0" smtClean="0">
                <a:solidFill>
                  <a:srgbClr val="7030A0"/>
                </a:solidFill>
                <a:latin typeface="Times New Roman" pitchFamily="18" charset="0"/>
                <a:ea typeface="Calibri" pitchFamily="34" charset="0"/>
                <a:cs typeface="Times New Roman" pitchFamily="18" charset="0"/>
              </a:rPr>
              <a:t>Unit</a:t>
            </a:r>
            <a:r>
              <a:rPr lang="en-US" sz="1600" b="1" u="sng" dirty="0" smtClean="0">
                <a:solidFill>
                  <a:srgbClr val="7030A0"/>
                </a:solidFill>
                <a:latin typeface="Arial" pitchFamily="34" charset="0"/>
                <a:ea typeface="Calibri" pitchFamily="34" charset="0"/>
                <a:cs typeface="Times New Roman" pitchFamily="18" charset="0"/>
              </a:rPr>
              <a:t> </a:t>
            </a:r>
            <a:r>
              <a:rPr kumimoji="0" lang="en-US" sz="3600" b="1" i="0" u="sng" strike="noStrike" cap="none" normalizeH="0" baseline="0" dirty="0" smtClean="0">
                <a:ln>
                  <a:noFill/>
                </a:ln>
                <a:solidFill>
                  <a:srgbClr val="7030A0"/>
                </a:solidFill>
                <a:effectLst/>
                <a:latin typeface="Times New Roman" pitchFamily="18" charset="0"/>
                <a:ea typeface="Calibri" pitchFamily="34" charset="0"/>
                <a:cs typeface="Times New Roman" pitchFamily="18" charset="0"/>
              </a:rPr>
              <a:t>II</a:t>
            </a:r>
            <a:r>
              <a:rPr kumimoji="0" lang="en-US" sz="3600" b="1" i="0" u="none" strike="noStrike" cap="none" normalizeH="0" baseline="0" dirty="0" smtClean="0">
                <a:ln>
                  <a:noFill/>
                </a:ln>
                <a:solidFill>
                  <a:srgbClr val="7030A0"/>
                </a:solidFill>
                <a:effectLst/>
                <a:latin typeface="Times New Roman" pitchFamily="18" charset="0"/>
                <a:ea typeface="Calibri" pitchFamily="34" charset="0"/>
                <a:cs typeface="Times New Roman" pitchFamily="18" charset="0"/>
              </a:rPr>
              <a:t>. </a:t>
            </a:r>
            <a:r>
              <a:rPr kumimoji="0" lang="en-US" sz="3600" b="1" i="0" u="sng" strike="noStrike" cap="none" normalizeH="0" baseline="0" dirty="0" smtClean="0">
                <a:ln>
                  <a:noFill/>
                </a:ln>
                <a:solidFill>
                  <a:srgbClr val="7030A0"/>
                </a:solidFill>
                <a:effectLst/>
                <a:latin typeface="Times New Roman" pitchFamily="18" charset="0"/>
                <a:ea typeface="Calibri" pitchFamily="34" charset="0"/>
                <a:cs typeface="Times New Roman" pitchFamily="18" charset="0"/>
              </a:rPr>
              <a:t>Demand Analysis</a:t>
            </a:r>
            <a:endParaRPr kumimoji="0" lang="en-US" sz="1600" b="0" i="0" u="none" strike="noStrike" cap="none" normalizeH="0" baseline="0" dirty="0" smtClean="0">
              <a:ln>
                <a:noFill/>
              </a:ln>
              <a:solidFill>
                <a:srgbClr val="7030A0"/>
              </a:solidFill>
              <a:effectLst/>
              <a:latin typeface="Arial" pitchFamily="34" charset="0"/>
            </a:endParaRPr>
          </a:p>
        </p:txBody>
      </p:sp>
    </p:spTree>
  </p:cSld>
  <p:clrMapOvr>
    <a:masterClrMapping/>
  </p:clrMapOvr>
  <p:transition>
    <p:wedg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1"/>
          <p:cNvSpPr>
            <a:spLocks noChangeArrowheads="1"/>
          </p:cNvSpPr>
          <p:nvPr/>
        </p:nvSpPr>
        <p:spPr bwMode="auto">
          <a:xfrm>
            <a:off x="228600" y="367605"/>
            <a:ext cx="8610600" cy="600164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514350" marR="0" lvl="0" indent="-514350" algn="just" defTabSz="914400" rtl="0" eaLnBrk="1" fontAlgn="base" latinLnBrk="0" hangingPunct="1">
              <a:lnSpc>
                <a:spcPct val="100000"/>
              </a:lnSpc>
              <a:spcBef>
                <a:spcPct val="0"/>
              </a:spcBef>
              <a:spcAft>
                <a:spcPct val="0"/>
              </a:spcAft>
              <a:buClrTx/>
              <a:buSzTx/>
              <a:buFont typeface="+mj-lt"/>
              <a:buAutoNum type="arabicPeriod" startAt="9"/>
              <a:tabLst/>
            </a:pPr>
            <a:r>
              <a:rPr kumimoji="0" lang="en-US" sz="32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Inventions &amp; Innovations</a:t>
            </a:r>
            <a:r>
              <a:rPr kumimoji="0" lang="en-US" sz="3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Inventions &amp; Innovations in the modern dynamic economy tend to adversely affect the demand for existing products.</a:t>
            </a:r>
            <a:endParaRPr kumimoji="0" lang="en-US" sz="1400" b="0" i="0" u="none" strike="noStrike" cap="none" normalizeH="0" baseline="0" dirty="0" smtClean="0">
              <a:ln>
                <a:noFill/>
              </a:ln>
              <a:solidFill>
                <a:schemeClr val="tx1"/>
              </a:solidFill>
              <a:effectLst/>
              <a:latin typeface="Arial" pitchFamily="34" charset="0"/>
            </a:endParaRPr>
          </a:p>
          <a:p>
            <a:pPr marL="514350" marR="0" lvl="0" indent="-514350" algn="just" defTabSz="914400" rtl="0" eaLnBrk="0" fontAlgn="base" latinLnBrk="0" hangingPunct="0">
              <a:lnSpc>
                <a:spcPct val="100000"/>
              </a:lnSpc>
              <a:spcBef>
                <a:spcPct val="0"/>
              </a:spcBef>
              <a:spcAft>
                <a:spcPct val="0"/>
              </a:spcAft>
              <a:buClrTx/>
              <a:buSzTx/>
              <a:buFont typeface="+mj-lt"/>
              <a:buAutoNum type="arabicPeriod" startAt="9"/>
              <a:tabLst/>
            </a:pPr>
            <a:r>
              <a:rPr kumimoji="0" lang="en-US" sz="32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Fashions</a:t>
            </a:r>
            <a:r>
              <a:rPr kumimoji="0" lang="en-US" sz="3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endParaRPr kumimoji="0" lang="en-US" sz="1400" b="0" i="0" u="none" strike="noStrike" cap="none" normalizeH="0" baseline="0" dirty="0" smtClean="0">
              <a:ln>
                <a:noFill/>
              </a:ln>
              <a:solidFill>
                <a:schemeClr val="tx1"/>
              </a:solidFill>
              <a:effectLst/>
              <a:latin typeface="Arial" pitchFamily="34" charset="0"/>
            </a:endParaRPr>
          </a:p>
          <a:p>
            <a:pPr marL="514350" marR="0" lvl="0" indent="-514350" algn="just" defTabSz="914400" rtl="0" eaLnBrk="0" fontAlgn="base" latinLnBrk="0" hangingPunct="0">
              <a:lnSpc>
                <a:spcPct val="100000"/>
              </a:lnSpc>
              <a:spcBef>
                <a:spcPct val="0"/>
              </a:spcBef>
              <a:spcAft>
                <a:spcPct val="0"/>
              </a:spcAft>
              <a:buClrTx/>
              <a:buSzTx/>
              <a:buFont typeface="+mj-lt"/>
              <a:buAutoNum type="arabicPeriod" startAt="9"/>
              <a:tabLst/>
            </a:pPr>
            <a:r>
              <a:rPr kumimoji="0" lang="en-US" sz="32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Climate or Weather Conditions</a:t>
            </a:r>
            <a:r>
              <a:rPr kumimoji="0" lang="en-US" sz="3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endParaRPr kumimoji="0" lang="en-US" sz="1400" b="0" i="0" u="none" strike="noStrike" cap="none" normalizeH="0" baseline="0" dirty="0" smtClean="0">
              <a:ln>
                <a:noFill/>
              </a:ln>
              <a:solidFill>
                <a:schemeClr val="tx1"/>
              </a:solidFill>
              <a:effectLst/>
              <a:latin typeface="Arial" pitchFamily="34" charset="0"/>
            </a:endParaRPr>
          </a:p>
          <a:p>
            <a:pPr marL="514350" marR="0" lvl="0" indent="-514350" algn="just" defTabSz="914400" rtl="0" eaLnBrk="0" fontAlgn="base" latinLnBrk="0" hangingPunct="0">
              <a:lnSpc>
                <a:spcPct val="100000"/>
              </a:lnSpc>
              <a:spcBef>
                <a:spcPct val="0"/>
              </a:spcBef>
              <a:spcAft>
                <a:spcPct val="0"/>
              </a:spcAft>
              <a:buClrTx/>
              <a:buSzTx/>
              <a:buFont typeface="+mj-lt"/>
              <a:buAutoNum type="arabicPeriod" startAt="9"/>
              <a:tabLst/>
            </a:pPr>
            <a:r>
              <a:rPr kumimoji="0" lang="en-US" sz="32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Customs</a:t>
            </a:r>
            <a:r>
              <a:rPr kumimoji="0" lang="en-US" sz="3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en-US" sz="32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Eg</a:t>
            </a:r>
            <a:r>
              <a:rPr kumimoji="0" lang="en-US" sz="3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during Christmas cakes &amp; wines are more in demand. During </a:t>
            </a:r>
            <a:r>
              <a:rPr lang="en-US" sz="3200" dirty="0" err="1" smtClean="0">
                <a:latin typeface="Times New Roman" pitchFamily="18" charset="0"/>
                <a:ea typeface="Calibri" pitchFamily="34" charset="0"/>
                <a:cs typeface="Times New Roman" pitchFamily="18" charset="0"/>
              </a:rPr>
              <a:t>D</a:t>
            </a:r>
            <a:r>
              <a:rPr kumimoji="0" lang="en-US" sz="32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eepawali</a:t>
            </a:r>
            <a:r>
              <a:rPr kumimoji="0" lang="en-US" sz="3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festival demand for sweets &amp; crackers.</a:t>
            </a:r>
            <a:endParaRPr kumimoji="0" lang="en-US" sz="1400" b="0" i="0" u="none" strike="noStrike" cap="none" normalizeH="0" baseline="0" dirty="0" smtClean="0">
              <a:ln>
                <a:noFill/>
              </a:ln>
              <a:solidFill>
                <a:schemeClr val="tx1"/>
              </a:solidFill>
              <a:effectLst/>
              <a:latin typeface="Arial" pitchFamily="34" charset="0"/>
            </a:endParaRPr>
          </a:p>
          <a:p>
            <a:pPr marL="514350" marR="0" lvl="0" indent="-514350" algn="just" defTabSz="914400" rtl="0" eaLnBrk="0" fontAlgn="base" latinLnBrk="0" hangingPunct="0">
              <a:lnSpc>
                <a:spcPct val="100000"/>
              </a:lnSpc>
              <a:spcBef>
                <a:spcPct val="0"/>
              </a:spcBef>
              <a:spcAft>
                <a:spcPct val="0"/>
              </a:spcAft>
              <a:buClrTx/>
              <a:buSzTx/>
              <a:buFont typeface="+mj-lt"/>
              <a:buAutoNum type="arabicPeriod" startAt="9"/>
              <a:tabLst/>
            </a:pPr>
            <a:r>
              <a:rPr kumimoji="0" lang="en-US" sz="32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Advertisement and sales propaganda</a:t>
            </a:r>
            <a:r>
              <a:rPr kumimoji="0" lang="en-US" sz="3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Demand is manipulated through advertisement &amp; sales promotion.</a:t>
            </a:r>
            <a:endParaRPr kumimoji="0" lang="en-US" sz="4000" b="0" i="0" u="none" strike="noStrike" cap="none" normalizeH="0" baseline="0" dirty="0" smtClean="0">
              <a:ln>
                <a:noFill/>
              </a:ln>
              <a:solidFill>
                <a:schemeClr val="tx1"/>
              </a:solidFill>
              <a:effectLst/>
              <a:latin typeface="Arial" pitchFamily="34" charset="0"/>
            </a:endParaRPr>
          </a:p>
        </p:txBody>
      </p:sp>
    </p:spTree>
  </p:cSld>
  <p:clrMapOvr>
    <a:masterClrMapping/>
  </p:clrMapOvr>
  <p:transition>
    <p:pull/>
  </p:transition>
  <p:timing>
    <p:tnLst>
      <p:par>
        <p:cTn id="1" dur="indefinite" restart="never" nodeType="tmRoot"/>
      </p:par>
    </p:tn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3" name="Rectangle 1"/>
          <p:cNvSpPr>
            <a:spLocks noChangeArrowheads="1"/>
          </p:cNvSpPr>
          <p:nvPr/>
        </p:nvSpPr>
        <p:spPr bwMode="auto">
          <a:xfrm>
            <a:off x="76200" y="152400"/>
            <a:ext cx="8915400" cy="655564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342900" marR="0" lvl="0" indent="-342900" algn="just" defTabSz="914400" rtl="0" eaLnBrk="1" fontAlgn="base" latinLnBrk="0" hangingPunct="1">
              <a:lnSpc>
                <a:spcPct val="100000"/>
              </a:lnSpc>
              <a:spcBef>
                <a:spcPct val="0"/>
              </a:spcBef>
              <a:spcAft>
                <a:spcPct val="0"/>
              </a:spcAft>
              <a:buClrTx/>
              <a:buSzTx/>
              <a:buFont typeface="+mj-lt"/>
              <a:buAutoNum type="arabicPeriod" startAt="3"/>
              <a:tabLst/>
            </a:pPr>
            <a:r>
              <a:rPr kumimoji="0" lang="en-US"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en-US" sz="28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In International Trade</a:t>
            </a:r>
            <a:r>
              <a:rPr kumimoji="0" lang="en-US"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The concept of price elasticity of demand is also very useful to find out the gains from international trade. If the demand for foreign goods is inelastic while foreigners</a:t>
            </a:r>
            <a:r>
              <a:rPr kumimoji="0" lang="en-US" sz="2800"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en-US"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demand for our goods is elastic, then terms of trade will be against us. In this case, foreigner</a:t>
            </a:r>
            <a:r>
              <a:rPr kumimoji="0" lang="en-US" sz="2800"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en-US"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s demand for our goods is inelastic, then we gain more than the foreigners form international trade. </a:t>
            </a:r>
            <a:endParaRPr kumimoji="0" lang="en-US" sz="2800" b="0" i="0" u="none" strike="noStrike" cap="none" normalizeH="0" baseline="0" dirty="0" smtClean="0">
              <a:ln>
                <a:noFill/>
              </a:ln>
              <a:solidFill>
                <a:schemeClr val="tx1"/>
              </a:solidFill>
              <a:effectLst/>
              <a:latin typeface="Arial" pitchFamily="34" charset="0"/>
            </a:endParaRPr>
          </a:p>
          <a:p>
            <a:pPr marL="342900" marR="0" lvl="0" indent="-342900" algn="just" defTabSz="914400" rtl="0" eaLnBrk="0" fontAlgn="base" latinLnBrk="0" hangingPunct="0">
              <a:lnSpc>
                <a:spcPct val="100000"/>
              </a:lnSpc>
              <a:spcBef>
                <a:spcPct val="0"/>
              </a:spcBef>
              <a:spcAft>
                <a:spcPct val="0"/>
              </a:spcAft>
              <a:buClrTx/>
              <a:buSzTx/>
              <a:buFont typeface="+mj-lt"/>
              <a:buAutoNum type="arabicPeriod" startAt="3"/>
              <a:tabLst/>
            </a:pPr>
            <a:r>
              <a:rPr kumimoji="0" lang="en-US" sz="28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In the Determination of the Rate of Foreign Exchange</a:t>
            </a:r>
            <a:r>
              <a:rPr kumimoji="0" lang="en-US"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The concept of price elasticity of demand is useful to the government in fixing an appropriate foreign exchange rate for its domestic currency in relation to the currencies of foreign countries. For example, before devaluing or-valuing its currency in relation to foreign currencies, the government has to study carefully the nature of the elasticity for its imports and exports.</a:t>
            </a:r>
            <a:endParaRPr kumimoji="0" lang="en-US" sz="2800" b="0" i="0" u="none" strike="noStrike" cap="none" normalizeH="0" baseline="0" dirty="0" smtClean="0">
              <a:ln>
                <a:noFill/>
              </a:ln>
              <a:solidFill>
                <a:schemeClr val="tx1"/>
              </a:solidFill>
              <a:effectLst/>
              <a:latin typeface="Arial" pitchFamily="34" charset="0"/>
            </a:endParaRPr>
          </a:p>
        </p:txBody>
      </p:sp>
    </p:spTree>
    <p:extLst>
      <p:ext uri="{BB962C8B-B14F-4D97-AF65-F5344CB8AC3E}">
        <p14:creationId xmlns:p14="http://schemas.microsoft.com/office/powerpoint/2010/main" val="1421453982"/>
      </p:ext>
    </p:extLst>
  </p:cSld>
  <p:clrMapOvr>
    <a:masterClrMapping/>
  </p:clrMapOvr>
  <p:timing>
    <p:tnLst>
      <p:par>
        <p:cTn id="1" dur="indefinite" restart="never" nodeType="tmRoot"/>
      </p:par>
    </p:tn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7" name="Rectangle 1"/>
          <p:cNvSpPr>
            <a:spLocks noChangeArrowheads="1"/>
          </p:cNvSpPr>
          <p:nvPr/>
        </p:nvSpPr>
        <p:spPr bwMode="auto">
          <a:xfrm>
            <a:off x="152400" y="341293"/>
            <a:ext cx="8763000" cy="403187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342900" marR="0" lvl="0" indent="-342900" algn="just" defTabSz="914400" rtl="0" eaLnBrk="1" fontAlgn="base" latinLnBrk="0" hangingPunct="1">
              <a:lnSpc>
                <a:spcPct val="100000"/>
              </a:lnSpc>
              <a:spcBef>
                <a:spcPct val="0"/>
              </a:spcBef>
              <a:spcAft>
                <a:spcPct val="0"/>
              </a:spcAft>
              <a:buClrTx/>
              <a:buSzTx/>
              <a:buFont typeface="+mj-lt"/>
              <a:buAutoNum type="arabicPeriod" startAt="6"/>
              <a:tabLst/>
            </a:pPr>
            <a:r>
              <a:rPr kumimoji="0" lang="en-US" sz="32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In the Declaring Certain Industries as public Utilities</a:t>
            </a:r>
            <a:r>
              <a:rPr kumimoji="0" lang="en-US" sz="3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The concept of price elasticity of demand is useful to the government in determining as to with industry can be declared as a public utility industry. If the demand for the products of a particular industry is found to be inelastic, such an industry can be taken over by the government by declaring it as a public utility</a:t>
            </a:r>
            <a:r>
              <a:rPr kumimoji="0" lang="en-US"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endParaRPr kumimoji="0" lang="en-US" sz="1800" b="0" i="0" u="none" strike="noStrike" cap="none" normalizeH="0" baseline="0" dirty="0" smtClean="0">
              <a:ln>
                <a:noFill/>
              </a:ln>
              <a:solidFill>
                <a:schemeClr val="tx1"/>
              </a:solidFill>
              <a:effectLst/>
              <a:latin typeface="Arial" pitchFamily="34" charset="0"/>
            </a:endParaRPr>
          </a:p>
        </p:txBody>
      </p:sp>
    </p:spTree>
    <p:extLst>
      <p:ext uri="{BB962C8B-B14F-4D97-AF65-F5344CB8AC3E}">
        <p14:creationId xmlns:p14="http://schemas.microsoft.com/office/powerpoint/2010/main" val="3892854366"/>
      </p:ext>
    </p:extLst>
  </p:cSld>
  <p:clrMapOvr>
    <a:masterClrMapping/>
  </p:clrMapOvr>
  <p:timing>
    <p:tnLst>
      <p:par>
        <p:cTn id="1" dur="indefinite" restart="never" nodeType="tmRoot"/>
      </p:par>
    </p:tnLst>
  </p:timing>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121404" y="853698"/>
            <a:ext cx="8915400" cy="440120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40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Income Elasticity of Demand</a:t>
            </a:r>
            <a:r>
              <a:rPr kumimoji="0" lang="en-US" sz="3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endParaRPr kumimoji="0" lang="en-US" sz="3200" b="0" i="0" u="none" strike="noStrike" cap="none" normalizeH="0" baseline="0" dirty="0" smtClean="0">
              <a:ln>
                <a:noFill/>
              </a:ln>
              <a:solidFill>
                <a:schemeClr val="tx1"/>
              </a:solidFill>
              <a:effectLst/>
              <a:latin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3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Income is a major determinant of demand for a number of goods. We may have an income demand function thus:</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n-US" sz="3200" b="0" i="0" u="none" strike="noStrike" cap="none" normalizeH="0" baseline="0" dirty="0" smtClean="0">
              <a:ln>
                <a:noFill/>
              </a:ln>
              <a:solidFill>
                <a:schemeClr val="tx1"/>
              </a:solidFill>
              <a:effectLst/>
              <a:latin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40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D = f (M)</a:t>
            </a: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4000" b="1" i="0" u="none" strike="noStrike" cap="none" normalizeH="0" baseline="0" dirty="0" smtClean="0">
              <a:ln>
                <a:noFill/>
              </a:ln>
              <a:solidFill>
                <a:schemeClr val="tx1"/>
              </a:solidFill>
              <a:effectLst/>
              <a:latin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3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Here, </a:t>
            </a:r>
            <a:r>
              <a:rPr kumimoji="0" lang="en-US" sz="32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M</a:t>
            </a:r>
            <a:r>
              <a:rPr kumimoji="0" lang="en-US" sz="3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 refers to the money income of the buyers.</a:t>
            </a:r>
            <a:endParaRPr kumimoji="0" lang="en-US" sz="3200" b="0" i="0" u="none" strike="noStrike" cap="none" normalizeH="0" baseline="0" dirty="0" smtClean="0">
              <a:ln>
                <a:noFill/>
              </a:ln>
              <a:solidFill>
                <a:schemeClr val="tx1"/>
              </a:solidFill>
              <a:effectLst/>
              <a:latin typeface="Arial" pitchFamily="34" charset="0"/>
            </a:endParaRPr>
          </a:p>
        </p:txBody>
      </p:sp>
    </p:spTree>
    <p:extLst>
      <p:ext uri="{BB962C8B-B14F-4D97-AF65-F5344CB8AC3E}">
        <p14:creationId xmlns:p14="http://schemas.microsoft.com/office/powerpoint/2010/main" val="1958407334"/>
      </p:ext>
    </p:extLst>
  </p:cSld>
  <p:clrMapOvr>
    <a:masterClrMapping/>
  </p:clrMapOvr>
  <p:timing>
    <p:tnLst>
      <p:par>
        <p:cTn id="1" dur="indefinite" restart="never" nodeType="tmRoot"/>
      </p:par>
    </p:tnLst>
  </p:timing>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5" name="Rectangle 1"/>
          <p:cNvSpPr>
            <a:spLocks noChangeArrowheads="1"/>
          </p:cNvSpPr>
          <p:nvPr/>
        </p:nvSpPr>
        <p:spPr bwMode="auto">
          <a:xfrm>
            <a:off x="107196" y="809685"/>
            <a:ext cx="8915400" cy="452431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3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It suggests that the demand may change due to a change in the consumer</a:t>
            </a:r>
            <a:r>
              <a:rPr kumimoji="0" lang="en-US" sz="3600"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en-US" sz="3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s income, other factors remaining constant. The concept of income elasticity is, thus introduced to ascertain the extent of such change. </a:t>
            </a:r>
            <a:r>
              <a:rPr kumimoji="0" lang="en-US" sz="3600"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en-US" sz="3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The income elasticity of demand measures the degree of responsiveness of demand for a good to change in the consumer</a:t>
            </a:r>
            <a:r>
              <a:rPr kumimoji="0" lang="en-US" sz="3600"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en-US" sz="3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s income</a:t>
            </a:r>
            <a:r>
              <a:rPr kumimoji="0" lang="en-US" sz="3600"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en-US" sz="3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endParaRPr kumimoji="0" lang="en-US" sz="3600" b="0" i="0" u="none" strike="noStrike" cap="none" normalizeH="0" baseline="0" dirty="0" smtClean="0">
              <a:ln>
                <a:noFill/>
              </a:ln>
              <a:solidFill>
                <a:schemeClr val="tx1"/>
              </a:solidFill>
              <a:effectLst/>
              <a:latin typeface="Arial" pitchFamily="34" charset="0"/>
            </a:endParaRPr>
          </a:p>
        </p:txBody>
      </p:sp>
    </p:spTree>
    <p:extLst>
      <p:ext uri="{BB962C8B-B14F-4D97-AF65-F5344CB8AC3E}">
        <p14:creationId xmlns:p14="http://schemas.microsoft.com/office/powerpoint/2010/main" val="1094338473"/>
      </p:ext>
    </p:extLst>
  </p:cSld>
  <p:clrMapOvr>
    <a:masterClrMapping/>
  </p:clrMapOvr>
  <p:timing>
    <p:tnLst>
      <p:par>
        <p:cTn id="1" dur="indefinite" restart="never" nodeType="tmRoot"/>
      </p:par>
    </p:tnLst>
  </p:timing>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2"/>
          <p:cNvSpPr>
            <a:spLocks noChangeArrowheads="1"/>
          </p:cNvSpPr>
          <p:nvPr/>
        </p:nvSpPr>
        <p:spPr bwMode="auto">
          <a:xfrm>
            <a:off x="228600" y="188893"/>
            <a:ext cx="8763000" cy="403187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40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Definition</a:t>
            </a:r>
            <a:r>
              <a:rPr kumimoji="0" lang="en-US" sz="3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endParaRPr kumimoji="0" lang="en-US" sz="3600" b="0" i="0" u="none" strike="noStrike" cap="none" normalizeH="0" baseline="0" dirty="0" smtClean="0">
              <a:ln>
                <a:noFill/>
              </a:ln>
              <a:solidFill>
                <a:schemeClr val="tx1"/>
              </a:solidFill>
              <a:effectLst/>
              <a:latin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3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en-US" sz="3600"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en-US" sz="3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The income elasticity of demand is defined as a percentage or proportional change in the quantity demanded to the percentage or proportional change in income</a:t>
            </a:r>
            <a:r>
              <a:rPr kumimoji="0" lang="en-US" sz="3600"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en-US" sz="3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n-US" sz="3600" b="0" i="0" u="none" strike="noStrike" cap="none" normalizeH="0" baseline="0" dirty="0" smtClean="0">
              <a:ln>
                <a:noFill/>
              </a:ln>
              <a:solidFill>
                <a:schemeClr val="tx1"/>
              </a:solidFill>
              <a:effectLst/>
              <a:latin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3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sym typeface="Symbol" pitchFamily="18" charset="2"/>
              </a:rPr>
              <a:t></a:t>
            </a:r>
            <a:r>
              <a:rPr kumimoji="0" lang="en-US" sz="3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Income Elasticity = </a:t>
            </a:r>
            <a:endParaRPr kumimoji="0" lang="en-US" sz="3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sym typeface="Symbol" pitchFamily="18" charset="2"/>
            </a:endParaRPr>
          </a:p>
        </p:txBody>
      </p:sp>
      <p:pic>
        <p:nvPicPr>
          <p:cNvPr id="83969" name="Picture 1"/>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838200" y="4343400"/>
            <a:ext cx="7881257" cy="1066800"/>
          </a:xfrm>
          <a:prstGeom prst="rect">
            <a:avLst/>
          </a:prstGeom>
          <a:noFill/>
        </p:spPr>
      </p:pic>
      <p:sp>
        <p:nvSpPr>
          <p:cNvPr id="83971" name="Rectangle 3"/>
          <p:cNvSpPr>
            <a:spLocks noChangeArrowheads="1"/>
          </p:cNvSpPr>
          <p:nvPr/>
        </p:nvSpPr>
        <p:spPr bwMode="auto">
          <a:xfrm>
            <a:off x="0" y="923925"/>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2100" b="0" i="0" u="none" strike="noStrike" cap="none" normalizeH="0" baseline="0" smtClean="0">
                <a:ln>
                  <a:noFill/>
                </a:ln>
                <a:solidFill>
                  <a:schemeClr val="tx1"/>
                </a:solidFill>
                <a:effectLst/>
                <a:latin typeface="Calibri" pitchFamily="34" charset="0"/>
                <a:ea typeface="Times New Roman" pitchFamily="18" charset="0"/>
                <a:cs typeface="Times New Roman" pitchFamily="18" charset="0"/>
              </a:rPr>
              <a:t> </a:t>
            </a:r>
            <a:endParaRPr kumimoji="0" lang="en-US" sz="1800" b="0" i="0" u="none" strike="noStrike" cap="none" normalizeH="0" baseline="0" smtClean="0">
              <a:ln>
                <a:noFill/>
              </a:ln>
              <a:solidFill>
                <a:schemeClr val="tx1"/>
              </a:solidFill>
              <a:effectLst/>
              <a:latin typeface="Arial" pitchFamily="34" charset="0"/>
            </a:endParaRPr>
          </a:p>
        </p:txBody>
      </p:sp>
    </p:spTree>
    <p:extLst>
      <p:ext uri="{BB962C8B-B14F-4D97-AF65-F5344CB8AC3E}">
        <p14:creationId xmlns:p14="http://schemas.microsoft.com/office/powerpoint/2010/main" val="3452320927"/>
      </p:ext>
    </p:extLst>
  </p:cSld>
  <p:clrMapOvr>
    <a:masterClrMapping/>
  </p:clrMapOvr>
  <p:timing>
    <p:tnLst>
      <p:par>
        <p:cTn id="1" dur="indefinite" restart="never" nodeType="tmRoot"/>
      </p:par>
    </p:tnLst>
  </p:timing>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2"/>
          <p:cNvSpPr>
            <a:spLocks noChangeArrowheads="1"/>
          </p:cNvSpPr>
          <p:nvPr/>
        </p:nvSpPr>
        <p:spPr bwMode="auto">
          <a:xfrm>
            <a:off x="152400" y="391180"/>
            <a:ext cx="8839200" cy="107721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32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Symbolically,</a:t>
            </a:r>
            <a:endParaRPr kumimoji="0" lang="en-US" sz="3200" b="1" i="0" u="none" strike="noStrike" cap="none" normalizeH="0" baseline="0" dirty="0" smtClean="0">
              <a:ln>
                <a:noFill/>
              </a:ln>
              <a:solidFill>
                <a:schemeClr val="tx1"/>
              </a:solidFill>
              <a:effectLst/>
              <a:latin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3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en-US" sz="32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ey</a:t>
            </a:r>
            <a:r>
              <a:rPr kumimoji="0" lang="en-US" sz="3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 </a:t>
            </a:r>
            <a:endParaRPr kumimoji="0" lang="en-US" sz="3200" b="0" i="0" u="none" strike="noStrike" cap="none" normalizeH="0" baseline="0" dirty="0" smtClean="0">
              <a:ln>
                <a:noFill/>
              </a:ln>
              <a:solidFill>
                <a:schemeClr val="tx1"/>
              </a:solidFill>
              <a:effectLst/>
              <a:latin typeface="Arial" pitchFamily="34" charset="0"/>
            </a:endParaRPr>
          </a:p>
        </p:txBody>
      </p:sp>
      <p:pic>
        <p:nvPicPr>
          <p:cNvPr id="84993" name="Picture 1"/>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3200400" y="609600"/>
            <a:ext cx="1371600" cy="1550504"/>
          </a:xfrm>
          <a:prstGeom prst="rect">
            <a:avLst/>
          </a:prstGeom>
          <a:noFill/>
        </p:spPr>
      </p:pic>
      <p:sp>
        <p:nvSpPr>
          <p:cNvPr id="84995" name="Rectangle 3"/>
          <p:cNvSpPr>
            <a:spLocks noChangeArrowheads="1"/>
          </p:cNvSpPr>
          <p:nvPr/>
        </p:nvSpPr>
        <p:spPr bwMode="auto">
          <a:xfrm>
            <a:off x="381000" y="1941493"/>
            <a:ext cx="8534400" cy="252376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 </a:t>
            </a:r>
            <a:endParaRPr kumimoji="0" lang="en-US" sz="800" b="0" i="0" u="none" strike="noStrike" cap="none" normalizeH="0" baseline="0" dirty="0" smtClean="0">
              <a:ln>
                <a:noFill/>
              </a:ln>
              <a:solidFill>
                <a:schemeClr val="tx1"/>
              </a:solidFill>
              <a:effectLst/>
              <a:latin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3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Where:</a:t>
            </a:r>
            <a:endParaRPr kumimoji="0" lang="en-US" sz="3600" b="0" i="0" u="none" strike="noStrike" cap="none" normalizeH="0" baseline="0" dirty="0" smtClean="0">
              <a:ln>
                <a:noFill/>
              </a:ln>
              <a:solidFill>
                <a:schemeClr val="tx1"/>
              </a:solidFill>
              <a:effectLst/>
              <a:latin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3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en-US" sz="3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sym typeface="Symbol" pitchFamily="18" charset="2"/>
              </a:rPr>
              <a:t></a:t>
            </a:r>
            <a:r>
              <a:rPr kumimoji="0" lang="en-US" sz="3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Q = Means percentage change in   </a:t>
            </a:r>
          </a:p>
          <a:p>
            <a:pPr marL="0" marR="0" lvl="0" indent="0" algn="just" defTabSz="914400" rtl="0" eaLnBrk="0" fontAlgn="base" latinLnBrk="0" hangingPunct="0">
              <a:lnSpc>
                <a:spcPct val="100000"/>
              </a:lnSpc>
              <a:spcBef>
                <a:spcPct val="0"/>
              </a:spcBef>
              <a:spcAft>
                <a:spcPct val="0"/>
              </a:spcAft>
              <a:buClrTx/>
              <a:buSzTx/>
              <a:buFontTx/>
              <a:buNone/>
              <a:tabLst/>
            </a:pPr>
            <a:r>
              <a:rPr lang="en-US" sz="3600" dirty="0" smtClean="0">
                <a:latin typeface="Times New Roman" pitchFamily="18" charset="0"/>
                <a:ea typeface="Calibri" pitchFamily="34" charset="0"/>
                <a:cs typeface="Times New Roman" pitchFamily="18" charset="0"/>
              </a:rPr>
              <a:t>		     </a:t>
            </a:r>
            <a:r>
              <a:rPr kumimoji="0" lang="en-US" sz="3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demand</a:t>
            </a:r>
            <a:endParaRPr kumimoji="0" lang="en-US" sz="3600" b="0" i="0" u="none" strike="noStrike" cap="none" normalizeH="0" baseline="0" dirty="0" smtClean="0">
              <a:ln>
                <a:noFill/>
              </a:ln>
              <a:solidFill>
                <a:schemeClr val="tx1"/>
              </a:solidFill>
              <a:effectLst/>
              <a:latin typeface="Arial" pitchFamily="34" charset="0"/>
              <a:sym typeface="Symbol" pitchFamily="18" charset="2"/>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3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sym typeface="Symbol" pitchFamily="18" charset="2"/>
              </a:rPr>
              <a:t>	%</a:t>
            </a:r>
            <a:r>
              <a:rPr kumimoji="0" lang="en-US" sz="3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M = Percentage change in income</a:t>
            </a:r>
            <a:endParaRPr kumimoji="0" lang="en-US" sz="3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sym typeface="Symbol" pitchFamily="18" charset="2"/>
            </a:endParaRPr>
          </a:p>
        </p:txBody>
      </p:sp>
    </p:spTree>
    <p:extLst>
      <p:ext uri="{BB962C8B-B14F-4D97-AF65-F5344CB8AC3E}">
        <p14:creationId xmlns:p14="http://schemas.microsoft.com/office/powerpoint/2010/main" val="1682474602"/>
      </p:ext>
    </p:extLst>
  </p:cSld>
  <p:clrMapOvr>
    <a:masterClrMapping/>
  </p:clrMapOvr>
  <p:timing>
    <p:tnLst>
      <p:par>
        <p:cTn id="1" dur="indefinite" restart="never" nodeType="tmRoot"/>
      </p:par>
    </p:tnLst>
  </p:timing>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6020" name="Picture 4"/>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1981200" y="228600"/>
            <a:ext cx="5562600" cy="1648178"/>
          </a:xfrm>
          <a:prstGeom prst="rect">
            <a:avLst/>
          </a:prstGeom>
          <a:noFill/>
        </p:spPr>
      </p:pic>
      <p:pic>
        <p:nvPicPr>
          <p:cNvPr id="86019" name="Picture 3"/>
          <p:cNvPicPr>
            <a:picLocks noChangeAspect="1" noChangeArrowheads="1"/>
          </p:cNvPicPr>
          <p:nvPr/>
        </p:nvPicPr>
        <p:blipFill>
          <a:blip r:embed="rId3">
            <a:clrChange>
              <a:clrFrom>
                <a:srgbClr val="FFFFFF"/>
              </a:clrFrom>
              <a:clrTo>
                <a:srgbClr val="FFFFFF">
                  <a:alpha val="0"/>
                </a:srgbClr>
              </a:clrTo>
            </a:clrChange>
          </a:blip>
          <a:srcRect/>
          <a:stretch>
            <a:fillRect/>
          </a:stretch>
        </p:blipFill>
        <p:spPr bwMode="auto">
          <a:xfrm>
            <a:off x="1905000" y="2133600"/>
            <a:ext cx="3004457" cy="1066800"/>
          </a:xfrm>
          <a:prstGeom prst="rect">
            <a:avLst/>
          </a:prstGeom>
          <a:noFill/>
        </p:spPr>
      </p:pic>
      <p:pic>
        <p:nvPicPr>
          <p:cNvPr id="86018" name="Picture 2"/>
          <p:cNvPicPr>
            <a:picLocks noChangeAspect="1" noChangeArrowheads="1"/>
          </p:cNvPicPr>
          <p:nvPr/>
        </p:nvPicPr>
        <p:blipFill>
          <a:blip r:embed="rId4">
            <a:clrChange>
              <a:clrFrom>
                <a:srgbClr val="FFFFFF"/>
              </a:clrFrom>
              <a:clrTo>
                <a:srgbClr val="FFFFFF">
                  <a:alpha val="0"/>
                </a:srgbClr>
              </a:clrTo>
            </a:clrChange>
          </a:blip>
          <a:srcRect/>
          <a:stretch>
            <a:fillRect/>
          </a:stretch>
        </p:blipFill>
        <p:spPr bwMode="auto">
          <a:xfrm>
            <a:off x="1981200" y="3581400"/>
            <a:ext cx="2708988" cy="990600"/>
          </a:xfrm>
          <a:prstGeom prst="rect">
            <a:avLst/>
          </a:prstGeom>
          <a:noFill/>
        </p:spPr>
      </p:pic>
      <p:pic>
        <p:nvPicPr>
          <p:cNvPr id="86017" name="Picture 1"/>
          <p:cNvPicPr>
            <a:picLocks noChangeAspect="1" noChangeArrowheads="1"/>
          </p:cNvPicPr>
          <p:nvPr/>
        </p:nvPicPr>
        <p:blipFill>
          <a:blip r:embed="rId5">
            <a:clrChange>
              <a:clrFrom>
                <a:srgbClr val="FFFFFF"/>
              </a:clrFrom>
              <a:clrTo>
                <a:srgbClr val="FFFFFF">
                  <a:alpha val="0"/>
                </a:srgbClr>
              </a:clrTo>
            </a:clrChange>
          </a:blip>
          <a:srcRect/>
          <a:stretch>
            <a:fillRect/>
          </a:stretch>
        </p:blipFill>
        <p:spPr bwMode="auto">
          <a:xfrm>
            <a:off x="1905000" y="5334000"/>
            <a:ext cx="3048000" cy="1157767"/>
          </a:xfrm>
          <a:prstGeom prst="rect">
            <a:avLst/>
          </a:prstGeom>
          <a:noFill/>
        </p:spPr>
      </p:pic>
      <p:sp>
        <p:nvSpPr>
          <p:cNvPr id="86021" name="Rectangle 5"/>
          <p:cNvSpPr>
            <a:spLocks noChangeArrowheads="1"/>
          </p:cNvSpPr>
          <p:nvPr/>
        </p:nvSpPr>
        <p:spPr bwMode="auto">
          <a:xfrm>
            <a:off x="0" y="0"/>
            <a:ext cx="1477905" cy="1077218"/>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3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Further,</a:t>
            </a:r>
            <a:endParaRPr kumimoji="0" lang="en-US" sz="32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3200" b="0" i="0" u="none" strike="noStrike" cap="none" normalizeH="0" baseline="0" dirty="0" smtClean="0">
              <a:ln>
                <a:noFill/>
              </a:ln>
              <a:solidFill>
                <a:schemeClr val="tx1"/>
              </a:solidFill>
              <a:effectLst/>
              <a:latin typeface="Arial" pitchFamily="34" charset="0"/>
            </a:endParaRPr>
          </a:p>
        </p:txBody>
      </p:sp>
      <p:sp>
        <p:nvSpPr>
          <p:cNvPr id="86022" name="Rectangle 6"/>
          <p:cNvSpPr>
            <a:spLocks noChangeArrowheads="1"/>
          </p:cNvSpPr>
          <p:nvPr/>
        </p:nvSpPr>
        <p:spPr bwMode="auto">
          <a:xfrm>
            <a:off x="0" y="129540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Calibri" pitchFamily="34" charset="0"/>
                <a:ea typeface="Times New Roman" pitchFamily="18" charset="0"/>
                <a:cs typeface="Times New Roman" pitchFamily="18" charset="0"/>
              </a:rPr>
              <a:t>   </a:t>
            </a:r>
            <a:r>
              <a:rPr kumimoji="0" lang="en-US" sz="1400" b="0" i="0" u="none" strike="noStrike" cap="none" normalizeH="0" baseline="0" smtClean="0">
                <a:ln>
                  <a:noFill/>
                </a:ln>
                <a:solidFill>
                  <a:schemeClr val="tx1"/>
                </a:solidFill>
                <a:effectLst/>
                <a:latin typeface="Times New Roman" pitchFamily="18" charset="0"/>
                <a:ea typeface="Calibri" pitchFamily="34" charset="0"/>
                <a:cs typeface="Times New Roman" pitchFamily="18" charset="0"/>
              </a:rPr>
              <a:t>			</a:t>
            </a:r>
            <a:endParaRPr kumimoji="0" lang="en-US" sz="1800" b="0" i="0" u="none" strike="noStrike" cap="none" normalizeH="0" baseline="0" smtClean="0">
              <a:ln>
                <a:noFill/>
              </a:ln>
              <a:solidFill>
                <a:schemeClr val="tx1"/>
              </a:solidFill>
              <a:effectLst/>
              <a:latin typeface="Arial" pitchFamily="34" charset="0"/>
            </a:endParaRPr>
          </a:p>
        </p:txBody>
      </p:sp>
      <p:sp>
        <p:nvSpPr>
          <p:cNvPr id="86023" name="Rectangle 7"/>
          <p:cNvSpPr>
            <a:spLocks noChangeArrowheads="1"/>
          </p:cNvSpPr>
          <p:nvPr/>
        </p:nvSpPr>
        <p:spPr bwMode="auto">
          <a:xfrm>
            <a:off x="0" y="1762125"/>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Calibri" pitchFamily="34" charset="0"/>
                <a:ea typeface="Times New Roman" pitchFamily="18" charset="0"/>
                <a:cs typeface="Times New Roman" pitchFamily="18" charset="0"/>
              </a:rPr>
              <a:t> </a:t>
            </a:r>
            <a:endParaRPr kumimoji="0" lang="en-US" sz="800" b="0" i="0" u="none" strike="noStrike" cap="none" normalizeH="0" baseline="0" smtClean="0">
              <a:ln>
                <a:noFill/>
              </a:ln>
              <a:solidFill>
                <a:schemeClr val="tx1"/>
              </a:solidFill>
              <a:effectLst/>
              <a:latin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Calibri" pitchFamily="34" charset="0"/>
                <a:ea typeface="Times New Roman" pitchFamily="18" charset="0"/>
                <a:cs typeface="Times New Roman" pitchFamily="18" charset="0"/>
              </a:rPr>
              <a:t>			</a:t>
            </a:r>
            <a:endParaRPr kumimoji="0" lang="en-US" sz="1800" b="0" i="0" u="none" strike="noStrike" cap="none" normalizeH="0" baseline="0" smtClean="0">
              <a:ln>
                <a:noFill/>
              </a:ln>
              <a:solidFill>
                <a:schemeClr val="tx1"/>
              </a:solidFill>
              <a:effectLst/>
              <a:latin typeface="Arial" pitchFamily="34" charset="0"/>
            </a:endParaRPr>
          </a:p>
        </p:txBody>
      </p:sp>
      <p:sp>
        <p:nvSpPr>
          <p:cNvPr id="86024" name="Rectangle 8"/>
          <p:cNvSpPr>
            <a:spLocks noChangeArrowheads="1"/>
          </p:cNvSpPr>
          <p:nvPr/>
        </p:nvSpPr>
        <p:spPr bwMode="auto">
          <a:xfrm>
            <a:off x="3200400" y="4648200"/>
            <a:ext cx="1066800" cy="64633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32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    </a:t>
            </a:r>
            <a:r>
              <a:rPr kumimoji="0" lang="en-US" sz="3600" b="1"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or </a:t>
            </a:r>
            <a:r>
              <a:rPr kumimoji="0" lang="en-US" sz="32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   </a:t>
            </a:r>
            <a:endParaRPr kumimoji="0" lang="en-US" sz="3200" b="0" i="0" u="none" strike="noStrike" cap="none" normalizeH="0" baseline="0" dirty="0" smtClean="0">
              <a:ln>
                <a:noFill/>
              </a:ln>
              <a:solidFill>
                <a:schemeClr val="tx1"/>
              </a:solidFill>
              <a:effectLst/>
              <a:latin typeface="Arial" pitchFamily="34" charset="0"/>
            </a:endParaRPr>
          </a:p>
        </p:txBody>
      </p:sp>
      <p:sp>
        <p:nvSpPr>
          <p:cNvPr id="86025" name="Rectangle 9"/>
          <p:cNvSpPr>
            <a:spLocks noChangeArrowheads="1"/>
          </p:cNvSpPr>
          <p:nvPr/>
        </p:nvSpPr>
        <p:spPr bwMode="auto">
          <a:xfrm>
            <a:off x="0" y="2695575"/>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Calibri" pitchFamily="34" charset="0"/>
                <a:ea typeface="Times New Roman" pitchFamily="18" charset="0"/>
                <a:cs typeface="Times New Roman" pitchFamily="18" charset="0"/>
              </a:rPr>
              <a:t> </a:t>
            </a:r>
            <a:endParaRPr kumimoji="0" lang="en-US" sz="1800" b="0" i="0" u="none" strike="noStrike" cap="none" normalizeH="0" baseline="0" smtClean="0">
              <a:ln>
                <a:noFill/>
              </a:ln>
              <a:solidFill>
                <a:schemeClr val="tx1"/>
              </a:solidFill>
              <a:effectLst/>
              <a:latin typeface="Arial" pitchFamily="34" charset="0"/>
            </a:endParaRPr>
          </a:p>
        </p:txBody>
      </p:sp>
    </p:spTree>
    <p:extLst>
      <p:ext uri="{BB962C8B-B14F-4D97-AF65-F5344CB8AC3E}">
        <p14:creationId xmlns:p14="http://schemas.microsoft.com/office/powerpoint/2010/main" val="1263786612"/>
      </p:ext>
    </p:extLst>
  </p:cSld>
  <p:clrMapOvr>
    <a:masterClrMapping/>
  </p:clrMapOvr>
  <p:timing>
    <p:tnLst>
      <p:par>
        <p:cTn id="1" dur="indefinite" restart="never" nodeType="tmRoot"/>
      </p:par>
    </p:tnLst>
  </p:timing>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1" name="Rectangle 1"/>
          <p:cNvSpPr>
            <a:spLocks noChangeArrowheads="1"/>
          </p:cNvSpPr>
          <p:nvPr/>
        </p:nvSpPr>
        <p:spPr bwMode="auto">
          <a:xfrm>
            <a:off x="152400" y="768727"/>
            <a:ext cx="8839200" cy="403187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32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Illustration</a:t>
            </a:r>
            <a:r>
              <a:rPr kumimoji="0" lang="en-US" sz="3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endParaRPr kumimoji="0" lang="en-US" sz="3200" b="0" i="0" u="none" strike="noStrike" cap="none" normalizeH="0" baseline="0" dirty="0" smtClean="0">
              <a:ln>
                <a:noFill/>
              </a:ln>
              <a:solidFill>
                <a:schemeClr val="tx1"/>
              </a:solidFill>
              <a:effectLst/>
              <a:latin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3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Find out the income elasticity of demand for product </a:t>
            </a:r>
            <a:r>
              <a:rPr kumimoji="0" lang="en-US" sz="3200"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en-US" sz="3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X</a:t>
            </a:r>
            <a:r>
              <a:rPr kumimoji="0" lang="en-US" sz="3200"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en-US" sz="3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from the following information:</a:t>
            </a:r>
          </a:p>
          <a:p>
            <a:pPr marL="0" marR="0" lvl="0" indent="0" algn="just" defTabSz="914400" rtl="0" eaLnBrk="0" fontAlgn="base" latinLnBrk="0" hangingPunct="0">
              <a:lnSpc>
                <a:spcPct val="100000"/>
              </a:lnSpc>
              <a:spcBef>
                <a:spcPct val="0"/>
              </a:spcBef>
              <a:spcAft>
                <a:spcPct val="0"/>
              </a:spcAft>
              <a:buClrTx/>
              <a:buSzTx/>
              <a:buFontTx/>
              <a:buNone/>
              <a:tabLst/>
            </a:pPr>
            <a:endParaRPr lang="en-US" sz="3200" dirty="0" smtClean="0">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n-US" sz="3200" b="0" i="0" u="none" strike="noStrike" cap="none" normalizeH="0" baseline="0" dirty="0" smtClean="0">
              <a:ln>
                <a:noFill/>
              </a:ln>
              <a:solidFill>
                <a:schemeClr val="tx1"/>
              </a:solidFill>
              <a:effectLst/>
              <a:latin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3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lang="en-US" sz="3200" dirty="0" smtClean="0">
                <a:latin typeface="Times New Roman" pitchFamily="18" charset="0"/>
                <a:ea typeface="Calibri" pitchFamily="34" charset="0"/>
                <a:cs typeface="Times New Roman" pitchFamily="18" charset="0"/>
              </a:rPr>
              <a:t>         </a:t>
            </a:r>
            <a:r>
              <a:rPr kumimoji="0" lang="en-US" sz="32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Period I	Period II</a:t>
            </a:r>
            <a:endParaRPr kumimoji="0" lang="en-US" sz="3200" b="1" i="0" u="none" strike="noStrike" cap="none" normalizeH="0" baseline="0" dirty="0" smtClean="0">
              <a:ln>
                <a:noFill/>
              </a:ln>
              <a:solidFill>
                <a:schemeClr val="tx1"/>
              </a:solidFill>
              <a:effectLst/>
              <a:latin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3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National Income (Rs. Cr)	   20		    22</a:t>
            </a:r>
            <a:endParaRPr kumimoji="0" lang="en-US" sz="3200" b="0" i="0" u="none" strike="noStrike" cap="none" normalizeH="0" baseline="0" dirty="0" smtClean="0">
              <a:ln>
                <a:noFill/>
              </a:ln>
              <a:solidFill>
                <a:schemeClr val="tx1"/>
              </a:solidFill>
              <a:effectLst/>
              <a:latin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3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Demand for X	(In units)	50,000	60,000</a:t>
            </a:r>
            <a:endParaRPr kumimoji="0" lang="en-US" sz="3200" b="0" i="0" u="none" strike="noStrike" cap="none" normalizeH="0" baseline="0" dirty="0" smtClean="0">
              <a:ln>
                <a:noFill/>
              </a:ln>
              <a:solidFill>
                <a:schemeClr val="tx1"/>
              </a:solidFill>
              <a:effectLst/>
              <a:latin typeface="Arial" pitchFamily="34" charset="0"/>
            </a:endParaRPr>
          </a:p>
        </p:txBody>
      </p:sp>
    </p:spTree>
    <p:extLst>
      <p:ext uri="{BB962C8B-B14F-4D97-AF65-F5344CB8AC3E}">
        <p14:creationId xmlns:p14="http://schemas.microsoft.com/office/powerpoint/2010/main" val="2645313651"/>
      </p:ext>
    </p:extLst>
  </p:cSld>
  <p:clrMapOvr>
    <a:masterClrMapping/>
  </p:clrMapOvr>
  <p:timing>
    <p:tnLst>
      <p:par>
        <p:cTn id="1" dur="indefinite" restart="never" nodeType="tmRoot"/>
      </p:par>
    </p:tnLst>
  </p:timing>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8068" name="Picture 4"/>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3352800" y="381000"/>
            <a:ext cx="2514600" cy="892866"/>
          </a:xfrm>
          <a:prstGeom prst="rect">
            <a:avLst/>
          </a:prstGeom>
          <a:noFill/>
        </p:spPr>
      </p:pic>
      <p:pic>
        <p:nvPicPr>
          <p:cNvPr id="88067" name="Picture 3"/>
          <p:cNvPicPr>
            <a:picLocks noChangeAspect="1" noChangeArrowheads="1"/>
          </p:cNvPicPr>
          <p:nvPr/>
        </p:nvPicPr>
        <p:blipFill>
          <a:blip r:embed="rId3">
            <a:clrChange>
              <a:clrFrom>
                <a:srgbClr val="FFFFFF"/>
              </a:clrFrom>
              <a:clrTo>
                <a:srgbClr val="FFFFFF">
                  <a:alpha val="0"/>
                </a:srgbClr>
              </a:clrTo>
            </a:clrChange>
          </a:blip>
          <a:srcRect/>
          <a:stretch>
            <a:fillRect/>
          </a:stretch>
        </p:blipFill>
        <p:spPr bwMode="auto">
          <a:xfrm>
            <a:off x="3276600" y="1447799"/>
            <a:ext cx="2819400" cy="788761"/>
          </a:xfrm>
          <a:prstGeom prst="rect">
            <a:avLst/>
          </a:prstGeom>
          <a:noFill/>
        </p:spPr>
      </p:pic>
      <p:pic>
        <p:nvPicPr>
          <p:cNvPr id="88066" name="Picture 2"/>
          <p:cNvPicPr>
            <a:picLocks noChangeAspect="1" noChangeArrowheads="1"/>
          </p:cNvPicPr>
          <p:nvPr/>
        </p:nvPicPr>
        <p:blipFill>
          <a:blip r:embed="rId4">
            <a:clrChange>
              <a:clrFrom>
                <a:srgbClr val="FFFFFF"/>
              </a:clrFrom>
              <a:clrTo>
                <a:srgbClr val="FFFFFF">
                  <a:alpha val="0"/>
                </a:srgbClr>
              </a:clrTo>
            </a:clrChange>
          </a:blip>
          <a:srcRect/>
          <a:stretch>
            <a:fillRect/>
          </a:stretch>
        </p:blipFill>
        <p:spPr bwMode="auto">
          <a:xfrm>
            <a:off x="3200400" y="2438400"/>
            <a:ext cx="2519680" cy="914400"/>
          </a:xfrm>
          <a:prstGeom prst="rect">
            <a:avLst/>
          </a:prstGeom>
          <a:noFill/>
        </p:spPr>
      </p:pic>
      <p:pic>
        <p:nvPicPr>
          <p:cNvPr id="88065" name="Picture 1"/>
          <p:cNvPicPr>
            <a:picLocks noChangeAspect="1" noChangeArrowheads="1"/>
          </p:cNvPicPr>
          <p:nvPr/>
        </p:nvPicPr>
        <p:blipFill>
          <a:blip r:embed="rId5">
            <a:clrChange>
              <a:clrFrom>
                <a:srgbClr val="FFFFFF"/>
              </a:clrFrom>
              <a:clrTo>
                <a:srgbClr val="FFFFFF">
                  <a:alpha val="0"/>
                </a:srgbClr>
              </a:clrTo>
            </a:clrChange>
          </a:blip>
          <a:srcRect/>
          <a:stretch>
            <a:fillRect/>
          </a:stretch>
        </p:blipFill>
        <p:spPr bwMode="auto">
          <a:xfrm>
            <a:off x="3200400" y="3733800"/>
            <a:ext cx="2590800" cy="971550"/>
          </a:xfrm>
          <a:prstGeom prst="rect">
            <a:avLst/>
          </a:prstGeom>
          <a:noFill/>
        </p:spPr>
      </p:pic>
      <p:sp>
        <p:nvSpPr>
          <p:cNvPr id="88069" name="Rectangle 5"/>
          <p:cNvSpPr>
            <a:spLocks noChangeArrowheads="1"/>
          </p:cNvSpPr>
          <p:nvPr/>
        </p:nvSpPr>
        <p:spPr bwMode="auto">
          <a:xfrm>
            <a:off x="2286000" y="381000"/>
            <a:ext cx="685800" cy="64633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36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sym typeface="Symbol" pitchFamily="18" charset="2"/>
              </a:rPr>
              <a:t></a:t>
            </a:r>
            <a:r>
              <a:rPr kumimoji="0" lang="en-US" sz="3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endParaRPr kumimoji="0" lang="en-US" sz="3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sym typeface="Symbol" pitchFamily="18" charset="2"/>
            </a:endParaRPr>
          </a:p>
        </p:txBody>
      </p:sp>
      <p:sp>
        <p:nvSpPr>
          <p:cNvPr id="88070" name="Rectangle 6"/>
          <p:cNvSpPr>
            <a:spLocks noChangeArrowheads="1"/>
          </p:cNvSpPr>
          <p:nvPr/>
        </p:nvSpPr>
        <p:spPr bwMode="auto">
          <a:xfrm>
            <a:off x="0" y="923925"/>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Calibri" pitchFamily="34" charset="0"/>
                <a:ea typeface="Times New Roman" pitchFamily="18" charset="0"/>
                <a:cs typeface="Times New Roman" pitchFamily="18" charset="0"/>
              </a:rPr>
              <a:t>    </a:t>
            </a:r>
            <a:endParaRPr kumimoji="0" lang="en-US" sz="1800" b="0" i="0" u="none" strike="noStrike" cap="none" normalizeH="0" baseline="0" smtClean="0">
              <a:ln>
                <a:noFill/>
              </a:ln>
              <a:solidFill>
                <a:schemeClr val="tx1"/>
              </a:solidFill>
              <a:effectLst/>
              <a:latin typeface="Arial" pitchFamily="34" charset="0"/>
            </a:endParaRPr>
          </a:p>
        </p:txBody>
      </p:sp>
      <p:sp>
        <p:nvSpPr>
          <p:cNvPr id="88071" name="Rectangle 7"/>
          <p:cNvSpPr>
            <a:spLocks noChangeArrowheads="1"/>
          </p:cNvSpPr>
          <p:nvPr/>
        </p:nvSpPr>
        <p:spPr bwMode="auto">
          <a:xfrm>
            <a:off x="2286000" y="2477869"/>
            <a:ext cx="1295400" cy="64633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36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sym typeface="Symbol" pitchFamily="18" charset="2"/>
              </a:rPr>
              <a:t></a:t>
            </a:r>
            <a:r>
              <a:rPr kumimoji="0" lang="en-US" sz="3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endParaRPr kumimoji="0" lang="en-US" sz="3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sym typeface="Symbol" pitchFamily="18" charset="2"/>
            </a:endParaRPr>
          </a:p>
        </p:txBody>
      </p:sp>
      <p:sp>
        <p:nvSpPr>
          <p:cNvPr id="88072" name="Rectangle 8"/>
          <p:cNvSpPr>
            <a:spLocks noChangeArrowheads="1"/>
          </p:cNvSpPr>
          <p:nvPr/>
        </p:nvSpPr>
        <p:spPr bwMode="auto">
          <a:xfrm>
            <a:off x="0" y="1800225"/>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Calibri" pitchFamily="34" charset="0"/>
                <a:ea typeface="Times New Roman" pitchFamily="18" charset="0"/>
                <a:cs typeface="Times New Roman" pitchFamily="18" charset="0"/>
              </a:rPr>
              <a:t>    </a:t>
            </a:r>
            <a:endParaRPr kumimoji="0" lang="en-US" sz="1800" b="0" i="0" u="none" strike="noStrike" cap="none" normalizeH="0" baseline="0" smtClean="0">
              <a:ln>
                <a:noFill/>
              </a:ln>
              <a:solidFill>
                <a:schemeClr val="tx1"/>
              </a:solidFill>
              <a:effectLst/>
              <a:latin typeface="Arial" pitchFamily="34" charset="0"/>
            </a:endParaRPr>
          </a:p>
        </p:txBody>
      </p:sp>
      <p:sp>
        <p:nvSpPr>
          <p:cNvPr id="88073" name="Rectangle 9"/>
          <p:cNvSpPr>
            <a:spLocks noChangeArrowheads="1"/>
          </p:cNvSpPr>
          <p:nvPr/>
        </p:nvSpPr>
        <p:spPr bwMode="auto">
          <a:xfrm>
            <a:off x="2819400" y="5181600"/>
            <a:ext cx="2362200" cy="83099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4800" b="1"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    </a:t>
            </a:r>
            <a:r>
              <a:rPr kumimoji="0" lang="en-US" sz="4800" b="1" i="0" u="none" strike="noStrike" cap="none" normalizeH="0" baseline="0" dirty="0" err="1" smtClean="0">
                <a:ln>
                  <a:noFill/>
                </a:ln>
                <a:solidFill>
                  <a:schemeClr val="tx1"/>
                </a:solidFill>
                <a:effectLst/>
                <a:latin typeface="Calibri" pitchFamily="34" charset="0"/>
                <a:ea typeface="Times New Roman" pitchFamily="18" charset="0"/>
                <a:cs typeface="Times New Roman" pitchFamily="18" charset="0"/>
              </a:rPr>
              <a:t>Ey</a:t>
            </a:r>
            <a:r>
              <a:rPr kumimoji="0" lang="en-US" sz="4800" b="1"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 = 2.</a:t>
            </a:r>
            <a:endParaRPr kumimoji="0" lang="en-US" sz="4800" b="1" i="0" u="none" strike="noStrike" cap="none" normalizeH="0" baseline="0" dirty="0" smtClean="0">
              <a:ln>
                <a:noFill/>
              </a:ln>
              <a:solidFill>
                <a:schemeClr val="tx1"/>
              </a:solidFill>
              <a:effectLst/>
              <a:latin typeface="Arial" pitchFamily="34" charset="0"/>
            </a:endParaRPr>
          </a:p>
        </p:txBody>
      </p:sp>
    </p:spTree>
    <p:extLst>
      <p:ext uri="{BB962C8B-B14F-4D97-AF65-F5344CB8AC3E}">
        <p14:creationId xmlns:p14="http://schemas.microsoft.com/office/powerpoint/2010/main" val="82004175"/>
      </p:ext>
    </p:extLst>
  </p:cSld>
  <p:clrMapOvr>
    <a:masterClrMapping/>
  </p:clrMapOvr>
  <p:timing>
    <p:tnLst>
      <p:par>
        <p:cTn id="1" dur="indefinite" restart="never" nodeType="tmRoot"/>
      </p:par>
    </p:tnLst>
  </p:timing>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89" name="Rectangle 1"/>
          <p:cNvSpPr>
            <a:spLocks noChangeArrowheads="1"/>
          </p:cNvSpPr>
          <p:nvPr/>
        </p:nvSpPr>
        <p:spPr bwMode="auto">
          <a:xfrm>
            <a:off x="304800" y="838200"/>
            <a:ext cx="8534400" cy="455509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38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Types of Income Elasticity</a:t>
            </a:r>
            <a:r>
              <a:rPr kumimoji="0" lang="en-US" sz="3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p>
          <a:p>
            <a:pPr marL="0" marR="0" lvl="0" indent="0" algn="just" defTabSz="914400" rtl="0" eaLnBrk="1" fontAlgn="base" latinLnBrk="0" hangingPunct="1">
              <a:lnSpc>
                <a:spcPct val="100000"/>
              </a:lnSpc>
              <a:spcBef>
                <a:spcPct val="0"/>
              </a:spcBef>
              <a:spcAft>
                <a:spcPct val="0"/>
              </a:spcAft>
              <a:buClrTx/>
              <a:buSzTx/>
              <a:buFontTx/>
              <a:buNone/>
              <a:tabLst/>
            </a:pPr>
            <a:endParaRPr kumimoji="0" lang="en-US" sz="3600" b="0" i="0" u="none" strike="noStrike" cap="none" normalizeH="0" baseline="0" dirty="0" smtClean="0">
              <a:ln>
                <a:noFill/>
              </a:ln>
              <a:solidFill>
                <a:schemeClr val="tx1"/>
              </a:solidFill>
              <a:effectLst/>
              <a:latin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3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Income elasticity of demand is mainly classified into three categories: Viz.</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n-US" sz="3600" b="0" i="0" u="none" strike="noStrike" cap="none" normalizeH="0" baseline="0" dirty="0" smtClean="0">
              <a:ln>
                <a:noFill/>
              </a:ln>
              <a:solidFill>
                <a:schemeClr val="tx1"/>
              </a:solidFill>
              <a:effectLst/>
              <a:latin typeface="Arial" pitchFamily="34" charset="0"/>
            </a:endParaRPr>
          </a:p>
          <a:p>
            <a:pPr marL="857250" marR="0" lvl="0" indent="-857250" algn="just" defTabSz="914400" rtl="0" eaLnBrk="0" fontAlgn="base" latinLnBrk="0" hangingPunct="0">
              <a:lnSpc>
                <a:spcPct val="100000"/>
              </a:lnSpc>
              <a:spcBef>
                <a:spcPct val="0"/>
              </a:spcBef>
              <a:spcAft>
                <a:spcPct val="0"/>
              </a:spcAft>
              <a:buClrTx/>
              <a:buSzTx/>
              <a:buFont typeface="+mj-lt"/>
              <a:buAutoNum type="romanUcPeriod"/>
              <a:tabLst/>
            </a:pPr>
            <a:r>
              <a:rPr kumimoji="0" lang="en-US" sz="3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Zero income elasticity of demand</a:t>
            </a:r>
            <a:endParaRPr kumimoji="0" lang="en-US" sz="3600" b="0" i="0" u="none" strike="noStrike" cap="none" normalizeH="0" baseline="0" dirty="0" smtClean="0">
              <a:ln>
                <a:noFill/>
              </a:ln>
              <a:solidFill>
                <a:schemeClr val="tx1"/>
              </a:solidFill>
              <a:effectLst/>
              <a:latin typeface="Arial" pitchFamily="34" charset="0"/>
            </a:endParaRPr>
          </a:p>
          <a:p>
            <a:pPr marL="857250" marR="0" lvl="0" indent="-857250" algn="just" defTabSz="914400" rtl="0" eaLnBrk="0" fontAlgn="base" latinLnBrk="0" hangingPunct="0">
              <a:lnSpc>
                <a:spcPct val="100000"/>
              </a:lnSpc>
              <a:spcBef>
                <a:spcPct val="0"/>
              </a:spcBef>
              <a:spcAft>
                <a:spcPct val="0"/>
              </a:spcAft>
              <a:buClrTx/>
              <a:buSzTx/>
              <a:buFont typeface="+mj-lt"/>
              <a:buAutoNum type="romanUcPeriod"/>
              <a:tabLst/>
            </a:pPr>
            <a:r>
              <a:rPr kumimoji="0" lang="en-US" sz="3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Negative income elasticity of demand</a:t>
            </a:r>
            <a:endParaRPr kumimoji="0" lang="en-US" sz="3600" b="0" i="0" u="none" strike="noStrike" cap="none" normalizeH="0" baseline="0" dirty="0" smtClean="0">
              <a:ln>
                <a:noFill/>
              </a:ln>
              <a:solidFill>
                <a:schemeClr val="tx1"/>
              </a:solidFill>
              <a:effectLst/>
              <a:latin typeface="Arial" pitchFamily="34" charset="0"/>
            </a:endParaRPr>
          </a:p>
          <a:p>
            <a:pPr marL="857250" marR="0" lvl="0" indent="-857250" algn="just" defTabSz="914400" rtl="0" eaLnBrk="0" fontAlgn="base" latinLnBrk="0" hangingPunct="0">
              <a:lnSpc>
                <a:spcPct val="100000"/>
              </a:lnSpc>
              <a:spcBef>
                <a:spcPct val="0"/>
              </a:spcBef>
              <a:spcAft>
                <a:spcPct val="0"/>
              </a:spcAft>
              <a:buClrTx/>
              <a:buSzTx/>
              <a:buFont typeface="+mj-lt"/>
              <a:buAutoNum type="romanUcPeriod"/>
              <a:tabLst/>
            </a:pPr>
            <a:r>
              <a:rPr kumimoji="0" lang="en-US" sz="3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Positive income elasticity of demand.</a:t>
            </a:r>
            <a:endParaRPr kumimoji="0" lang="en-US" sz="3600" b="0" i="0" u="none" strike="noStrike" cap="none" normalizeH="0" baseline="0" dirty="0" smtClean="0">
              <a:ln>
                <a:noFill/>
              </a:ln>
              <a:solidFill>
                <a:schemeClr val="tx1"/>
              </a:solidFill>
              <a:effectLst/>
              <a:latin typeface="Arial" pitchFamily="34" charset="0"/>
            </a:endParaRPr>
          </a:p>
        </p:txBody>
      </p:sp>
    </p:spTree>
    <p:extLst>
      <p:ext uri="{BB962C8B-B14F-4D97-AF65-F5344CB8AC3E}">
        <p14:creationId xmlns:p14="http://schemas.microsoft.com/office/powerpoint/2010/main" val="47841645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228600" y="341293"/>
            <a:ext cx="8763000" cy="501675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514350" marR="0" lvl="0" indent="-514350" algn="just" defTabSz="914400" rtl="0" eaLnBrk="1" fontAlgn="base" latinLnBrk="0" hangingPunct="1">
              <a:lnSpc>
                <a:spcPct val="100000"/>
              </a:lnSpc>
              <a:spcBef>
                <a:spcPct val="0"/>
              </a:spcBef>
              <a:spcAft>
                <a:spcPct val="0"/>
              </a:spcAft>
              <a:buClrTx/>
              <a:buSzTx/>
              <a:buFont typeface="+mj-lt"/>
              <a:buAutoNum type="arabicPeriod" startAt="14"/>
              <a:tabLst/>
            </a:pPr>
            <a:r>
              <a:rPr kumimoji="0" lang="en-US" sz="32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Technological Progress</a:t>
            </a:r>
            <a:r>
              <a:rPr kumimoji="0" lang="en-US" sz="3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The introduction of new products in the Market is due to technological progress</a:t>
            </a:r>
            <a:r>
              <a:rPr lang="en-US" sz="3200" dirty="0" smtClean="0">
                <a:latin typeface="Times New Roman" pitchFamily="18" charset="0"/>
                <a:ea typeface="Calibri" pitchFamily="34" charset="0"/>
                <a:cs typeface="Times New Roman" pitchFamily="18" charset="0"/>
              </a:rPr>
              <a:t>.</a:t>
            </a:r>
            <a:r>
              <a:rPr kumimoji="0" lang="en-US" sz="3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As a result, demand for old things go down while demand for new ones will increase.</a:t>
            </a:r>
            <a:endParaRPr kumimoji="0" lang="en-US" sz="1400" b="0" i="0" u="none" strike="noStrike" cap="none" normalizeH="0" baseline="0" dirty="0" smtClean="0">
              <a:ln>
                <a:noFill/>
              </a:ln>
              <a:solidFill>
                <a:schemeClr val="tx1"/>
              </a:solidFill>
              <a:effectLst/>
              <a:latin typeface="Arial" pitchFamily="34" charset="0"/>
            </a:endParaRPr>
          </a:p>
          <a:p>
            <a:pPr marL="514350" marR="0" lvl="0" indent="-514350" algn="just" defTabSz="914400" rtl="0" eaLnBrk="0" fontAlgn="base" latinLnBrk="0" hangingPunct="0">
              <a:lnSpc>
                <a:spcPct val="100000"/>
              </a:lnSpc>
              <a:spcBef>
                <a:spcPct val="0"/>
              </a:spcBef>
              <a:spcAft>
                <a:spcPct val="0"/>
              </a:spcAft>
              <a:buClrTx/>
              <a:buSzTx/>
              <a:buFont typeface="+mj-lt"/>
              <a:buAutoNum type="arabicPeriod" startAt="14"/>
              <a:tabLst/>
            </a:pPr>
            <a:r>
              <a:rPr kumimoji="0" lang="en-US" sz="32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Changes in the quantity of Money in circulation</a:t>
            </a:r>
            <a:r>
              <a:rPr kumimoji="0" lang="en-US" sz="3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If the quantity of money in circulation increases, people will be having more purchasing power and hence, demand for goods &amp; services increases.</a:t>
            </a:r>
            <a:endParaRPr kumimoji="0" lang="en-US" sz="4000" b="0" i="0" u="none" strike="noStrike" cap="none" normalizeH="0" baseline="0" dirty="0" smtClean="0">
              <a:ln>
                <a:noFill/>
              </a:ln>
              <a:solidFill>
                <a:schemeClr val="tx1"/>
              </a:solidFill>
              <a:effectLst/>
              <a:latin typeface="Arial" pitchFamily="34" charset="0"/>
            </a:endParaRPr>
          </a:p>
        </p:txBody>
      </p:sp>
    </p:spTree>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endParaRPr>
          </a:p>
        </p:txBody>
      </p:sp>
      <p:sp>
        <p:nvSpPr>
          <p:cNvPr id="90116" name="Rectangle 4"/>
          <p:cNvSpPr>
            <a:spLocks noChangeArrowheads="1"/>
          </p:cNvSpPr>
          <p:nvPr/>
        </p:nvSpPr>
        <p:spPr bwMode="auto">
          <a:xfrm>
            <a:off x="381000" y="228600"/>
            <a:ext cx="8229600" cy="341632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857250" marR="0" lvl="0" indent="-857250" algn="just" defTabSz="914400" rtl="0" eaLnBrk="0" fontAlgn="base" latinLnBrk="0" hangingPunct="0">
              <a:lnSpc>
                <a:spcPct val="100000"/>
              </a:lnSpc>
              <a:spcBef>
                <a:spcPct val="0"/>
              </a:spcBef>
              <a:spcAft>
                <a:spcPct val="0"/>
              </a:spcAft>
              <a:buClrTx/>
              <a:buSzTx/>
              <a:buFont typeface="+mj-lt"/>
              <a:buAutoNum type="romanUcPeriod"/>
              <a:tabLst/>
            </a:pPr>
            <a:r>
              <a:rPr kumimoji="0" lang="en-US" sz="36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Zero income elasticity of demand</a:t>
            </a:r>
            <a:r>
              <a:rPr kumimoji="0" lang="en-US" sz="3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Refers to a situation where change in income will have no effect on the quantity demanded. In other words, the quantity demanded does not respond to a change in the income.</a:t>
            </a:r>
            <a:endParaRPr kumimoji="0" lang="en-US" sz="3600" b="0" i="0" u="none" strike="noStrike" cap="none" normalizeH="0" baseline="0" dirty="0" smtClean="0">
              <a:ln>
                <a:noFill/>
              </a:ln>
              <a:solidFill>
                <a:schemeClr val="tx1"/>
              </a:solidFill>
              <a:effectLst/>
              <a:latin typeface="Arial" pitchFamily="34" charset="0"/>
            </a:endParaRPr>
          </a:p>
        </p:txBody>
      </p:sp>
      <p:cxnSp>
        <p:nvCxnSpPr>
          <p:cNvPr id="6" name="Straight Arrow Connector 5"/>
          <p:cNvCxnSpPr/>
          <p:nvPr/>
        </p:nvCxnSpPr>
        <p:spPr>
          <a:xfrm>
            <a:off x="2895600" y="5715000"/>
            <a:ext cx="3200400" cy="1588"/>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8" name="Straight Arrow Connector 7"/>
          <p:cNvCxnSpPr/>
          <p:nvPr/>
        </p:nvCxnSpPr>
        <p:spPr>
          <a:xfrm rot="5400000" flipH="1" flipV="1">
            <a:off x="1905000" y="4724400"/>
            <a:ext cx="1981200" cy="1588"/>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10" name="Straight Connector 9"/>
          <p:cNvCxnSpPr/>
          <p:nvPr/>
        </p:nvCxnSpPr>
        <p:spPr>
          <a:xfrm rot="5400000" flipH="1" flipV="1">
            <a:off x="3276600" y="4724400"/>
            <a:ext cx="1981200" cy="1588"/>
          </a:xfrm>
          <a:prstGeom prst="line">
            <a:avLst/>
          </a:prstGeom>
        </p:spPr>
        <p:style>
          <a:lnRef idx="2">
            <a:schemeClr val="dk1"/>
          </a:lnRef>
          <a:fillRef idx="0">
            <a:schemeClr val="dk1"/>
          </a:fillRef>
          <a:effectRef idx="1">
            <a:schemeClr val="dk1"/>
          </a:effectRef>
          <a:fontRef idx="minor">
            <a:schemeClr val="tx1"/>
          </a:fontRef>
        </p:style>
      </p:cxnSp>
      <p:sp>
        <p:nvSpPr>
          <p:cNvPr id="11" name="Rectangle 10"/>
          <p:cNvSpPr/>
          <p:nvPr/>
        </p:nvSpPr>
        <p:spPr>
          <a:xfrm>
            <a:off x="3048000" y="5710535"/>
            <a:ext cx="2754600" cy="461665"/>
          </a:xfrm>
          <a:prstGeom prst="rect">
            <a:avLst/>
          </a:prstGeom>
        </p:spPr>
        <p:txBody>
          <a:bodyPr wrap="none">
            <a:spAutoFit/>
          </a:bodyPr>
          <a:lstStyle/>
          <a:p>
            <a:r>
              <a:rPr lang="en-US" sz="2400" b="1" i="1" dirty="0" smtClean="0"/>
              <a:t>Quantity demanded</a:t>
            </a:r>
            <a:endParaRPr lang="en-US" sz="2400" b="1" i="1" dirty="0"/>
          </a:p>
        </p:txBody>
      </p:sp>
      <p:sp>
        <p:nvSpPr>
          <p:cNvPr id="12" name="Rectangle 11"/>
          <p:cNvSpPr/>
          <p:nvPr/>
        </p:nvSpPr>
        <p:spPr>
          <a:xfrm>
            <a:off x="1842837" y="4419600"/>
            <a:ext cx="1128963" cy="461665"/>
          </a:xfrm>
          <a:prstGeom prst="rect">
            <a:avLst/>
          </a:prstGeom>
        </p:spPr>
        <p:txBody>
          <a:bodyPr wrap="none">
            <a:spAutoFit/>
          </a:bodyPr>
          <a:lstStyle/>
          <a:p>
            <a:r>
              <a:rPr lang="en-US" sz="2400" b="1" i="1" dirty="0" smtClean="0"/>
              <a:t>Income</a:t>
            </a:r>
            <a:endParaRPr lang="en-US" b="1" i="1" dirty="0"/>
          </a:p>
        </p:txBody>
      </p:sp>
      <p:sp>
        <p:nvSpPr>
          <p:cNvPr id="13" name="Rectangle 12"/>
          <p:cNvSpPr/>
          <p:nvPr/>
        </p:nvSpPr>
        <p:spPr>
          <a:xfrm>
            <a:off x="3124200" y="4114800"/>
            <a:ext cx="914802" cy="461665"/>
          </a:xfrm>
          <a:prstGeom prst="rect">
            <a:avLst/>
          </a:prstGeom>
        </p:spPr>
        <p:txBody>
          <a:bodyPr wrap="none">
            <a:spAutoFit/>
          </a:bodyPr>
          <a:lstStyle/>
          <a:p>
            <a:r>
              <a:rPr lang="en-US" sz="2400" b="1" dirty="0" err="1" smtClean="0"/>
              <a:t>Ey</a:t>
            </a:r>
            <a:r>
              <a:rPr lang="en-US" sz="2400" b="1" dirty="0" smtClean="0"/>
              <a:t> = 0</a:t>
            </a:r>
            <a:endParaRPr lang="en-US" sz="2400" b="1" dirty="0"/>
          </a:p>
        </p:txBody>
      </p:sp>
      <p:sp>
        <p:nvSpPr>
          <p:cNvPr id="14" name="Rectangle 13"/>
          <p:cNvSpPr/>
          <p:nvPr/>
        </p:nvSpPr>
        <p:spPr>
          <a:xfrm>
            <a:off x="2578744" y="5562600"/>
            <a:ext cx="393056" cy="461665"/>
          </a:xfrm>
          <a:prstGeom prst="rect">
            <a:avLst/>
          </a:prstGeom>
        </p:spPr>
        <p:txBody>
          <a:bodyPr wrap="none">
            <a:spAutoFit/>
          </a:bodyPr>
          <a:lstStyle/>
          <a:p>
            <a:r>
              <a:rPr lang="en-US" sz="2400" b="1" dirty="0" smtClean="0"/>
              <a:t>O</a:t>
            </a:r>
            <a:endParaRPr lang="en-US" b="1" dirty="0"/>
          </a:p>
        </p:txBody>
      </p:sp>
      <p:sp>
        <p:nvSpPr>
          <p:cNvPr id="15" name="Rectangle 14"/>
          <p:cNvSpPr/>
          <p:nvPr/>
        </p:nvSpPr>
        <p:spPr>
          <a:xfrm>
            <a:off x="6019800" y="5486400"/>
            <a:ext cx="354584" cy="461665"/>
          </a:xfrm>
          <a:prstGeom prst="rect">
            <a:avLst/>
          </a:prstGeom>
        </p:spPr>
        <p:txBody>
          <a:bodyPr wrap="none">
            <a:spAutoFit/>
          </a:bodyPr>
          <a:lstStyle/>
          <a:p>
            <a:r>
              <a:rPr lang="en-US" sz="2400" b="1" dirty="0" smtClean="0"/>
              <a:t>X</a:t>
            </a:r>
            <a:endParaRPr lang="en-US" b="1" dirty="0"/>
          </a:p>
        </p:txBody>
      </p:sp>
      <p:sp>
        <p:nvSpPr>
          <p:cNvPr id="16" name="Rectangle 15"/>
          <p:cNvSpPr/>
          <p:nvPr/>
        </p:nvSpPr>
        <p:spPr>
          <a:xfrm>
            <a:off x="2550634" y="3505200"/>
            <a:ext cx="344966" cy="461665"/>
          </a:xfrm>
          <a:prstGeom prst="rect">
            <a:avLst/>
          </a:prstGeom>
        </p:spPr>
        <p:txBody>
          <a:bodyPr wrap="none">
            <a:spAutoFit/>
          </a:bodyPr>
          <a:lstStyle/>
          <a:p>
            <a:r>
              <a:rPr lang="en-US" sz="2400" b="1" dirty="0" smtClean="0"/>
              <a:t>Y</a:t>
            </a:r>
            <a:endParaRPr lang="en-US" b="1" dirty="0"/>
          </a:p>
        </p:txBody>
      </p:sp>
      <p:sp>
        <p:nvSpPr>
          <p:cNvPr id="17" name="Rectangle 16"/>
          <p:cNvSpPr/>
          <p:nvPr/>
        </p:nvSpPr>
        <p:spPr>
          <a:xfrm>
            <a:off x="4229380" y="3505200"/>
            <a:ext cx="266420" cy="461665"/>
          </a:xfrm>
          <a:prstGeom prst="rect">
            <a:avLst/>
          </a:prstGeom>
        </p:spPr>
        <p:txBody>
          <a:bodyPr wrap="none">
            <a:spAutoFit/>
          </a:bodyPr>
          <a:lstStyle/>
          <a:p>
            <a:r>
              <a:rPr lang="en-US" sz="2400" b="1" dirty="0" smtClean="0"/>
              <a:t>I</a:t>
            </a:r>
            <a:endParaRPr lang="en-US" b="1" dirty="0"/>
          </a:p>
        </p:txBody>
      </p:sp>
    </p:spTree>
    <p:extLst>
      <p:ext uri="{BB962C8B-B14F-4D97-AF65-F5344CB8AC3E}">
        <p14:creationId xmlns:p14="http://schemas.microsoft.com/office/powerpoint/2010/main" val="4278121112"/>
      </p:ext>
    </p:extLst>
  </p:cSld>
  <p:clrMapOvr>
    <a:masterClrMapping/>
  </p:clrMapOvr>
  <p:timing>
    <p:tnLst>
      <p:par>
        <p:cTn id="1" dur="indefinite" restart="never" nodeType="tmRoot"/>
      </p:par>
    </p:tnLst>
  </p:timing>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274638"/>
            <a:ext cx="8229600" cy="639762"/>
          </a:xfrm>
        </p:spPr>
        <p:txBody>
          <a:bodyPr>
            <a:normAutofit/>
          </a:bodyPr>
          <a:lstStyle/>
          <a:p>
            <a:r>
              <a:rPr lang="en-US" sz="2800" b="1" dirty="0" smtClean="0"/>
              <a:t>2. Negative Income Elasticity of demand :</a:t>
            </a:r>
            <a:endParaRPr lang="en-US" sz="2800" b="1" dirty="0"/>
          </a:p>
        </p:txBody>
      </p:sp>
      <p:sp>
        <p:nvSpPr>
          <p:cNvPr id="4" name="Content Placeholder 3"/>
          <p:cNvSpPr>
            <a:spLocks noGrp="1"/>
          </p:cNvSpPr>
          <p:nvPr>
            <p:ph idx="1"/>
          </p:nvPr>
        </p:nvSpPr>
        <p:spPr>
          <a:xfrm>
            <a:off x="457200" y="914400"/>
            <a:ext cx="8229600" cy="5211763"/>
          </a:xfrm>
        </p:spPr>
        <p:txBody>
          <a:bodyPr>
            <a:normAutofit/>
          </a:bodyPr>
          <a:lstStyle/>
          <a:p>
            <a:pPr algn="just">
              <a:lnSpc>
                <a:spcPct val="150000"/>
              </a:lnSpc>
              <a:buNone/>
            </a:pPr>
            <a:r>
              <a:rPr lang="en-US" dirty="0" smtClean="0"/>
              <a:t>	</a:t>
            </a:r>
            <a:r>
              <a:rPr lang="en-US" sz="2800" dirty="0" smtClean="0"/>
              <a:t>It is a situation where an increase in consumer’s income leads to a reduction in the quantity demanded.  It exists mainly for inferior goods.  When income increases, there is a tendency to shift the demand from inferior to superior goods.   For e.g. from coarse cloth to fine cloth, from ‘</a:t>
            </a:r>
            <a:r>
              <a:rPr lang="en-US" sz="2800" dirty="0" err="1" smtClean="0"/>
              <a:t>gur</a:t>
            </a:r>
            <a:r>
              <a:rPr lang="en-US" sz="2800" dirty="0" smtClean="0"/>
              <a:t>’ to sugar, from </a:t>
            </a:r>
            <a:r>
              <a:rPr lang="en-US" sz="2800" dirty="0" err="1" smtClean="0"/>
              <a:t>bidis</a:t>
            </a:r>
            <a:r>
              <a:rPr lang="en-US" sz="2800" dirty="0" smtClean="0"/>
              <a:t> to cigarettes, from maize to </a:t>
            </a:r>
            <a:r>
              <a:rPr lang="en-US" sz="2800" dirty="0" err="1" smtClean="0"/>
              <a:t>jowar</a:t>
            </a:r>
            <a:r>
              <a:rPr lang="en-US" sz="2800" dirty="0" smtClean="0"/>
              <a:t> etc.</a:t>
            </a:r>
            <a:endParaRPr lang="en-US" sz="2800" dirty="0"/>
          </a:p>
        </p:txBody>
      </p:sp>
    </p:spTree>
    <p:extLst>
      <p:ext uri="{BB962C8B-B14F-4D97-AF65-F5344CB8AC3E}">
        <p14:creationId xmlns:p14="http://schemas.microsoft.com/office/powerpoint/2010/main" val="1887344483"/>
      </p:ext>
    </p:extLst>
  </p:cSld>
  <p:clrMapOvr>
    <a:masterClrMapping/>
  </p:clrMapOvr>
  <p:timing>
    <p:tnLst>
      <p:par>
        <p:cTn id="1" dur="indefinite" restart="never" nodeType="tmRoot"/>
      </p:par>
    </p:tnLst>
  </p:timing>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457200" y="609600"/>
            <a:ext cx="8229600" cy="5516563"/>
          </a:xfrm>
        </p:spPr>
        <p:txBody>
          <a:bodyPr>
            <a:normAutofit/>
          </a:bodyPr>
          <a:lstStyle/>
          <a:p>
            <a:pPr>
              <a:buNone/>
            </a:pPr>
            <a:r>
              <a:rPr lang="en-US" sz="2400" dirty="0" smtClean="0"/>
              <a:t>	                 Y</a:t>
            </a:r>
          </a:p>
          <a:p>
            <a:pPr>
              <a:buNone/>
            </a:pPr>
            <a:r>
              <a:rPr lang="en-US" sz="2400" dirty="0" smtClean="0"/>
              <a:t>                                   D</a:t>
            </a:r>
          </a:p>
          <a:p>
            <a:pPr>
              <a:lnSpc>
                <a:spcPct val="150000"/>
              </a:lnSpc>
              <a:buNone/>
            </a:pPr>
            <a:r>
              <a:rPr lang="en-US" sz="2400" dirty="0" smtClean="0"/>
              <a:t>		       Y</a:t>
            </a:r>
            <a:r>
              <a:rPr lang="en-US" sz="2400" baseline="-25000" dirty="0" smtClean="0"/>
              <a:t>2 </a:t>
            </a:r>
            <a:r>
              <a:rPr lang="en-US" sz="2400" dirty="0" smtClean="0"/>
              <a:t> -----------                    The increase in income from</a:t>
            </a:r>
          </a:p>
          <a:p>
            <a:pPr>
              <a:lnSpc>
                <a:spcPct val="150000"/>
              </a:lnSpc>
              <a:buNone/>
            </a:pPr>
            <a:r>
              <a:rPr lang="en-US" sz="2400" dirty="0" smtClean="0"/>
              <a:t>		       Y</a:t>
            </a:r>
            <a:r>
              <a:rPr lang="en-US" sz="2400" baseline="-25000" dirty="0" smtClean="0"/>
              <a:t>1</a:t>
            </a:r>
            <a:r>
              <a:rPr lang="en-US" sz="2400" dirty="0" smtClean="0"/>
              <a:t> ----------------               Y to Y</a:t>
            </a:r>
            <a:r>
              <a:rPr lang="en-US" sz="2400" baseline="-25000" dirty="0" smtClean="0"/>
              <a:t>1</a:t>
            </a:r>
            <a:r>
              <a:rPr lang="en-US" sz="2400" dirty="0" smtClean="0"/>
              <a:t> and Y</a:t>
            </a:r>
            <a:r>
              <a:rPr lang="en-US" sz="2400" baseline="-25000" dirty="0" smtClean="0"/>
              <a:t>2</a:t>
            </a:r>
            <a:r>
              <a:rPr lang="en-US" sz="2400" dirty="0" smtClean="0"/>
              <a:t>, decreases the</a:t>
            </a:r>
          </a:p>
          <a:p>
            <a:pPr>
              <a:lnSpc>
                <a:spcPct val="150000"/>
              </a:lnSpc>
              <a:buNone/>
            </a:pPr>
            <a:r>
              <a:rPr lang="en-US" sz="2400" dirty="0" smtClean="0"/>
              <a:t> 		        Y   -------------------           demand from Q</a:t>
            </a:r>
            <a:r>
              <a:rPr lang="en-US" sz="2400" baseline="-25000" dirty="0" smtClean="0"/>
              <a:t>1</a:t>
            </a:r>
            <a:r>
              <a:rPr lang="en-US" sz="2400" dirty="0" smtClean="0"/>
              <a:t> to Q</a:t>
            </a:r>
            <a:r>
              <a:rPr lang="en-US" sz="2400" baseline="-25000" dirty="0" smtClean="0"/>
              <a:t>2</a:t>
            </a:r>
          </a:p>
          <a:p>
            <a:pPr>
              <a:lnSpc>
                <a:spcPct val="150000"/>
              </a:lnSpc>
              <a:buNone/>
            </a:pPr>
            <a:r>
              <a:rPr lang="en-US" sz="2400" dirty="0" smtClean="0"/>
              <a:t>                                                              D</a:t>
            </a:r>
          </a:p>
          <a:p>
            <a:pPr>
              <a:lnSpc>
                <a:spcPct val="150000"/>
              </a:lnSpc>
              <a:buNone/>
            </a:pPr>
            <a:r>
              <a:rPr lang="en-US" sz="2400" dirty="0" smtClean="0"/>
              <a:t>        Income</a:t>
            </a:r>
          </a:p>
          <a:p>
            <a:pPr>
              <a:lnSpc>
                <a:spcPct val="150000"/>
              </a:lnSpc>
              <a:buNone/>
            </a:pPr>
            <a:r>
              <a:rPr lang="en-US" sz="2400" dirty="0" smtClean="0"/>
              <a:t>                       </a:t>
            </a:r>
            <a:r>
              <a:rPr lang="en-US" sz="1800" dirty="0" smtClean="0"/>
              <a:t>O                  Q</a:t>
            </a:r>
            <a:r>
              <a:rPr lang="en-US" sz="1800" baseline="-25000" dirty="0" smtClean="0"/>
              <a:t>2</a:t>
            </a:r>
            <a:r>
              <a:rPr lang="en-US" sz="1800" dirty="0" smtClean="0"/>
              <a:t>     Q</a:t>
            </a:r>
            <a:r>
              <a:rPr lang="en-US" sz="1800" baseline="-25000" dirty="0" smtClean="0"/>
              <a:t>1</a:t>
            </a:r>
            <a:r>
              <a:rPr lang="en-US" sz="1800" dirty="0" smtClean="0"/>
              <a:t>    Q                        </a:t>
            </a:r>
          </a:p>
          <a:p>
            <a:pPr>
              <a:lnSpc>
                <a:spcPct val="150000"/>
              </a:lnSpc>
              <a:buNone/>
            </a:pPr>
            <a:r>
              <a:rPr lang="en-US" sz="2400" dirty="0" smtClean="0"/>
              <a:t>                                                         Quantity demanded                                                </a:t>
            </a:r>
            <a:endParaRPr lang="en-US" sz="2400" dirty="0"/>
          </a:p>
        </p:txBody>
      </p:sp>
      <p:cxnSp>
        <p:nvCxnSpPr>
          <p:cNvPr id="9" name="Straight Arrow Connector 8"/>
          <p:cNvCxnSpPr/>
          <p:nvPr/>
        </p:nvCxnSpPr>
        <p:spPr>
          <a:xfrm rot="16200000" flipV="1">
            <a:off x="152400" y="2971800"/>
            <a:ext cx="4343400" cy="76200"/>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12" name="Straight Arrow Connector 11"/>
          <p:cNvCxnSpPr/>
          <p:nvPr/>
        </p:nvCxnSpPr>
        <p:spPr>
          <a:xfrm>
            <a:off x="1981200" y="4800600"/>
            <a:ext cx="3429000" cy="1588"/>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18" name="Straight Connector 17"/>
          <p:cNvCxnSpPr/>
          <p:nvPr/>
        </p:nvCxnSpPr>
        <p:spPr>
          <a:xfrm rot="16200000" flipH="1">
            <a:off x="2362200" y="1676400"/>
            <a:ext cx="2743200" cy="1828800"/>
          </a:xfrm>
          <a:prstGeom prst="line">
            <a:avLst/>
          </a:prstGeom>
        </p:spPr>
        <p:style>
          <a:lnRef idx="1">
            <a:schemeClr val="dk1"/>
          </a:lnRef>
          <a:fillRef idx="0">
            <a:schemeClr val="dk1"/>
          </a:fillRef>
          <a:effectRef idx="0">
            <a:schemeClr val="dk1"/>
          </a:effectRef>
          <a:fontRef idx="minor">
            <a:schemeClr val="tx1"/>
          </a:fontRef>
        </p:style>
      </p:cxnSp>
      <p:cxnSp>
        <p:nvCxnSpPr>
          <p:cNvPr id="23" name="Straight Connector 22"/>
          <p:cNvCxnSpPr/>
          <p:nvPr/>
        </p:nvCxnSpPr>
        <p:spPr>
          <a:xfrm rot="16200000" flipH="1">
            <a:off x="1752600" y="3276600"/>
            <a:ext cx="2971800" cy="762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p:nvCxnSpPr>
        <p:spPr>
          <a:xfrm rot="16200000" flipH="1">
            <a:off x="2514600" y="3581400"/>
            <a:ext cx="2362200" cy="762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a:xfrm rot="16200000" flipH="1">
            <a:off x="3314700" y="3924300"/>
            <a:ext cx="1676400" cy="7620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3360894"/>
      </p:ext>
    </p:extLst>
  </p:cSld>
  <p:clrMapOvr>
    <a:masterClrMapping/>
  </p:clrMapOvr>
  <p:timing>
    <p:tnLst>
      <p:par>
        <p:cTn id="1" dur="indefinite" restart="never" nodeType="tmRoot"/>
      </p:par>
    </p:tnLst>
  </p:timing>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normAutofit/>
          </a:bodyPr>
          <a:lstStyle/>
          <a:p>
            <a:r>
              <a:rPr lang="en-US" sz="2400" b="1" dirty="0" smtClean="0"/>
              <a:t>3. Positive income Elasticity :</a:t>
            </a:r>
            <a:endParaRPr lang="en-US" sz="2400" b="1" dirty="0"/>
          </a:p>
        </p:txBody>
      </p:sp>
      <p:sp>
        <p:nvSpPr>
          <p:cNvPr id="3" name="Content Placeholder 2"/>
          <p:cNvSpPr>
            <a:spLocks noGrp="1"/>
          </p:cNvSpPr>
          <p:nvPr>
            <p:ph idx="1"/>
          </p:nvPr>
        </p:nvSpPr>
        <p:spPr>
          <a:xfrm>
            <a:off x="457200" y="838200"/>
            <a:ext cx="8229600" cy="5287963"/>
          </a:xfrm>
        </p:spPr>
        <p:txBody>
          <a:bodyPr>
            <a:normAutofit lnSpcReduction="10000"/>
          </a:bodyPr>
          <a:lstStyle/>
          <a:p>
            <a:pPr algn="just">
              <a:buNone/>
            </a:pPr>
            <a:r>
              <a:rPr lang="en-US" sz="2400" dirty="0" smtClean="0"/>
              <a:t>	The income elasticity of demand is positive, if the quantity demanded of a commodity increases with the increase in income.  The income elasticity is positive in case of superior goods.</a:t>
            </a:r>
          </a:p>
          <a:p>
            <a:pPr algn="just">
              <a:lnSpc>
                <a:spcPct val="150000"/>
              </a:lnSpc>
              <a:buNone/>
            </a:pPr>
            <a:r>
              <a:rPr lang="en-US" sz="2400" dirty="0" smtClean="0"/>
              <a:t>               Y                                         D</a:t>
            </a:r>
          </a:p>
          <a:p>
            <a:pPr algn="just">
              <a:lnSpc>
                <a:spcPct val="150000"/>
              </a:lnSpc>
              <a:buNone/>
            </a:pPr>
            <a:r>
              <a:rPr lang="en-US" sz="2400" dirty="0" smtClean="0"/>
              <a:t>               Y</a:t>
            </a:r>
            <a:r>
              <a:rPr lang="en-US" sz="2400" baseline="-25000" dirty="0" smtClean="0"/>
              <a:t>2</a:t>
            </a:r>
            <a:r>
              <a:rPr lang="en-US" sz="2400" dirty="0" smtClean="0"/>
              <a:t>  --------------------</a:t>
            </a:r>
          </a:p>
          <a:p>
            <a:pPr algn="just">
              <a:lnSpc>
                <a:spcPct val="150000"/>
              </a:lnSpc>
              <a:buNone/>
            </a:pPr>
            <a:r>
              <a:rPr lang="en-US" sz="2400" dirty="0" smtClean="0"/>
              <a:t>               Y</a:t>
            </a:r>
            <a:r>
              <a:rPr lang="en-US" sz="2400" baseline="-25000" dirty="0" smtClean="0"/>
              <a:t>1</a:t>
            </a:r>
            <a:r>
              <a:rPr lang="en-US" sz="2400" dirty="0" smtClean="0"/>
              <a:t>  --------------</a:t>
            </a:r>
          </a:p>
          <a:p>
            <a:pPr algn="just">
              <a:lnSpc>
                <a:spcPct val="150000"/>
              </a:lnSpc>
              <a:buNone/>
            </a:pPr>
            <a:r>
              <a:rPr lang="en-US" sz="2400" dirty="0" smtClean="0"/>
              <a:t>               Y   --------</a:t>
            </a:r>
          </a:p>
          <a:p>
            <a:pPr algn="just">
              <a:buNone/>
            </a:pPr>
            <a:r>
              <a:rPr lang="en-US" sz="2400" dirty="0" smtClean="0"/>
              <a:t>                                  </a:t>
            </a:r>
            <a:r>
              <a:rPr lang="en-US" sz="2400" dirty="0" smtClean="0">
                <a:sym typeface="Wingdings" pitchFamily="2" charset="2"/>
              </a:rPr>
              <a:t>   </a:t>
            </a:r>
            <a:endParaRPr lang="en-US" sz="2400" dirty="0" smtClean="0"/>
          </a:p>
          <a:p>
            <a:pPr algn="just">
              <a:buNone/>
            </a:pPr>
            <a:r>
              <a:rPr lang="en-US" sz="2400" dirty="0" smtClean="0"/>
              <a:t>                 </a:t>
            </a:r>
          </a:p>
          <a:p>
            <a:pPr algn="just">
              <a:buNone/>
            </a:pPr>
            <a:r>
              <a:rPr lang="en-US" sz="2400" dirty="0" smtClean="0"/>
              <a:t>                O           Q      Q</a:t>
            </a:r>
            <a:r>
              <a:rPr lang="en-US" sz="2400" baseline="-25000" dirty="0" smtClean="0"/>
              <a:t>1</a:t>
            </a:r>
            <a:r>
              <a:rPr lang="en-US" sz="2400" dirty="0" smtClean="0"/>
              <a:t>    Q</a:t>
            </a:r>
            <a:r>
              <a:rPr lang="en-US" sz="2400" baseline="-25000" dirty="0" smtClean="0"/>
              <a:t>2</a:t>
            </a:r>
            <a:r>
              <a:rPr lang="en-US" sz="2400" dirty="0" smtClean="0"/>
              <a:t>         Y</a:t>
            </a:r>
          </a:p>
          <a:p>
            <a:pPr>
              <a:buNone/>
            </a:pPr>
            <a:endParaRPr lang="en-US" sz="2400" dirty="0"/>
          </a:p>
        </p:txBody>
      </p:sp>
      <p:cxnSp>
        <p:nvCxnSpPr>
          <p:cNvPr id="5" name="Straight Arrow Connector 4"/>
          <p:cNvCxnSpPr/>
          <p:nvPr/>
        </p:nvCxnSpPr>
        <p:spPr>
          <a:xfrm rot="5400000" flipH="1" flipV="1">
            <a:off x="229394" y="4191000"/>
            <a:ext cx="3352006" cy="794"/>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7" name="Straight Arrow Connector 6"/>
          <p:cNvCxnSpPr/>
          <p:nvPr/>
        </p:nvCxnSpPr>
        <p:spPr>
          <a:xfrm>
            <a:off x="1600200" y="5257800"/>
            <a:ext cx="3200400" cy="1588"/>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10" name="Straight Connector 9"/>
          <p:cNvCxnSpPr/>
          <p:nvPr/>
        </p:nvCxnSpPr>
        <p:spPr>
          <a:xfrm rot="5400000" flipH="1" flipV="1">
            <a:off x="2209800" y="2514600"/>
            <a:ext cx="2286000" cy="2286000"/>
          </a:xfrm>
          <a:prstGeom prst="line">
            <a:avLst/>
          </a:prstGeom>
        </p:spPr>
        <p:style>
          <a:lnRef idx="1">
            <a:schemeClr val="dk1"/>
          </a:lnRef>
          <a:fillRef idx="0">
            <a:schemeClr val="dk1"/>
          </a:fillRef>
          <a:effectRef idx="0">
            <a:schemeClr val="dk1"/>
          </a:effectRef>
          <a:fontRef idx="minor">
            <a:schemeClr val="tx1"/>
          </a:fontRef>
        </p:style>
      </p:cxnSp>
      <p:cxnSp>
        <p:nvCxnSpPr>
          <p:cNvPr id="13" name="Straight Connector 12"/>
          <p:cNvCxnSpPr/>
          <p:nvPr/>
        </p:nvCxnSpPr>
        <p:spPr>
          <a:xfrm rot="5400000">
            <a:off x="2209800" y="4800600"/>
            <a:ext cx="9144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rot="5400000">
            <a:off x="2514600" y="4495800"/>
            <a:ext cx="15240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rot="5400000">
            <a:off x="2819400" y="4191000"/>
            <a:ext cx="2133600" cy="15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94855673"/>
      </p:ext>
    </p:extLst>
  </p:cSld>
  <p:clrMapOvr>
    <a:masterClrMapping/>
  </p:clrMapOvr>
  <p:timing>
    <p:tnLst>
      <p:par>
        <p:cTn id="1" dur="indefinite" restart="never" nodeType="tmRoot"/>
      </p:par>
    </p:tnLst>
  </p:timing>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516563"/>
          </a:xfrm>
        </p:spPr>
        <p:txBody>
          <a:bodyPr>
            <a:normAutofit/>
          </a:bodyPr>
          <a:lstStyle/>
          <a:p>
            <a:pPr algn="just">
              <a:lnSpc>
                <a:spcPct val="150000"/>
              </a:lnSpc>
              <a:buNone/>
            </a:pPr>
            <a:r>
              <a:rPr lang="en-US" sz="2400" dirty="0" smtClean="0"/>
              <a:t>	As the income increases from OY to OY, the quantity demanded extends from OQ to OQ</a:t>
            </a:r>
            <a:r>
              <a:rPr lang="en-US" sz="2400" baseline="-25000" dirty="0" smtClean="0"/>
              <a:t>1</a:t>
            </a:r>
            <a:r>
              <a:rPr lang="en-US" sz="2400" dirty="0" smtClean="0"/>
              <a:t>.  </a:t>
            </a:r>
          </a:p>
          <a:p>
            <a:pPr algn="just">
              <a:lnSpc>
                <a:spcPct val="150000"/>
              </a:lnSpc>
              <a:buNone/>
            </a:pPr>
            <a:r>
              <a:rPr lang="en-US" sz="2400" dirty="0" smtClean="0"/>
              <a:t>		</a:t>
            </a:r>
            <a:r>
              <a:rPr lang="en-US" sz="2400" b="1" dirty="0" smtClean="0"/>
              <a:t>The positive income elasticity is of three types :-</a:t>
            </a:r>
          </a:p>
          <a:p>
            <a:pPr algn="just">
              <a:lnSpc>
                <a:spcPct val="150000"/>
              </a:lnSpc>
              <a:buNone/>
            </a:pPr>
            <a:r>
              <a:rPr lang="en-US" sz="2400" dirty="0" smtClean="0"/>
              <a:t>	The income elasticity is positive and equal to unity if a change in income results in direct and proportionate change in the quantity demanded, e.g.</a:t>
            </a:r>
          </a:p>
          <a:p>
            <a:pPr algn="just">
              <a:lnSpc>
                <a:spcPct val="150000"/>
              </a:lnSpc>
              <a:buNone/>
            </a:pPr>
            <a:r>
              <a:rPr lang="en-US" sz="2400" dirty="0" smtClean="0"/>
              <a:t>          Y=10%, &amp;    QD=10% ..    Q/    Y = 10/10 =1</a:t>
            </a:r>
          </a:p>
          <a:p>
            <a:pPr algn="just">
              <a:lnSpc>
                <a:spcPct val="150000"/>
              </a:lnSpc>
              <a:buNone/>
            </a:pPr>
            <a:r>
              <a:rPr lang="en-US" sz="2400" dirty="0" smtClean="0"/>
              <a:t>	</a:t>
            </a:r>
            <a:endParaRPr lang="en-US" sz="2400" dirty="0"/>
          </a:p>
        </p:txBody>
      </p:sp>
      <p:sp>
        <p:nvSpPr>
          <p:cNvPr id="4" name="Isosceles Triangle 3"/>
          <p:cNvSpPr/>
          <p:nvPr/>
        </p:nvSpPr>
        <p:spPr>
          <a:xfrm>
            <a:off x="990600" y="4343400"/>
            <a:ext cx="152400" cy="228600"/>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Isosceles Triangle 4"/>
          <p:cNvSpPr/>
          <p:nvPr/>
        </p:nvSpPr>
        <p:spPr>
          <a:xfrm>
            <a:off x="4038600" y="4343400"/>
            <a:ext cx="152400" cy="228600"/>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Isosceles Triangle 5"/>
          <p:cNvSpPr/>
          <p:nvPr/>
        </p:nvSpPr>
        <p:spPr>
          <a:xfrm>
            <a:off x="4648200" y="4419600"/>
            <a:ext cx="152400" cy="152400"/>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Isosceles Triangle 6"/>
          <p:cNvSpPr/>
          <p:nvPr/>
        </p:nvSpPr>
        <p:spPr>
          <a:xfrm>
            <a:off x="2514600" y="4419600"/>
            <a:ext cx="152400" cy="152400"/>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58895179"/>
      </p:ext>
    </p:extLst>
  </p:cSld>
  <p:clrMapOvr>
    <a:masterClrMapping/>
  </p:clrMapOvr>
  <p:timing>
    <p:tnLst>
      <p:par>
        <p:cTn id="1" dur="indefinite" restart="never" nodeType="tmRoot"/>
      </p:par>
    </p:tnLst>
  </p:timing>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228600"/>
            <a:ext cx="8229600" cy="6324600"/>
          </a:xfrm>
        </p:spPr>
        <p:txBody>
          <a:bodyPr>
            <a:normAutofit lnSpcReduction="10000"/>
          </a:bodyPr>
          <a:lstStyle/>
          <a:p>
            <a:pPr algn="just">
              <a:lnSpc>
                <a:spcPct val="150000"/>
              </a:lnSpc>
              <a:buNone/>
            </a:pPr>
            <a:r>
              <a:rPr lang="en-US" dirty="0" smtClean="0"/>
              <a:t>	</a:t>
            </a:r>
            <a:r>
              <a:rPr lang="en-US" sz="2400" dirty="0" smtClean="0"/>
              <a:t>The income elasticity is high or more than unity when the change in income leads to more than proportionate change in the quantity demanded.  Luxuries like cars, refrigerators etc have high income elasticity of demand.  E.g.      Y=10%</a:t>
            </a:r>
          </a:p>
          <a:p>
            <a:pPr algn="just">
              <a:lnSpc>
                <a:spcPct val="150000"/>
              </a:lnSpc>
              <a:buNone/>
            </a:pPr>
            <a:r>
              <a:rPr lang="en-US" sz="2400" dirty="0" smtClean="0"/>
              <a:t>	    Q=30%    ..      Q/     Y = 30/10 = 3</a:t>
            </a:r>
          </a:p>
          <a:p>
            <a:pPr algn="just">
              <a:lnSpc>
                <a:spcPct val="150000"/>
              </a:lnSpc>
              <a:buNone/>
            </a:pPr>
            <a:r>
              <a:rPr lang="en-US" sz="2400" dirty="0" smtClean="0"/>
              <a:t>	The income elasticity of demand is low or less than one if an increase in consumer’s income leads to a less than proportionate increase in the quantity demanded.  For inferior goods, income elasticity of demand will less than unity.               Y = 50%,       Q  25%      </a:t>
            </a:r>
          </a:p>
          <a:p>
            <a:pPr algn="just">
              <a:lnSpc>
                <a:spcPct val="150000"/>
              </a:lnSpc>
              <a:buNone/>
            </a:pPr>
            <a:r>
              <a:rPr lang="en-US" sz="2400" dirty="0" smtClean="0"/>
              <a:t>	</a:t>
            </a:r>
            <a:endParaRPr lang="en-US" sz="2400" dirty="0"/>
          </a:p>
        </p:txBody>
      </p:sp>
      <p:sp>
        <p:nvSpPr>
          <p:cNvPr id="4" name="Isosceles Triangle 3"/>
          <p:cNvSpPr/>
          <p:nvPr/>
        </p:nvSpPr>
        <p:spPr>
          <a:xfrm>
            <a:off x="6477000" y="2209800"/>
            <a:ext cx="76200" cy="152400"/>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Isosceles Triangle 4"/>
          <p:cNvSpPr/>
          <p:nvPr/>
        </p:nvSpPr>
        <p:spPr>
          <a:xfrm>
            <a:off x="914400" y="2819400"/>
            <a:ext cx="152400" cy="152400"/>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Isosceles Triangle 5"/>
          <p:cNvSpPr/>
          <p:nvPr/>
        </p:nvSpPr>
        <p:spPr>
          <a:xfrm>
            <a:off x="2590800" y="2743200"/>
            <a:ext cx="152400" cy="152400"/>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Isosceles Triangle 6"/>
          <p:cNvSpPr/>
          <p:nvPr/>
        </p:nvSpPr>
        <p:spPr>
          <a:xfrm>
            <a:off x="3200400" y="2819400"/>
            <a:ext cx="152400" cy="152400"/>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Isosceles Triangle 7"/>
          <p:cNvSpPr/>
          <p:nvPr/>
        </p:nvSpPr>
        <p:spPr>
          <a:xfrm>
            <a:off x="2286000" y="5410200"/>
            <a:ext cx="152400" cy="152400"/>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Isosceles Triangle 9"/>
          <p:cNvSpPr/>
          <p:nvPr/>
        </p:nvSpPr>
        <p:spPr>
          <a:xfrm>
            <a:off x="3810000" y="5410200"/>
            <a:ext cx="152400" cy="152400"/>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999577746"/>
      </p:ext>
    </p:extLst>
  </p:cSld>
  <p:clrMapOvr>
    <a:masterClrMapping/>
  </p:clrMapOvr>
  <p:timing>
    <p:tnLst>
      <p:par>
        <p:cTn id="1" dur="indefinite" restart="never" nodeType="tmRoot"/>
      </p:par>
    </p:tnLst>
  </p:timing>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516563"/>
          </a:xfrm>
        </p:spPr>
        <p:txBody>
          <a:bodyPr>
            <a:normAutofit/>
          </a:bodyPr>
          <a:lstStyle/>
          <a:p>
            <a:pPr>
              <a:buNone/>
            </a:pPr>
            <a:r>
              <a:rPr lang="en-US" sz="2400" dirty="0" smtClean="0"/>
              <a:t>	EY =    Q/    Y = 25/50 = ½</a:t>
            </a:r>
          </a:p>
          <a:p>
            <a:pPr>
              <a:buNone/>
            </a:pPr>
            <a:endParaRPr lang="en-US" sz="2400" dirty="0" smtClean="0"/>
          </a:p>
          <a:p>
            <a:pPr>
              <a:buNone/>
            </a:pPr>
            <a:r>
              <a:rPr lang="en-US" sz="2400" dirty="0" smtClean="0"/>
              <a:t>                Y                      Low elastic</a:t>
            </a:r>
          </a:p>
          <a:p>
            <a:pPr>
              <a:buNone/>
            </a:pPr>
            <a:r>
              <a:rPr lang="en-US" sz="1800" dirty="0" smtClean="0"/>
              <a:t>         I</a:t>
            </a:r>
          </a:p>
          <a:p>
            <a:pPr>
              <a:buNone/>
            </a:pPr>
            <a:r>
              <a:rPr lang="en-US" sz="1800" dirty="0" smtClean="0"/>
              <a:t>	 N</a:t>
            </a:r>
            <a:r>
              <a:rPr lang="en-US" sz="2400" dirty="0" smtClean="0"/>
              <a:t>				Unit elastic</a:t>
            </a:r>
          </a:p>
          <a:p>
            <a:pPr>
              <a:buNone/>
            </a:pPr>
            <a:r>
              <a:rPr lang="en-US" sz="2400" dirty="0" smtClean="0"/>
              <a:t>      </a:t>
            </a:r>
            <a:r>
              <a:rPr lang="en-US" sz="1800" dirty="0" smtClean="0"/>
              <a:t>C</a:t>
            </a:r>
          </a:p>
          <a:p>
            <a:pPr>
              <a:buNone/>
            </a:pPr>
            <a:r>
              <a:rPr lang="en-US" sz="1800" dirty="0" smtClean="0"/>
              <a:t>	 O</a:t>
            </a:r>
            <a:r>
              <a:rPr lang="en-US" sz="2400" dirty="0" smtClean="0"/>
              <a:t>				       High elastic</a:t>
            </a:r>
          </a:p>
          <a:p>
            <a:pPr>
              <a:buNone/>
            </a:pPr>
            <a:r>
              <a:rPr lang="en-US" sz="2400" dirty="0" smtClean="0"/>
              <a:t>      </a:t>
            </a:r>
            <a:r>
              <a:rPr lang="en-US" sz="1800" dirty="0" smtClean="0"/>
              <a:t>M</a:t>
            </a:r>
          </a:p>
          <a:p>
            <a:pPr>
              <a:buNone/>
            </a:pPr>
            <a:r>
              <a:rPr lang="en-US" sz="1800" dirty="0" smtClean="0"/>
              <a:t>	   E</a:t>
            </a:r>
            <a:r>
              <a:rPr lang="en-US" sz="2400" dirty="0" smtClean="0"/>
              <a:t>				      </a:t>
            </a:r>
          </a:p>
          <a:p>
            <a:pPr>
              <a:buNone/>
            </a:pPr>
            <a:endParaRPr lang="en-US" sz="2400" dirty="0" smtClean="0"/>
          </a:p>
          <a:p>
            <a:pPr>
              <a:buNone/>
            </a:pPr>
            <a:r>
              <a:rPr lang="en-US" sz="2400" dirty="0" smtClean="0"/>
              <a:t>                O               </a:t>
            </a:r>
            <a:r>
              <a:rPr lang="en-US" sz="2400" dirty="0" err="1" smtClean="0"/>
              <a:t>Qd</a:t>
            </a:r>
            <a:r>
              <a:rPr lang="en-US" sz="2400" dirty="0" smtClean="0"/>
              <a:t>		        Y</a:t>
            </a:r>
            <a:endParaRPr lang="en-US" sz="2400" dirty="0"/>
          </a:p>
        </p:txBody>
      </p:sp>
      <p:sp>
        <p:nvSpPr>
          <p:cNvPr id="4" name="Isosceles Triangle 3"/>
          <p:cNvSpPr/>
          <p:nvPr/>
        </p:nvSpPr>
        <p:spPr>
          <a:xfrm>
            <a:off x="1524000" y="762000"/>
            <a:ext cx="152400" cy="152400"/>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Isosceles Triangle 4"/>
          <p:cNvSpPr/>
          <p:nvPr/>
        </p:nvSpPr>
        <p:spPr>
          <a:xfrm>
            <a:off x="2057400" y="762000"/>
            <a:ext cx="152400" cy="152400"/>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7" name="Straight Arrow Connector 6"/>
          <p:cNvCxnSpPr/>
          <p:nvPr/>
        </p:nvCxnSpPr>
        <p:spPr>
          <a:xfrm rot="5400000" flipH="1" flipV="1">
            <a:off x="228600" y="3276600"/>
            <a:ext cx="3505200" cy="1588"/>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9" name="Straight Arrow Connector 8"/>
          <p:cNvCxnSpPr/>
          <p:nvPr/>
        </p:nvCxnSpPr>
        <p:spPr>
          <a:xfrm>
            <a:off x="1371600" y="4800600"/>
            <a:ext cx="3505200" cy="1588"/>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11" name="Straight Connector 10"/>
          <p:cNvCxnSpPr/>
          <p:nvPr/>
        </p:nvCxnSpPr>
        <p:spPr>
          <a:xfrm rot="5400000" flipH="1" flipV="1">
            <a:off x="1447800" y="2438400"/>
            <a:ext cx="2438400" cy="1066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rot="5400000" flipH="1" flipV="1">
            <a:off x="2247900" y="2400300"/>
            <a:ext cx="1981200" cy="1905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flipV="1">
            <a:off x="2438400" y="3429000"/>
            <a:ext cx="2133600" cy="106680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92706903"/>
      </p:ext>
    </p:extLst>
  </p:cSld>
  <p:clrMapOvr>
    <a:masterClrMapping/>
  </p:clrMapOvr>
  <p:timing>
    <p:tnLst>
      <p:par>
        <p:cTn id="1" dur="indefinite" restart="never" nodeType="tmRoot"/>
      </p:par>
    </p:tnLst>
  </p:timing>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normAutofit/>
          </a:bodyPr>
          <a:lstStyle/>
          <a:p>
            <a:r>
              <a:rPr lang="en-US" sz="2400" b="1" dirty="0" smtClean="0"/>
              <a:t>Cross Elasticity of Demand :</a:t>
            </a:r>
            <a:endParaRPr lang="en-US" sz="2400" b="1" dirty="0"/>
          </a:p>
        </p:txBody>
      </p:sp>
      <p:sp>
        <p:nvSpPr>
          <p:cNvPr id="3" name="Content Placeholder 2"/>
          <p:cNvSpPr>
            <a:spLocks noGrp="1"/>
          </p:cNvSpPr>
          <p:nvPr>
            <p:ph idx="1"/>
          </p:nvPr>
        </p:nvSpPr>
        <p:spPr>
          <a:xfrm>
            <a:off x="457200" y="838200"/>
            <a:ext cx="8229600" cy="5287963"/>
          </a:xfrm>
        </p:spPr>
        <p:txBody>
          <a:bodyPr>
            <a:normAutofit/>
          </a:bodyPr>
          <a:lstStyle/>
          <a:p>
            <a:pPr algn="just">
              <a:lnSpc>
                <a:spcPct val="150000"/>
              </a:lnSpc>
              <a:buNone/>
            </a:pPr>
            <a:r>
              <a:rPr lang="en-US" sz="2400" dirty="0" smtClean="0"/>
              <a:t>	In arriving at price elasticity of demand, one takes into account the change in demand due to change in the price of the same commodity.  In cross elasticity of demand, we take into account the change in the price of commodity Y and its effects on the demand for commodity X.  The concept of cross elasticity is important in case of commodities which are substitutes and complementary.  Tea &amp; coffee are substitutes, for each other, Pen &amp; ink, car and petrol are complementary goods.</a:t>
            </a:r>
            <a:endParaRPr lang="en-US" sz="2400" dirty="0"/>
          </a:p>
        </p:txBody>
      </p:sp>
    </p:spTree>
    <p:extLst>
      <p:ext uri="{BB962C8B-B14F-4D97-AF65-F5344CB8AC3E}">
        <p14:creationId xmlns:p14="http://schemas.microsoft.com/office/powerpoint/2010/main" val="4202931206"/>
      </p:ext>
    </p:extLst>
  </p:cSld>
  <p:clrMapOvr>
    <a:masterClrMapping/>
  </p:clrMapOvr>
  <p:timing>
    <p:tnLst>
      <p:par>
        <p:cTn id="1" dur="indefinite" restart="never" nodeType="tmRoot"/>
      </p:par>
    </p:tnLst>
  </p:timing>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592763"/>
          </a:xfrm>
        </p:spPr>
        <p:txBody>
          <a:bodyPr>
            <a:normAutofit/>
          </a:bodyPr>
          <a:lstStyle/>
          <a:p>
            <a:pPr algn="just">
              <a:lnSpc>
                <a:spcPct val="150000"/>
              </a:lnSpc>
              <a:buNone/>
            </a:pPr>
            <a:r>
              <a:rPr lang="en-US" sz="2400" b="1" dirty="0" smtClean="0"/>
              <a:t>	Definition : </a:t>
            </a:r>
            <a:r>
              <a:rPr lang="en-US" sz="2400" dirty="0" smtClean="0"/>
              <a:t>“Cross elasticity of demand refers to the proportionate change in the quantity demanded of a particular commodity in response to  a change in price, not of the same commodity but another related commodity.”</a:t>
            </a:r>
          </a:p>
          <a:p>
            <a:pPr algn="just">
              <a:lnSpc>
                <a:spcPct val="150000"/>
              </a:lnSpc>
              <a:buNone/>
            </a:pPr>
            <a:r>
              <a:rPr lang="en-US" sz="2400" b="1" dirty="0" smtClean="0"/>
              <a:t>		The cross elasticity of demand can be measured by using the following formula:</a:t>
            </a:r>
          </a:p>
          <a:p>
            <a:pPr algn="just">
              <a:lnSpc>
                <a:spcPct val="150000"/>
              </a:lnSpc>
              <a:buNone/>
            </a:pPr>
            <a:r>
              <a:rPr lang="en-US" sz="2400" dirty="0" smtClean="0"/>
              <a:t>EC  =  Proportionate change in quantity demanded of X</a:t>
            </a:r>
          </a:p>
          <a:p>
            <a:pPr algn="just">
              <a:lnSpc>
                <a:spcPct val="150000"/>
              </a:lnSpc>
              <a:buNone/>
            </a:pPr>
            <a:r>
              <a:rPr lang="en-US" sz="2400" dirty="0" smtClean="0"/>
              <a:t>                    Proportionate change in the price of Y</a:t>
            </a:r>
            <a:endParaRPr lang="en-US" sz="2400" dirty="0"/>
          </a:p>
        </p:txBody>
      </p:sp>
      <p:cxnSp>
        <p:nvCxnSpPr>
          <p:cNvPr id="5" name="Straight Connector 4"/>
          <p:cNvCxnSpPr/>
          <p:nvPr/>
        </p:nvCxnSpPr>
        <p:spPr>
          <a:xfrm>
            <a:off x="1143000" y="4572000"/>
            <a:ext cx="6248400" cy="1588"/>
          </a:xfrm>
          <a:prstGeom prst="line">
            <a:avLst/>
          </a:prstGeom>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770587966"/>
      </p:ext>
    </p:extLst>
  </p:cSld>
  <p:clrMapOvr>
    <a:masterClrMapping/>
  </p:clrMapOvr>
  <p:timing>
    <p:tnLst>
      <p:par>
        <p:cTn id="1" dur="indefinite" restart="never" nodeType="tmRoot"/>
      </p:par>
    </p:tnLst>
  </p:timing>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592763"/>
          </a:xfrm>
        </p:spPr>
        <p:txBody>
          <a:bodyPr>
            <a:normAutofit/>
          </a:bodyPr>
          <a:lstStyle/>
          <a:p>
            <a:pPr>
              <a:buNone/>
            </a:pPr>
            <a:r>
              <a:rPr lang="en-US" sz="2400" dirty="0" smtClean="0"/>
              <a:t>Further,</a:t>
            </a:r>
          </a:p>
          <a:p>
            <a:pPr>
              <a:buNone/>
            </a:pPr>
            <a:r>
              <a:rPr lang="en-US" sz="2400" dirty="0" smtClean="0"/>
              <a:t>		      Change in quantity demanded of X</a:t>
            </a:r>
          </a:p>
          <a:p>
            <a:pPr>
              <a:buNone/>
            </a:pPr>
            <a:r>
              <a:rPr lang="en-US" sz="2400" dirty="0" smtClean="0"/>
              <a:t>		       Original quantity demanded of X</a:t>
            </a:r>
          </a:p>
          <a:p>
            <a:pPr>
              <a:buNone/>
            </a:pPr>
            <a:r>
              <a:rPr lang="en-US" sz="2400" dirty="0" smtClean="0"/>
              <a:t>     </a:t>
            </a:r>
            <a:r>
              <a:rPr lang="en-US" sz="2400" dirty="0" err="1" smtClean="0"/>
              <a:t>Ec</a:t>
            </a:r>
            <a:r>
              <a:rPr lang="en-US" sz="2400" dirty="0" smtClean="0"/>
              <a:t>    =</a:t>
            </a:r>
          </a:p>
          <a:p>
            <a:pPr>
              <a:buNone/>
            </a:pPr>
            <a:r>
              <a:rPr lang="en-US" sz="2400" dirty="0" smtClean="0"/>
              <a:t>                             Change in price of Y</a:t>
            </a:r>
          </a:p>
          <a:p>
            <a:pPr>
              <a:buNone/>
            </a:pPr>
            <a:r>
              <a:rPr lang="en-US" sz="2400" dirty="0" smtClean="0"/>
              <a:t>		                 Original price of Y</a:t>
            </a:r>
          </a:p>
          <a:p>
            <a:pPr>
              <a:buNone/>
            </a:pPr>
            <a:r>
              <a:rPr lang="en-US" sz="2400" dirty="0" smtClean="0"/>
              <a:t>Symbolically,</a:t>
            </a:r>
          </a:p>
          <a:p>
            <a:pPr>
              <a:buNone/>
            </a:pPr>
            <a:r>
              <a:rPr lang="en-US" sz="2400" dirty="0" smtClean="0"/>
              <a:t>	</a:t>
            </a:r>
            <a:r>
              <a:rPr lang="en-US" sz="2400" dirty="0" err="1" smtClean="0"/>
              <a:t>Ec</a:t>
            </a:r>
            <a:r>
              <a:rPr lang="en-US" sz="2400" dirty="0" smtClean="0"/>
              <a:t> =    </a:t>
            </a:r>
            <a:r>
              <a:rPr lang="en-US" sz="2400" dirty="0" err="1" smtClean="0"/>
              <a:t>Qx</a:t>
            </a:r>
            <a:r>
              <a:rPr lang="en-US" sz="2400" dirty="0" smtClean="0"/>
              <a:t>/</a:t>
            </a:r>
            <a:r>
              <a:rPr lang="en-US" sz="2400" dirty="0" err="1" smtClean="0"/>
              <a:t>Qx</a:t>
            </a:r>
            <a:r>
              <a:rPr lang="en-US" sz="2400" dirty="0" smtClean="0"/>
              <a:t>   ÷      </a:t>
            </a:r>
            <a:r>
              <a:rPr lang="en-US" sz="2400" dirty="0" err="1" smtClean="0"/>
              <a:t>Py</a:t>
            </a:r>
            <a:r>
              <a:rPr lang="en-US" sz="2400" dirty="0" smtClean="0"/>
              <a:t>/</a:t>
            </a:r>
            <a:r>
              <a:rPr lang="en-US" sz="2400" dirty="0" err="1" smtClean="0"/>
              <a:t>Py</a:t>
            </a:r>
            <a:endParaRPr lang="en-US" sz="2400" dirty="0" smtClean="0"/>
          </a:p>
          <a:p>
            <a:pPr>
              <a:buNone/>
            </a:pPr>
            <a:r>
              <a:rPr lang="en-US" sz="2400" dirty="0" smtClean="0"/>
              <a:t>     EC =    </a:t>
            </a:r>
            <a:r>
              <a:rPr lang="en-US" sz="2400" dirty="0" err="1" smtClean="0"/>
              <a:t>Qx</a:t>
            </a:r>
            <a:r>
              <a:rPr lang="en-US" sz="2400" dirty="0" smtClean="0"/>
              <a:t>/</a:t>
            </a:r>
            <a:r>
              <a:rPr lang="en-US" sz="2400" dirty="0" err="1" smtClean="0"/>
              <a:t>Qx</a:t>
            </a:r>
            <a:r>
              <a:rPr lang="en-US" sz="2400" dirty="0" smtClean="0"/>
              <a:t>  X  </a:t>
            </a:r>
            <a:r>
              <a:rPr lang="en-US" sz="2400" dirty="0" err="1" smtClean="0"/>
              <a:t>Py</a:t>
            </a:r>
            <a:r>
              <a:rPr lang="en-US" sz="2400" dirty="0" smtClean="0"/>
              <a:t>/     </a:t>
            </a:r>
            <a:r>
              <a:rPr lang="en-US" sz="2400" dirty="0" err="1" smtClean="0"/>
              <a:t>Py</a:t>
            </a:r>
            <a:endParaRPr lang="en-US" sz="2400" dirty="0" smtClean="0"/>
          </a:p>
          <a:p>
            <a:pPr>
              <a:buNone/>
            </a:pPr>
            <a:r>
              <a:rPr lang="en-US" sz="2400" dirty="0" smtClean="0"/>
              <a:t>By manipulation,</a:t>
            </a:r>
          </a:p>
          <a:p>
            <a:pPr>
              <a:buNone/>
            </a:pPr>
            <a:r>
              <a:rPr lang="en-US" sz="2400" dirty="0" smtClean="0"/>
              <a:t>   		=       </a:t>
            </a:r>
            <a:r>
              <a:rPr lang="en-US" sz="2400" dirty="0" err="1" smtClean="0"/>
              <a:t>Qx</a:t>
            </a:r>
            <a:r>
              <a:rPr lang="en-US" sz="2400" dirty="0" smtClean="0"/>
              <a:t>/    </a:t>
            </a:r>
            <a:r>
              <a:rPr lang="en-US" sz="2400" dirty="0" err="1" smtClean="0"/>
              <a:t>Qy</a:t>
            </a:r>
            <a:r>
              <a:rPr lang="en-US" sz="2400" dirty="0" smtClean="0"/>
              <a:t>    X   </a:t>
            </a:r>
            <a:r>
              <a:rPr lang="en-US" sz="2400" dirty="0" err="1" smtClean="0"/>
              <a:t>Py</a:t>
            </a:r>
            <a:r>
              <a:rPr lang="en-US" sz="2400" dirty="0" smtClean="0"/>
              <a:t>/</a:t>
            </a:r>
            <a:r>
              <a:rPr lang="en-US" sz="2400" dirty="0" err="1" smtClean="0"/>
              <a:t>Qx</a:t>
            </a:r>
            <a:endParaRPr lang="en-US" sz="2400" dirty="0"/>
          </a:p>
        </p:txBody>
      </p:sp>
      <p:cxnSp>
        <p:nvCxnSpPr>
          <p:cNvPr id="5" name="Straight Connector 4"/>
          <p:cNvCxnSpPr/>
          <p:nvPr/>
        </p:nvCxnSpPr>
        <p:spPr>
          <a:xfrm>
            <a:off x="1752600" y="1447800"/>
            <a:ext cx="4419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a:off x="2514600" y="2743200"/>
            <a:ext cx="25908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1676400" y="2057400"/>
            <a:ext cx="4953000" cy="1588"/>
          </a:xfrm>
          <a:prstGeom prst="line">
            <a:avLst/>
          </a:prstGeom>
        </p:spPr>
        <p:style>
          <a:lnRef idx="1">
            <a:schemeClr val="dk1"/>
          </a:lnRef>
          <a:fillRef idx="0">
            <a:schemeClr val="dk1"/>
          </a:fillRef>
          <a:effectRef idx="0">
            <a:schemeClr val="dk1"/>
          </a:effectRef>
          <a:fontRef idx="minor">
            <a:schemeClr val="tx1"/>
          </a:fontRef>
        </p:style>
      </p:cxnSp>
      <p:sp>
        <p:nvSpPr>
          <p:cNvPr id="11" name="Isosceles Triangle 10"/>
          <p:cNvSpPr/>
          <p:nvPr/>
        </p:nvSpPr>
        <p:spPr>
          <a:xfrm>
            <a:off x="1447800" y="3733800"/>
            <a:ext cx="152400" cy="228600"/>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Isosceles Triangle 11"/>
          <p:cNvSpPr/>
          <p:nvPr/>
        </p:nvSpPr>
        <p:spPr>
          <a:xfrm>
            <a:off x="2971800" y="3733800"/>
            <a:ext cx="152400" cy="228600"/>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Isosceles Triangle 13"/>
          <p:cNvSpPr/>
          <p:nvPr/>
        </p:nvSpPr>
        <p:spPr>
          <a:xfrm>
            <a:off x="1524000" y="4191000"/>
            <a:ext cx="152400" cy="228600"/>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Isosceles Triangle 14"/>
          <p:cNvSpPr/>
          <p:nvPr/>
        </p:nvSpPr>
        <p:spPr>
          <a:xfrm>
            <a:off x="3505200" y="4191000"/>
            <a:ext cx="152400" cy="152400"/>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Isosceles Triangle 15"/>
          <p:cNvSpPr/>
          <p:nvPr/>
        </p:nvSpPr>
        <p:spPr>
          <a:xfrm>
            <a:off x="1828800" y="5029200"/>
            <a:ext cx="152400" cy="228600"/>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Isosceles Triangle 16"/>
          <p:cNvSpPr/>
          <p:nvPr/>
        </p:nvSpPr>
        <p:spPr>
          <a:xfrm>
            <a:off x="2590800" y="5105400"/>
            <a:ext cx="152400" cy="152400"/>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28158533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Rectangle 1"/>
          <p:cNvSpPr>
            <a:spLocks noChangeArrowheads="1"/>
          </p:cNvSpPr>
          <p:nvPr/>
        </p:nvSpPr>
        <p:spPr bwMode="auto">
          <a:xfrm>
            <a:off x="228600" y="249704"/>
            <a:ext cx="8534400" cy="563231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36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Demand Function(Equation):</a:t>
            </a:r>
            <a:endParaRPr kumimoji="0" lang="en-US" sz="3600" b="0" i="0" u="none" strike="noStrike" cap="none" normalizeH="0" baseline="0" dirty="0" smtClean="0">
              <a:ln>
                <a:noFill/>
              </a:ln>
              <a:solidFill>
                <a:schemeClr val="tx1"/>
              </a:solidFill>
              <a:effectLst/>
              <a:latin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3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en-US" sz="3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Market demand for a goods</a:t>
            </a:r>
            <a:r>
              <a:rPr kumimoji="0" lang="en-US" sz="3600" b="0" i="0" u="none" strike="noStrike" cap="none" normalizeH="0" dirty="0" smtClean="0">
                <a:ln>
                  <a:noFill/>
                </a:ln>
                <a:solidFill>
                  <a:schemeClr val="tx1"/>
                </a:solidFill>
                <a:effectLst/>
                <a:latin typeface="Times New Roman" pitchFamily="18" charset="0"/>
                <a:ea typeface="Calibri" pitchFamily="34" charset="0"/>
                <a:cs typeface="Times New Roman" pitchFamily="18" charset="0"/>
              </a:rPr>
              <a:t> or</a:t>
            </a:r>
            <a:r>
              <a:rPr kumimoji="0" lang="en-US" sz="3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service depends on a number of key variables </a:t>
            </a:r>
            <a:r>
              <a:rPr lang="en-US" sz="3600" dirty="0" smtClean="0">
                <a:latin typeface="Times New Roman" pitchFamily="18" charset="0"/>
                <a:ea typeface="Calibri" pitchFamily="34" charset="0"/>
                <a:cs typeface="Times New Roman" pitchFamily="18" charset="0"/>
              </a:rPr>
              <a:t>or</a:t>
            </a:r>
            <a:r>
              <a:rPr kumimoji="0" lang="en-US" sz="3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determinants. In technical jargon, it is stated in terms of demand function for the given product. </a:t>
            </a:r>
            <a:r>
              <a:rPr kumimoji="0" lang="en-US" sz="36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 demand function in mathematical terms express the functional relationship between the demand for the product and its various determining variables.</a:t>
            </a:r>
            <a:endParaRPr kumimoji="0" lang="en-US" sz="3200" b="1" i="0" u="none" strike="noStrike" cap="none" normalizeH="0" baseline="0" dirty="0" smtClean="0">
              <a:ln>
                <a:noFill/>
              </a:ln>
              <a:solidFill>
                <a:schemeClr val="tx1"/>
              </a:solidFill>
              <a:effectLst/>
              <a:latin typeface="Arial" pitchFamily="34" charset="0"/>
            </a:endParaRPr>
          </a:p>
        </p:txBody>
      </p:sp>
    </p:spTree>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06362"/>
          </a:xfrm>
        </p:spPr>
        <p:txBody>
          <a:bodyPr>
            <a:normAutofit fontScale="90000"/>
          </a:bodyPr>
          <a:lstStyle/>
          <a:p>
            <a:endParaRPr lang="en-US" sz="800" dirty="0"/>
          </a:p>
        </p:txBody>
      </p:sp>
      <p:sp>
        <p:nvSpPr>
          <p:cNvPr id="3" name="Content Placeholder 2"/>
          <p:cNvSpPr>
            <a:spLocks noGrp="1"/>
          </p:cNvSpPr>
          <p:nvPr>
            <p:ph idx="1"/>
          </p:nvPr>
        </p:nvSpPr>
        <p:spPr>
          <a:xfrm>
            <a:off x="457200" y="457200"/>
            <a:ext cx="8229600" cy="5668963"/>
          </a:xfrm>
        </p:spPr>
        <p:txBody>
          <a:bodyPr>
            <a:normAutofit lnSpcReduction="10000"/>
          </a:bodyPr>
          <a:lstStyle/>
          <a:p>
            <a:pPr algn="just">
              <a:lnSpc>
                <a:spcPct val="150000"/>
              </a:lnSpc>
              <a:buNone/>
            </a:pPr>
            <a:r>
              <a:rPr lang="en-US" dirty="0" smtClean="0"/>
              <a:t>		</a:t>
            </a:r>
            <a:r>
              <a:rPr lang="en-US" sz="2400" dirty="0" smtClean="0"/>
              <a:t>The cross elasticity of demand measures the extent to which products are substitute or complementary.  A positive cross elasticity of demand indicates that two products in consideration are substitutes, since an increase or decrease in the price of one causes an increase or decrease in the quantity demand of the other.</a:t>
            </a:r>
          </a:p>
          <a:p>
            <a:pPr algn="just">
              <a:lnSpc>
                <a:spcPct val="150000"/>
              </a:lnSpc>
              <a:buNone/>
            </a:pPr>
            <a:r>
              <a:rPr lang="en-US" sz="2400" dirty="0" smtClean="0"/>
              <a:t>		A negative cross elasticity of demand indicates that the two products in consideration are complementary to each other, since an increase or decrease in the price of one leads to a contraction or extension in demand for the other.</a:t>
            </a:r>
            <a:endParaRPr lang="en-US" sz="2400" dirty="0"/>
          </a:p>
        </p:txBody>
      </p:sp>
    </p:spTree>
    <p:extLst>
      <p:ext uri="{BB962C8B-B14F-4D97-AF65-F5344CB8AC3E}">
        <p14:creationId xmlns:p14="http://schemas.microsoft.com/office/powerpoint/2010/main" val="2657354543"/>
      </p:ext>
    </p:extLst>
  </p:cSld>
  <p:clrMapOvr>
    <a:masterClrMapping/>
  </p:clrMapOvr>
  <p:timing>
    <p:tnLst>
      <p:par>
        <p:cTn id="1" dur="indefinite" restart="never" nodeType="tmRoot"/>
      </p:par>
    </p:tnLst>
  </p:timing>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noAutofit/>
          </a:bodyPr>
          <a:lstStyle/>
          <a:p>
            <a:pPr algn="l"/>
            <a:r>
              <a:rPr lang="en-US" sz="2400" b="1" dirty="0" smtClean="0"/>
              <a:t>Illustration :-</a:t>
            </a:r>
            <a:endParaRPr lang="en-US" sz="2400" b="1" dirty="0"/>
          </a:p>
        </p:txBody>
      </p:sp>
      <p:graphicFrame>
        <p:nvGraphicFramePr>
          <p:cNvPr id="4" name="Content Placeholder 3"/>
          <p:cNvGraphicFramePr>
            <a:graphicFrameLocks noGrp="1"/>
          </p:cNvGraphicFramePr>
          <p:nvPr>
            <p:ph idx="1"/>
          </p:nvPr>
        </p:nvGraphicFramePr>
        <p:xfrm>
          <a:off x="457200" y="1600200"/>
          <a:ext cx="8229600" cy="2468880"/>
        </p:xfrm>
        <a:graphic>
          <a:graphicData uri="http://schemas.openxmlformats.org/drawingml/2006/table">
            <a:tbl>
              <a:tblPr firstRow="1" bandRow="1">
                <a:tableStyleId>{5C22544A-7EE6-4342-B048-85BDC9FD1C3A}</a:tableStyleId>
              </a:tblPr>
              <a:tblGrid>
                <a:gridCol w="2743200"/>
                <a:gridCol w="1284051"/>
                <a:gridCol w="1313234"/>
                <a:gridCol w="1400783"/>
                <a:gridCol w="1488332"/>
              </a:tblGrid>
              <a:tr h="142240">
                <a:tc>
                  <a:txBody>
                    <a:bodyPr/>
                    <a:lstStyle/>
                    <a:p>
                      <a:pPr algn="ctr"/>
                      <a:r>
                        <a:rPr lang="en-US" dirty="0" smtClean="0"/>
                        <a:t>Commodity</a:t>
                      </a:r>
                      <a:endParaRPr lang="en-US" dirty="0"/>
                    </a:p>
                  </a:txBody>
                  <a:tcPr marL="105059" marR="105059"/>
                </a:tc>
                <a:tc gridSpan="2">
                  <a:txBody>
                    <a:bodyPr/>
                    <a:lstStyle/>
                    <a:p>
                      <a:pPr algn="ctr"/>
                      <a:r>
                        <a:rPr lang="en-US" dirty="0" smtClean="0"/>
                        <a:t>Original</a:t>
                      </a:r>
                      <a:endParaRPr lang="en-US" dirty="0"/>
                    </a:p>
                  </a:txBody>
                  <a:tcPr marL="105059" marR="105059"/>
                </a:tc>
                <a:tc hMerge="1">
                  <a:txBody>
                    <a:bodyPr/>
                    <a:lstStyle/>
                    <a:p>
                      <a:endParaRPr lang="en-US" dirty="0"/>
                    </a:p>
                  </a:txBody>
                  <a:tcPr/>
                </a:tc>
                <a:tc gridSpan="2">
                  <a:txBody>
                    <a:bodyPr/>
                    <a:lstStyle/>
                    <a:p>
                      <a:pPr algn="ctr"/>
                      <a:r>
                        <a:rPr lang="en-US" dirty="0" smtClean="0"/>
                        <a:t>Change</a:t>
                      </a:r>
                      <a:endParaRPr lang="en-US" dirty="0"/>
                    </a:p>
                  </a:txBody>
                  <a:tcPr marL="105059" marR="105059"/>
                </a:tc>
                <a:tc hMerge="1">
                  <a:txBody>
                    <a:bodyPr/>
                    <a:lstStyle/>
                    <a:p>
                      <a:endParaRPr lang="en-US" dirty="0"/>
                    </a:p>
                  </a:txBody>
                  <a:tcPr/>
                </a:tc>
              </a:tr>
              <a:tr h="370840">
                <a:tc>
                  <a:txBody>
                    <a:bodyPr/>
                    <a:lstStyle/>
                    <a:p>
                      <a:pPr algn="ctr"/>
                      <a:endParaRPr lang="en-US" dirty="0"/>
                    </a:p>
                  </a:txBody>
                  <a:tcPr marL="105059" marR="105059"/>
                </a:tc>
                <a:tc>
                  <a:txBody>
                    <a:bodyPr/>
                    <a:lstStyle/>
                    <a:p>
                      <a:pPr algn="ctr"/>
                      <a:r>
                        <a:rPr lang="en-US" dirty="0" smtClean="0"/>
                        <a:t>Price</a:t>
                      </a:r>
                    </a:p>
                    <a:p>
                      <a:pPr algn="ctr"/>
                      <a:r>
                        <a:rPr lang="en-US" dirty="0" smtClean="0"/>
                        <a:t>(Rs)</a:t>
                      </a:r>
                      <a:endParaRPr lang="en-US" dirty="0"/>
                    </a:p>
                  </a:txBody>
                  <a:tcPr marL="105059" marR="105059"/>
                </a:tc>
                <a:tc>
                  <a:txBody>
                    <a:bodyPr/>
                    <a:lstStyle/>
                    <a:p>
                      <a:pPr algn="ctr"/>
                      <a:r>
                        <a:rPr lang="en-US" dirty="0" smtClean="0"/>
                        <a:t>Quantity</a:t>
                      </a:r>
                    </a:p>
                    <a:p>
                      <a:pPr algn="ctr"/>
                      <a:r>
                        <a:rPr lang="en-US" dirty="0" smtClean="0"/>
                        <a:t>(units)</a:t>
                      </a:r>
                      <a:endParaRPr lang="en-US" dirty="0"/>
                    </a:p>
                  </a:txBody>
                  <a:tcPr marL="105059" marR="105059"/>
                </a:tc>
                <a:tc>
                  <a:txBody>
                    <a:bodyPr/>
                    <a:lstStyle/>
                    <a:p>
                      <a:pPr algn="ctr"/>
                      <a:r>
                        <a:rPr lang="en-US" dirty="0" smtClean="0"/>
                        <a:t>Price</a:t>
                      </a:r>
                    </a:p>
                    <a:p>
                      <a:pPr algn="ctr"/>
                      <a:r>
                        <a:rPr lang="en-US" dirty="0" smtClean="0"/>
                        <a:t>(Rs)</a:t>
                      </a:r>
                      <a:endParaRPr lang="en-US" dirty="0"/>
                    </a:p>
                  </a:txBody>
                  <a:tcPr marL="105059" marR="105059"/>
                </a:tc>
                <a:tc>
                  <a:txBody>
                    <a:bodyPr/>
                    <a:lstStyle/>
                    <a:p>
                      <a:pPr algn="ctr"/>
                      <a:r>
                        <a:rPr lang="en-US" dirty="0" smtClean="0"/>
                        <a:t>Quantity</a:t>
                      </a:r>
                    </a:p>
                    <a:p>
                      <a:pPr algn="ctr"/>
                      <a:r>
                        <a:rPr lang="en-US" dirty="0" smtClean="0"/>
                        <a:t>(units)</a:t>
                      </a:r>
                      <a:endParaRPr lang="en-US" dirty="0"/>
                    </a:p>
                  </a:txBody>
                  <a:tcPr marL="105059" marR="105059"/>
                </a:tc>
              </a:tr>
              <a:tr h="370840">
                <a:tc>
                  <a:txBody>
                    <a:bodyPr/>
                    <a:lstStyle/>
                    <a:p>
                      <a:pPr algn="ctr"/>
                      <a:r>
                        <a:rPr lang="en-US" dirty="0" smtClean="0"/>
                        <a:t>Tea</a:t>
                      </a:r>
                    </a:p>
                    <a:p>
                      <a:pPr algn="ctr"/>
                      <a:r>
                        <a:rPr lang="en-US" dirty="0" smtClean="0"/>
                        <a:t>Coffee</a:t>
                      </a:r>
                    </a:p>
                    <a:p>
                      <a:pPr algn="ctr"/>
                      <a:r>
                        <a:rPr lang="en-US" dirty="0" smtClean="0"/>
                        <a:t>Bread</a:t>
                      </a:r>
                    </a:p>
                    <a:p>
                      <a:pPr algn="ctr"/>
                      <a:r>
                        <a:rPr lang="en-US" dirty="0" smtClean="0"/>
                        <a:t>Butter</a:t>
                      </a:r>
                    </a:p>
                  </a:txBody>
                  <a:tcPr marL="105059" marR="105059"/>
                </a:tc>
                <a:tc>
                  <a:txBody>
                    <a:bodyPr/>
                    <a:lstStyle/>
                    <a:p>
                      <a:pPr algn="ctr"/>
                      <a:r>
                        <a:rPr lang="en-US" dirty="0" smtClean="0"/>
                        <a:t>3</a:t>
                      </a:r>
                    </a:p>
                    <a:p>
                      <a:pPr algn="ctr"/>
                      <a:r>
                        <a:rPr lang="en-US" dirty="0" smtClean="0"/>
                        <a:t>4</a:t>
                      </a:r>
                    </a:p>
                    <a:p>
                      <a:pPr algn="ctr"/>
                      <a:r>
                        <a:rPr lang="en-US" dirty="0" smtClean="0"/>
                        <a:t>2</a:t>
                      </a:r>
                    </a:p>
                    <a:p>
                      <a:pPr algn="ctr"/>
                      <a:r>
                        <a:rPr lang="en-US" dirty="0" smtClean="0"/>
                        <a:t>75</a:t>
                      </a:r>
                      <a:endParaRPr lang="en-US" dirty="0"/>
                    </a:p>
                  </a:txBody>
                  <a:tcPr marL="105059" marR="105059"/>
                </a:tc>
                <a:tc>
                  <a:txBody>
                    <a:bodyPr/>
                    <a:lstStyle/>
                    <a:p>
                      <a:pPr algn="ctr"/>
                      <a:r>
                        <a:rPr lang="en-US" dirty="0" smtClean="0"/>
                        <a:t>50</a:t>
                      </a:r>
                    </a:p>
                    <a:p>
                      <a:pPr algn="ctr"/>
                      <a:r>
                        <a:rPr lang="en-US" dirty="0" smtClean="0"/>
                        <a:t>30</a:t>
                      </a:r>
                    </a:p>
                    <a:p>
                      <a:pPr algn="ctr"/>
                      <a:r>
                        <a:rPr lang="en-US" dirty="0" smtClean="0"/>
                        <a:t>80</a:t>
                      </a:r>
                    </a:p>
                    <a:p>
                      <a:pPr algn="ctr"/>
                      <a:r>
                        <a:rPr lang="en-US" dirty="0" smtClean="0"/>
                        <a:t>30</a:t>
                      </a:r>
                    </a:p>
                    <a:p>
                      <a:pPr algn="ctr"/>
                      <a:endParaRPr lang="en-US" dirty="0"/>
                    </a:p>
                  </a:txBody>
                  <a:tcPr marL="105059" marR="105059"/>
                </a:tc>
                <a:tc>
                  <a:txBody>
                    <a:bodyPr/>
                    <a:lstStyle/>
                    <a:p>
                      <a:pPr algn="ctr"/>
                      <a:r>
                        <a:rPr lang="en-US" dirty="0" smtClean="0"/>
                        <a:t>3</a:t>
                      </a:r>
                    </a:p>
                    <a:p>
                      <a:pPr algn="ctr"/>
                      <a:r>
                        <a:rPr lang="en-US" dirty="0" smtClean="0"/>
                        <a:t>5</a:t>
                      </a:r>
                    </a:p>
                    <a:p>
                      <a:pPr algn="ctr"/>
                      <a:r>
                        <a:rPr lang="en-US" dirty="0" smtClean="0"/>
                        <a:t>2</a:t>
                      </a:r>
                    </a:p>
                    <a:p>
                      <a:pPr algn="ctr"/>
                      <a:r>
                        <a:rPr lang="en-US" dirty="0" smtClean="0"/>
                        <a:t>6</a:t>
                      </a:r>
                      <a:endParaRPr lang="en-US" dirty="0"/>
                    </a:p>
                  </a:txBody>
                  <a:tcPr marL="105059" marR="105059"/>
                </a:tc>
                <a:tc>
                  <a:txBody>
                    <a:bodyPr/>
                    <a:lstStyle/>
                    <a:p>
                      <a:pPr algn="ctr"/>
                      <a:r>
                        <a:rPr lang="en-US" dirty="0" smtClean="0"/>
                        <a:t>60</a:t>
                      </a:r>
                    </a:p>
                    <a:p>
                      <a:pPr algn="ctr"/>
                      <a:r>
                        <a:rPr lang="en-US" dirty="0" smtClean="0"/>
                        <a:t>20</a:t>
                      </a:r>
                    </a:p>
                    <a:p>
                      <a:pPr algn="ctr"/>
                      <a:r>
                        <a:rPr lang="en-US" dirty="0" smtClean="0"/>
                        <a:t>90</a:t>
                      </a:r>
                    </a:p>
                    <a:p>
                      <a:pPr algn="ctr"/>
                      <a:r>
                        <a:rPr lang="en-US" dirty="0" smtClean="0"/>
                        <a:t>40</a:t>
                      </a:r>
                      <a:endParaRPr lang="en-US" dirty="0"/>
                    </a:p>
                  </a:txBody>
                  <a:tcPr marL="105059" marR="105059"/>
                </a:tc>
              </a:tr>
            </a:tbl>
          </a:graphicData>
        </a:graphic>
      </p:graphicFrame>
    </p:spTree>
    <p:extLst>
      <p:ext uri="{BB962C8B-B14F-4D97-AF65-F5344CB8AC3E}">
        <p14:creationId xmlns:p14="http://schemas.microsoft.com/office/powerpoint/2010/main" val="3994932648"/>
      </p:ext>
    </p:extLst>
  </p:cSld>
  <p:clrMapOvr>
    <a:masterClrMapping/>
  </p:clrMapOvr>
  <p:timing>
    <p:tnLst>
      <p:par>
        <p:cTn id="1" dur="indefinite" restart="never" nodeType="tmRoot"/>
      </p:par>
    </p:tnLst>
  </p:timing>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592763"/>
          </a:xfrm>
        </p:spPr>
        <p:txBody>
          <a:bodyPr>
            <a:normAutofit/>
          </a:bodyPr>
          <a:lstStyle/>
          <a:p>
            <a:pPr algn="just">
              <a:lnSpc>
                <a:spcPct val="150000"/>
              </a:lnSpc>
              <a:buNone/>
            </a:pPr>
            <a:r>
              <a:rPr lang="en-US" sz="2400" dirty="0" smtClean="0"/>
              <a:t>	Let X = Tea,     Y = </a:t>
            </a:r>
            <a:r>
              <a:rPr lang="en-US" sz="2400" dirty="0" err="1" smtClean="0"/>
              <a:t>Coffe</a:t>
            </a:r>
            <a:r>
              <a:rPr lang="en-US" sz="2400" dirty="0" smtClean="0"/>
              <a:t>,</a:t>
            </a:r>
          </a:p>
          <a:p>
            <a:pPr algn="just">
              <a:lnSpc>
                <a:spcPct val="150000"/>
              </a:lnSpc>
              <a:buNone/>
            </a:pPr>
            <a:r>
              <a:rPr lang="en-US" sz="2400" dirty="0" smtClean="0"/>
              <a:t>	</a:t>
            </a:r>
            <a:r>
              <a:rPr lang="en-US" sz="2400" dirty="0" err="1" smtClean="0"/>
              <a:t>Qx</a:t>
            </a:r>
            <a:r>
              <a:rPr lang="en-US" sz="2400" dirty="0" smtClean="0"/>
              <a:t> = 50,        </a:t>
            </a:r>
            <a:r>
              <a:rPr lang="en-US" sz="2400" dirty="0" err="1" smtClean="0"/>
              <a:t>Qx</a:t>
            </a:r>
            <a:r>
              <a:rPr lang="en-US" sz="2400" dirty="0" smtClean="0"/>
              <a:t> = 60-50 = 10</a:t>
            </a:r>
          </a:p>
          <a:p>
            <a:pPr algn="just">
              <a:lnSpc>
                <a:spcPct val="150000"/>
              </a:lnSpc>
              <a:buNone/>
            </a:pPr>
            <a:r>
              <a:rPr lang="en-US" sz="2400" dirty="0" smtClean="0"/>
              <a:t>	</a:t>
            </a:r>
            <a:r>
              <a:rPr lang="en-US" sz="2400" dirty="0" err="1" smtClean="0"/>
              <a:t>Py</a:t>
            </a:r>
            <a:r>
              <a:rPr lang="en-US" sz="2400" dirty="0" smtClean="0"/>
              <a:t> = 4,            </a:t>
            </a:r>
            <a:r>
              <a:rPr lang="en-US" sz="2400" dirty="0" err="1" smtClean="0"/>
              <a:t>Py</a:t>
            </a:r>
            <a:r>
              <a:rPr lang="en-US" sz="2400" dirty="0" smtClean="0"/>
              <a:t> = 5-4 = 1</a:t>
            </a:r>
          </a:p>
          <a:p>
            <a:pPr algn="just">
              <a:lnSpc>
                <a:spcPct val="150000"/>
              </a:lnSpc>
              <a:buNone/>
            </a:pPr>
            <a:r>
              <a:rPr lang="en-US" sz="2400" dirty="0" smtClean="0"/>
              <a:t>..        </a:t>
            </a:r>
            <a:r>
              <a:rPr lang="en-US" sz="2400" dirty="0" err="1" smtClean="0"/>
              <a:t>Qx</a:t>
            </a:r>
            <a:r>
              <a:rPr lang="en-US" sz="2400" dirty="0" smtClean="0"/>
              <a:t> / </a:t>
            </a:r>
            <a:r>
              <a:rPr lang="en-US" sz="2400" dirty="0" err="1" smtClean="0"/>
              <a:t>Qx</a:t>
            </a:r>
            <a:r>
              <a:rPr lang="en-US" sz="2400" dirty="0" smtClean="0"/>
              <a:t>   ÷      </a:t>
            </a:r>
            <a:r>
              <a:rPr lang="en-US" sz="2400" dirty="0" err="1" smtClean="0"/>
              <a:t>Py</a:t>
            </a:r>
            <a:r>
              <a:rPr lang="en-US" sz="2400" dirty="0" smtClean="0"/>
              <a:t> / </a:t>
            </a:r>
            <a:r>
              <a:rPr lang="en-US" sz="2400" dirty="0" err="1" smtClean="0"/>
              <a:t>Py</a:t>
            </a:r>
            <a:endParaRPr lang="en-US" sz="2400" dirty="0" smtClean="0"/>
          </a:p>
          <a:p>
            <a:pPr algn="just">
              <a:lnSpc>
                <a:spcPct val="150000"/>
              </a:lnSpc>
              <a:buNone/>
            </a:pPr>
            <a:r>
              <a:rPr lang="en-US" sz="2400" dirty="0" smtClean="0"/>
              <a:t>..        </a:t>
            </a:r>
            <a:r>
              <a:rPr lang="en-US" sz="2400" dirty="0" err="1" smtClean="0"/>
              <a:t>Qx</a:t>
            </a:r>
            <a:r>
              <a:rPr lang="en-US" sz="2400" dirty="0" smtClean="0"/>
              <a:t> / </a:t>
            </a:r>
            <a:r>
              <a:rPr lang="en-US" sz="2400" dirty="0" err="1" smtClean="0"/>
              <a:t>Qx</a:t>
            </a:r>
            <a:r>
              <a:rPr lang="en-US" sz="2400" dirty="0" smtClean="0"/>
              <a:t>   ×   </a:t>
            </a:r>
            <a:r>
              <a:rPr lang="en-US" sz="2400" dirty="0" err="1" smtClean="0"/>
              <a:t>Py</a:t>
            </a:r>
            <a:r>
              <a:rPr lang="en-US" sz="2400" dirty="0" smtClean="0"/>
              <a:t>/    </a:t>
            </a:r>
            <a:r>
              <a:rPr lang="en-US" sz="2400" dirty="0" err="1" smtClean="0"/>
              <a:t>Py</a:t>
            </a:r>
            <a:endParaRPr lang="en-US" sz="2400" dirty="0" smtClean="0"/>
          </a:p>
          <a:p>
            <a:pPr algn="just">
              <a:lnSpc>
                <a:spcPct val="150000"/>
              </a:lnSpc>
              <a:buNone/>
            </a:pPr>
            <a:r>
              <a:rPr lang="en-US" sz="2400" dirty="0" smtClean="0"/>
              <a:t>..      10/50   ÷   ¼</a:t>
            </a:r>
          </a:p>
          <a:p>
            <a:pPr algn="just">
              <a:lnSpc>
                <a:spcPct val="150000"/>
              </a:lnSpc>
              <a:buNone/>
            </a:pPr>
            <a:r>
              <a:rPr lang="en-US" sz="2400" dirty="0" smtClean="0"/>
              <a:t>    =  10/50  X   4/1</a:t>
            </a:r>
          </a:p>
          <a:p>
            <a:pPr algn="just">
              <a:lnSpc>
                <a:spcPct val="150000"/>
              </a:lnSpc>
              <a:buNone/>
            </a:pPr>
            <a:r>
              <a:rPr lang="en-US" sz="2400" dirty="0" smtClean="0"/>
              <a:t>    =   4/5     =  0.8</a:t>
            </a:r>
            <a:endParaRPr lang="en-US" sz="2400" dirty="0"/>
          </a:p>
        </p:txBody>
      </p:sp>
      <p:sp>
        <p:nvSpPr>
          <p:cNvPr id="4" name="Isosceles Triangle 3"/>
          <p:cNvSpPr/>
          <p:nvPr/>
        </p:nvSpPr>
        <p:spPr>
          <a:xfrm>
            <a:off x="2209800" y="2057400"/>
            <a:ext cx="152400" cy="152400"/>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Isosceles Triangle 4"/>
          <p:cNvSpPr/>
          <p:nvPr/>
        </p:nvSpPr>
        <p:spPr>
          <a:xfrm>
            <a:off x="2209800" y="1447800"/>
            <a:ext cx="152400" cy="152400"/>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Isosceles Triangle 5"/>
          <p:cNvSpPr/>
          <p:nvPr/>
        </p:nvSpPr>
        <p:spPr>
          <a:xfrm>
            <a:off x="990600" y="2743200"/>
            <a:ext cx="152400" cy="152400"/>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Isosceles Triangle 6"/>
          <p:cNvSpPr/>
          <p:nvPr/>
        </p:nvSpPr>
        <p:spPr>
          <a:xfrm>
            <a:off x="2667000" y="2743200"/>
            <a:ext cx="152400" cy="152400"/>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Isosceles Triangle 7"/>
          <p:cNvSpPr/>
          <p:nvPr/>
        </p:nvSpPr>
        <p:spPr>
          <a:xfrm>
            <a:off x="1066800" y="3352800"/>
            <a:ext cx="152400" cy="152400"/>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Isosceles Triangle 8"/>
          <p:cNvSpPr/>
          <p:nvPr/>
        </p:nvSpPr>
        <p:spPr>
          <a:xfrm>
            <a:off x="3200400" y="3276600"/>
            <a:ext cx="152400" cy="152400"/>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883095999"/>
      </p:ext>
    </p:extLst>
  </p:cSld>
  <p:clrMapOvr>
    <a:masterClrMapping/>
  </p:clrMapOvr>
  <p:timing>
    <p:tnLst>
      <p:par>
        <p:cTn id="1" dur="indefinite" restart="never" nodeType="tmRoot"/>
      </p:par>
    </p:tnLst>
  </p:timing>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rmAutofit/>
          </a:bodyPr>
          <a:lstStyle/>
          <a:p>
            <a:r>
              <a:rPr lang="en-US" sz="2400" b="1" dirty="0" smtClean="0"/>
              <a:t>Application of Cross Elasticity of demand in Transport System:-</a:t>
            </a:r>
            <a:endParaRPr lang="en-US" sz="2400" b="1" dirty="0"/>
          </a:p>
        </p:txBody>
      </p:sp>
      <p:sp>
        <p:nvSpPr>
          <p:cNvPr id="3" name="Content Placeholder 2"/>
          <p:cNvSpPr>
            <a:spLocks noGrp="1"/>
          </p:cNvSpPr>
          <p:nvPr>
            <p:ph idx="1"/>
          </p:nvPr>
        </p:nvSpPr>
        <p:spPr>
          <a:xfrm>
            <a:off x="457200" y="838200"/>
            <a:ext cx="8229600" cy="5287963"/>
          </a:xfrm>
        </p:spPr>
        <p:txBody>
          <a:bodyPr>
            <a:normAutofit/>
          </a:bodyPr>
          <a:lstStyle/>
          <a:p>
            <a:pPr algn="just">
              <a:lnSpc>
                <a:spcPct val="150000"/>
              </a:lnSpc>
              <a:buNone/>
            </a:pPr>
            <a:r>
              <a:rPr lang="en-US" sz="2400" b="1" dirty="0" smtClean="0"/>
              <a:t>	</a:t>
            </a:r>
            <a:r>
              <a:rPr lang="en-US" sz="2400" dirty="0" smtClean="0"/>
              <a:t>The concept of Cross elasticity of demand can be useful in determining competitive price strategy  and policy in the alternative rival modes of services, such as rail-road services.  Cross elasticity here is taken as a measure of the effect of a change in the fares on the demand for the rail services and vice-versa.  To illustrate the point, let us consider a hypothetical case study.</a:t>
            </a:r>
            <a:endParaRPr lang="en-US" sz="2400" b="1" dirty="0"/>
          </a:p>
        </p:txBody>
      </p:sp>
    </p:spTree>
    <p:extLst>
      <p:ext uri="{BB962C8B-B14F-4D97-AF65-F5344CB8AC3E}">
        <p14:creationId xmlns:p14="http://schemas.microsoft.com/office/powerpoint/2010/main" val="3062184047"/>
      </p:ext>
    </p:extLst>
  </p:cSld>
  <p:clrMapOvr>
    <a:masterClrMapping/>
  </p:clrMapOvr>
  <p:timing>
    <p:tnLst>
      <p:par>
        <p:cTn id="1" dur="indefinite" restart="never" nodeType="tmRoot"/>
      </p:par>
    </p:tnLst>
  </p:timing>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516563"/>
          </a:xfrm>
        </p:spPr>
        <p:txBody>
          <a:bodyPr>
            <a:normAutofit/>
          </a:bodyPr>
          <a:lstStyle/>
          <a:p>
            <a:pPr algn="just">
              <a:lnSpc>
                <a:spcPct val="150000"/>
              </a:lnSpc>
              <a:buNone/>
            </a:pPr>
            <a:r>
              <a:rPr lang="en-US" sz="3600" dirty="0" smtClean="0"/>
              <a:t>	</a:t>
            </a:r>
            <a:r>
              <a:rPr lang="en-US" sz="2800" dirty="0" smtClean="0"/>
              <a:t>The cross elasticity of demand for a train service from station A to B is the rate of change in the number of train tickets sold on that route in relation to the percentage change in the price of bus service for the same route.  If the Bus company reduced its fare from Rs.40 to Rs.35, and the following data are observed.</a:t>
            </a:r>
            <a:endParaRPr lang="en-US" sz="2800" dirty="0"/>
          </a:p>
        </p:txBody>
      </p:sp>
    </p:spTree>
    <p:extLst>
      <p:ext uri="{BB962C8B-B14F-4D97-AF65-F5344CB8AC3E}">
        <p14:creationId xmlns:p14="http://schemas.microsoft.com/office/powerpoint/2010/main" val="3158177723"/>
      </p:ext>
    </p:extLst>
  </p:cSld>
  <p:clrMapOvr>
    <a:masterClrMapping/>
  </p:clrMapOvr>
  <p:timing>
    <p:tnLst>
      <p:par>
        <p:cTn id="1" dur="indefinite" restart="never" nodeType="tmRoot"/>
      </p:par>
    </p:tnLst>
  </p:timing>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200"/>
            <a:ext cx="8229600" cy="5287963"/>
          </a:xfrm>
        </p:spPr>
        <p:txBody>
          <a:bodyPr>
            <a:normAutofit/>
          </a:bodyPr>
          <a:lstStyle/>
          <a:p>
            <a:pPr>
              <a:buNone/>
            </a:pPr>
            <a:r>
              <a:rPr lang="en-US" sz="2400" dirty="0" smtClean="0"/>
              <a:t>	</a:t>
            </a:r>
            <a:endParaRPr lang="en-US" sz="2400" dirty="0"/>
          </a:p>
        </p:txBody>
      </p:sp>
      <p:graphicFrame>
        <p:nvGraphicFramePr>
          <p:cNvPr id="4" name="Table 3"/>
          <p:cNvGraphicFramePr>
            <a:graphicFrameLocks noGrp="1"/>
          </p:cNvGraphicFramePr>
          <p:nvPr/>
        </p:nvGraphicFramePr>
        <p:xfrm>
          <a:off x="838200" y="1397000"/>
          <a:ext cx="7315200" cy="2829550"/>
        </p:xfrm>
        <a:graphic>
          <a:graphicData uri="http://schemas.openxmlformats.org/drawingml/2006/table">
            <a:tbl>
              <a:tblPr firstRow="1" bandRow="1">
                <a:tableStyleId>{5C22544A-7EE6-4342-B048-85BDC9FD1C3A}</a:tableStyleId>
              </a:tblPr>
              <a:tblGrid>
                <a:gridCol w="685800"/>
                <a:gridCol w="2133600"/>
                <a:gridCol w="1066800"/>
                <a:gridCol w="1143000"/>
                <a:gridCol w="1143000"/>
                <a:gridCol w="1143000"/>
              </a:tblGrid>
              <a:tr h="718977">
                <a:tc>
                  <a:txBody>
                    <a:bodyPr/>
                    <a:lstStyle/>
                    <a:p>
                      <a:pPr algn="ctr"/>
                      <a:endParaRPr lang="en-US" dirty="0"/>
                    </a:p>
                  </a:txBody>
                  <a:tcPr/>
                </a:tc>
                <a:tc>
                  <a:txBody>
                    <a:bodyPr/>
                    <a:lstStyle/>
                    <a:p>
                      <a:pPr algn="ctr"/>
                      <a:endParaRPr lang="en-US" dirty="0"/>
                    </a:p>
                  </a:txBody>
                  <a:tcPr/>
                </a:tc>
                <a:tc gridSpan="2">
                  <a:txBody>
                    <a:bodyPr/>
                    <a:lstStyle/>
                    <a:p>
                      <a:pPr algn="ctr"/>
                      <a:r>
                        <a:rPr lang="en-US" dirty="0" smtClean="0"/>
                        <a:t>Fares (in Rs)</a:t>
                      </a:r>
                      <a:endParaRPr lang="en-US" dirty="0"/>
                    </a:p>
                  </a:txBody>
                  <a:tcPr/>
                </a:tc>
                <a:tc hMerge="1">
                  <a:txBody>
                    <a:bodyPr/>
                    <a:lstStyle/>
                    <a:p>
                      <a:endParaRPr lang="en-US" dirty="0"/>
                    </a:p>
                  </a:txBody>
                  <a:tcPr/>
                </a:tc>
                <a:tc gridSpan="2">
                  <a:txBody>
                    <a:bodyPr/>
                    <a:lstStyle/>
                    <a:p>
                      <a:pPr algn="ctr"/>
                      <a:r>
                        <a:rPr lang="en-US" dirty="0" smtClean="0"/>
                        <a:t>Daily No. of passengers</a:t>
                      </a:r>
                      <a:endParaRPr lang="en-US" dirty="0"/>
                    </a:p>
                  </a:txBody>
                  <a:tcPr/>
                </a:tc>
                <a:tc hMerge="1">
                  <a:txBody>
                    <a:bodyPr/>
                    <a:lstStyle/>
                    <a:p>
                      <a:endParaRPr lang="en-US" dirty="0"/>
                    </a:p>
                  </a:txBody>
                  <a:tcPr/>
                </a:tc>
              </a:tr>
              <a:tr h="416550">
                <a:tc>
                  <a:txBody>
                    <a:bodyPr/>
                    <a:lstStyle/>
                    <a:p>
                      <a:pPr algn="ctr"/>
                      <a:endParaRPr lang="en-US" dirty="0"/>
                    </a:p>
                  </a:txBody>
                  <a:tcPr/>
                </a:tc>
                <a:tc>
                  <a:txBody>
                    <a:bodyPr/>
                    <a:lstStyle/>
                    <a:p>
                      <a:pPr algn="ctr"/>
                      <a:endParaRPr lang="en-US"/>
                    </a:p>
                  </a:txBody>
                  <a:tcPr/>
                </a:tc>
                <a:tc>
                  <a:txBody>
                    <a:bodyPr/>
                    <a:lstStyle/>
                    <a:p>
                      <a:pPr algn="ctr"/>
                      <a:r>
                        <a:rPr lang="en-US" dirty="0" smtClean="0"/>
                        <a:t>Rail</a:t>
                      </a:r>
                      <a:endParaRPr lang="en-US" dirty="0"/>
                    </a:p>
                  </a:txBody>
                  <a:tcPr/>
                </a:tc>
                <a:tc>
                  <a:txBody>
                    <a:bodyPr/>
                    <a:lstStyle/>
                    <a:p>
                      <a:pPr algn="ctr"/>
                      <a:r>
                        <a:rPr lang="en-US" dirty="0" smtClean="0"/>
                        <a:t>Bus</a:t>
                      </a:r>
                      <a:endParaRPr lang="en-US" dirty="0"/>
                    </a:p>
                  </a:txBody>
                  <a:tcPr/>
                </a:tc>
                <a:tc>
                  <a:txBody>
                    <a:bodyPr/>
                    <a:lstStyle/>
                    <a:p>
                      <a:pPr algn="ctr"/>
                      <a:r>
                        <a:rPr lang="en-US" dirty="0" smtClean="0"/>
                        <a:t>Rail</a:t>
                      </a:r>
                      <a:endParaRPr lang="en-US" dirty="0"/>
                    </a:p>
                  </a:txBody>
                  <a:tcPr/>
                </a:tc>
                <a:tc>
                  <a:txBody>
                    <a:bodyPr/>
                    <a:lstStyle/>
                    <a:p>
                      <a:pPr algn="ctr"/>
                      <a:r>
                        <a:rPr lang="en-US" dirty="0" smtClean="0"/>
                        <a:t>Bus</a:t>
                      </a:r>
                      <a:endParaRPr lang="en-US" dirty="0"/>
                    </a:p>
                  </a:txBody>
                  <a:tcPr/>
                </a:tc>
              </a:tr>
              <a:tr h="633384">
                <a:tc>
                  <a:txBody>
                    <a:bodyPr/>
                    <a:lstStyle/>
                    <a:p>
                      <a:pPr algn="ctr"/>
                      <a:r>
                        <a:rPr lang="en-US" dirty="0" smtClean="0"/>
                        <a:t>1</a:t>
                      </a:r>
                      <a:endParaRPr lang="en-US" dirty="0"/>
                    </a:p>
                  </a:txBody>
                  <a:tcPr/>
                </a:tc>
                <a:tc>
                  <a:txBody>
                    <a:bodyPr/>
                    <a:lstStyle/>
                    <a:p>
                      <a:pPr algn="l"/>
                      <a:r>
                        <a:rPr lang="en-US" dirty="0" smtClean="0"/>
                        <a:t>Before fare change</a:t>
                      </a:r>
                      <a:endParaRPr lang="en-US" dirty="0"/>
                    </a:p>
                  </a:txBody>
                  <a:tcPr/>
                </a:tc>
                <a:tc>
                  <a:txBody>
                    <a:bodyPr/>
                    <a:lstStyle/>
                    <a:p>
                      <a:pPr algn="ctr"/>
                      <a:r>
                        <a:rPr lang="en-US" dirty="0" smtClean="0"/>
                        <a:t>45</a:t>
                      </a:r>
                      <a:endParaRPr lang="en-US" dirty="0"/>
                    </a:p>
                  </a:txBody>
                  <a:tcPr/>
                </a:tc>
                <a:tc>
                  <a:txBody>
                    <a:bodyPr/>
                    <a:lstStyle/>
                    <a:p>
                      <a:pPr algn="ctr"/>
                      <a:r>
                        <a:rPr lang="en-US" dirty="0" smtClean="0"/>
                        <a:t>40</a:t>
                      </a:r>
                      <a:endParaRPr lang="en-US" dirty="0"/>
                    </a:p>
                  </a:txBody>
                  <a:tcPr/>
                </a:tc>
                <a:tc>
                  <a:txBody>
                    <a:bodyPr/>
                    <a:lstStyle/>
                    <a:p>
                      <a:pPr algn="ctr"/>
                      <a:r>
                        <a:rPr lang="en-US" dirty="0" smtClean="0"/>
                        <a:t>500</a:t>
                      </a:r>
                      <a:endParaRPr lang="en-US" dirty="0"/>
                    </a:p>
                  </a:txBody>
                  <a:tcPr/>
                </a:tc>
                <a:tc>
                  <a:txBody>
                    <a:bodyPr/>
                    <a:lstStyle/>
                    <a:p>
                      <a:pPr algn="ctr"/>
                      <a:r>
                        <a:rPr lang="en-US" dirty="0" smtClean="0"/>
                        <a:t>200</a:t>
                      </a:r>
                      <a:endParaRPr lang="en-US" dirty="0"/>
                    </a:p>
                  </a:txBody>
                  <a:tcPr/>
                </a:tc>
              </a:tr>
              <a:tr h="644089">
                <a:tc>
                  <a:txBody>
                    <a:bodyPr/>
                    <a:lstStyle/>
                    <a:p>
                      <a:pPr algn="ctr"/>
                      <a:r>
                        <a:rPr lang="en-US" dirty="0" smtClean="0"/>
                        <a:t>2</a:t>
                      </a:r>
                      <a:endParaRPr lang="en-US" dirty="0"/>
                    </a:p>
                  </a:txBody>
                  <a:tcPr/>
                </a:tc>
                <a:tc>
                  <a:txBody>
                    <a:bodyPr/>
                    <a:lstStyle/>
                    <a:p>
                      <a:pPr algn="l"/>
                      <a:r>
                        <a:rPr lang="en-US" dirty="0" smtClean="0"/>
                        <a:t>After fare change</a:t>
                      </a:r>
                      <a:endParaRPr lang="en-US" dirty="0"/>
                    </a:p>
                  </a:txBody>
                  <a:tcPr/>
                </a:tc>
                <a:tc>
                  <a:txBody>
                    <a:bodyPr/>
                    <a:lstStyle/>
                    <a:p>
                      <a:pPr algn="ctr"/>
                      <a:r>
                        <a:rPr lang="en-US" dirty="0" smtClean="0"/>
                        <a:t>45</a:t>
                      </a:r>
                      <a:endParaRPr lang="en-US" dirty="0"/>
                    </a:p>
                  </a:txBody>
                  <a:tcPr/>
                </a:tc>
                <a:tc>
                  <a:txBody>
                    <a:bodyPr/>
                    <a:lstStyle/>
                    <a:p>
                      <a:pPr algn="ctr"/>
                      <a:r>
                        <a:rPr lang="en-US" dirty="0" smtClean="0"/>
                        <a:t>35</a:t>
                      </a:r>
                      <a:endParaRPr lang="en-US" dirty="0"/>
                    </a:p>
                  </a:txBody>
                  <a:tcPr/>
                </a:tc>
                <a:tc>
                  <a:txBody>
                    <a:bodyPr/>
                    <a:lstStyle/>
                    <a:p>
                      <a:pPr algn="ctr"/>
                      <a:r>
                        <a:rPr lang="en-US" dirty="0" smtClean="0"/>
                        <a:t>400</a:t>
                      </a:r>
                      <a:endParaRPr lang="en-US" dirty="0"/>
                    </a:p>
                  </a:txBody>
                  <a:tcPr/>
                </a:tc>
                <a:tc>
                  <a:txBody>
                    <a:bodyPr/>
                    <a:lstStyle/>
                    <a:p>
                      <a:pPr algn="ctr"/>
                      <a:r>
                        <a:rPr lang="en-US" dirty="0" smtClean="0"/>
                        <a:t>300</a:t>
                      </a:r>
                      <a:endParaRPr lang="en-US" dirty="0"/>
                    </a:p>
                  </a:txBody>
                  <a:tcPr/>
                </a:tc>
              </a:tr>
              <a:tr h="416550">
                <a:tc>
                  <a:txBody>
                    <a:bodyPr/>
                    <a:lstStyle/>
                    <a:p>
                      <a:pPr algn="ctr"/>
                      <a:endParaRPr lang="en-US" dirty="0"/>
                    </a:p>
                  </a:txBody>
                  <a:tcPr/>
                </a:tc>
                <a:tc>
                  <a:txBody>
                    <a:bodyPr/>
                    <a:lstStyle/>
                    <a:p>
                      <a:pPr algn="l"/>
                      <a:r>
                        <a:rPr lang="en-US" dirty="0" smtClean="0"/>
                        <a:t>Percentage change</a:t>
                      </a:r>
                      <a:endParaRPr lang="en-US" dirty="0"/>
                    </a:p>
                  </a:txBody>
                  <a:tcPr/>
                </a:tc>
                <a:tc>
                  <a:txBody>
                    <a:bodyPr/>
                    <a:lstStyle/>
                    <a:p>
                      <a:pPr algn="ctr"/>
                      <a:r>
                        <a:rPr lang="en-US" dirty="0" smtClean="0"/>
                        <a:t>0</a:t>
                      </a:r>
                      <a:endParaRPr lang="en-US" dirty="0"/>
                    </a:p>
                  </a:txBody>
                  <a:tcPr/>
                </a:tc>
                <a:tc>
                  <a:txBody>
                    <a:bodyPr/>
                    <a:lstStyle/>
                    <a:p>
                      <a:pPr algn="ctr"/>
                      <a:r>
                        <a:rPr lang="en-US" dirty="0" smtClean="0"/>
                        <a:t>-12.5%</a:t>
                      </a:r>
                      <a:endParaRPr lang="en-US" dirty="0"/>
                    </a:p>
                  </a:txBody>
                  <a:tcPr/>
                </a:tc>
                <a:tc>
                  <a:txBody>
                    <a:bodyPr/>
                    <a:lstStyle/>
                    <a:p>
                      <a:pPr algn="ctr"/>
                      <a:r>
                        <a:rPr lang="en-US" dirty="0" smtClean="0"/>
                        <a:t>-20%</a:t>
                      </a:r>
                      <a:endParaRPr lang="en-US" dirty="0"/>
                    </a:p>
                  </a:txBody>
                  <a:tcPr/>
                </a:tc>
                <a:tc>
                  <a:txBody>
                    <a:bodyPr/>
                    <a:lstStyle/>
                    <a:p>
                      <a:pPr algn="ctr"/>
                      <a:r>
                        <a:rPr lang="en-US" dirty="0" smtClean="0"/>
                        <a:t>50%</a:t>
                      </a:r>
                      <a:endParaRPr lang="en-US" dirty="0"/>
                    </a:p>
                  </a:txBody>
                  <a:tcPr/>
                </a:tc>
              </a:tr>
            </a:tbl>
          </a:graphicData>
        </a:graphic>
      </p:graphicFrame>
    </p:spTree>
    <p:extLst>
      <p:ext uri="{BB962C8B-B14F-4D97-AF65-F5344CB8AC3E}">
        <p14:creationId xmlns:p14="http://schemas.microsoft.com/office/powerpoint/2010/main" val="3405323211"/>
      </p:ext>
    </p:extLst>
  </p:cSld>
  <p:clrMapOvr>
    <a:masterClrMapping/>
  </p:clrMapOvr>
  <p:timing>
    <p:tnLst>
      <p:par>
        <p:cTn id="1" dur="indefinite" restart="never" nodeType="tmRoot"/>
      </p:par>
    </p:tnLst>
  </p:timing>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516563"/>
          </a:xfrm>
        </p:spPr>
        <p:txBody>
          <a:bodyPr>
            <a:normAutofit/>
          </a:bodyPr>
          <a:lstStyle/>
          <a:p>
            <a:pPr>
              <a:lnSpc>
                <a:spcPct val="150000"/>
              </a:lnSpc>
              <a:buNone/>
            </a:pPr>
            <a:r>
              <a:rPr lang="en-US" sz="2400" dirty="0" smtClean="0"/>
              <a:t>	Cross elasticity is</a:t>
            </a:r>
          </a:p>
          <a:p>
            <a:pPr>
              <a:buNone/>
            </a:pPr>
            <a:r>
              <a:rPr lang="en-US" sz="2400" dirty="0" smtClean="0"/>
              <a:t>	</a:t>
            </a:r>
            <a:r>
              <a:rPr lang="en-US" sz="2400" dirty="0" err="1" smtClean="0"/>
              <a:t>Ec</a:t>
            </a:r>
            <a:r>
              <a:rPr lang="en-US" sz="2400" dirty="0" smtClean="0"/>
              <a:t> =    %    Q in Rail Service</a:t>
            </a:r>
          </a:p>
          <a:p>
            <a:pPr>
              <a:buNone/>
            </a:pPr>
            <a:r>
              <a:rPr lang="en-US" sz="2400" dirty="0" smtClean="0"/>
              <a:t>		   %     P in Bus Service</a:t>
            </a:r>
          </a:p>
          <a:p>
            <a:pPr>
              <a:lnSpc>
                <a:spcPct val="150000"/>
              </a:lnSpc>
              <a:buNone/>
            </a:pPr>
            <a:r>
              <a:rPr lang="en-US" sz="2400" dirty="0" smtClean="0"/>
              <a:t>	     =     -20%   /   -12.5%       = 1.6</a:t>
            </a:r>
          </a:p>
          <a:p>
            <a:pPr>
              <a:lnSpc>
                <a:spcPct val="150000"/>
              </a:lnSpc>
              <a:buNone/>
            </a:pPr>
            <a:r>
              <a:rPr lang="en-US" sz="2400" dirty="0" smtClean="0"/>
              <a:t>	Such a high cross elasticity reflects that the market demand is greatly responsive to the competitive price variation.</a:t>
            </a:r>
          </a:p>
          <a:p>
            <a:pPr>
              <a:lnSpc>
                <a:spcPct val="150000"/>
              </a:lnSpc>
              <a:buNone/>
            </a:pPr>
            <a:r>
              <a:rPr lang="en-US" sz="2400" dirty="0" smtClean="0"/>
              <a:t>		</a:t>
            </a:r>
            <a:endParaRPr lang="en-US" sz="2400" dirty="0"/>
          </a:p>
        </p:txBody>
      </p:sp>
      <p:sp>
        <p:nvSpPr>
          <p:cNvPr id="4" name="Isosceles Triangle 3"/>
          <p:cNvSpPr/>
          <p:nvPr/>
        </p:nvSpPr>
        <p:spPr>
          <a:xfrm>
            <a:off x="1981200" y="1371600"/>
            <a:ext cx="152400" cy="152400"/>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Isosceles Triangle 4"/>
          <p:cNvSpPr/>
          <p:nvPr/>
        </p:nvSpPr>
        <p:spPr>
          <a:xfrm>
            <a:off x="1981200" y="1828800"/>
            <a:ext cx="152400" cy="152400"/>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7" name="Straight Connector 6"/>
          <p:cNvCxnSpPr/>
          <p:nvPr/>
        </p:nvCxnSpPr>
        <p:spPr>
          <a:xfrm>
            <a:off x="1447800" y="1676400"/>
            <a:ext cx="2895600" cy="1588"/>
          </a:xfrm>
          <a:prstGeom prst="line">
            <a:avLst/>
          </a:prstGeom>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911662784"/>
      </p:ext>
    </p:extLst>
  </p:cSld>
  <p:clrMapOvr>
    <a:masterClrMapping/>
  </p:clrMapOvr>
  <p:timing>
    <p:tnLst>
      <p:par>
        <p:cTn id="1" dur="indefinite" restart="never" nodeType="tmRoot"/>
      </p:par>
    </p:tnLst>
  </p:timing>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87362"/>
          </a:xfrm>
        </p:spPr>
        <p:txBody>
          <a:bodyPr>
            <a:normAutofit/>
          </a:bodyPr>
          <a:lstStyle/>
          <a:p>
            <a:r>
              <a:rPr lang="en-US" sz="2400" b="1" dirty="0" smtClean="0"/>
              <a:t>Demand Forecasting :-</a:t>
            </a:r>
            <a:endParaRPr lang="en-US" sz="2400" b="1" dirty="0"/>
          </a:p>
        </p:txBody>
      </p:sp>
      <p:sp>
        <p:nvSpPr>
          <p:cNvPr id="3" name="Content Placeholder 2"/>
          <p:cNvSpPr>
            <a:spLocks noGrp="1"/>
          </p:cNvSpPr>
          <p:nvPr>
            <p:ph idx="1"/>
          </p:nvPr>
        </p:nvSpPr>
        <p:spPr>
          <a:xfrm>
            <a:off x="457200" y="762000"/>
            <a:ext cx="8229600" cy="5364163"/>
          </a:xfrm>
        </p:spPr>
        <p:txBody>
          <a:bodyPr>
            <a:normAutofit lnSpcReduction="10000"/>
          </a:bodyPr>
          <a:lstStyle/>
          <a:p>
            <a:pPr algn="just">
              <a:lnSpc>
                <a:spcPct val="150000"/>
              </a:lnSpc>
              <a:buNone/>
            </a:pPr>
            <a:r>
              <a:rPr lang="en-US" sz="2400" dirty="0" smtClean="0"/>
              <a:t>	</a:t>
            </a:r>
            <a:r>
              <a:rPr lang="en-US" sz="2400" b="1" u="sng" dirty="0" smtClean="0"/>
              <a:t>Meaning </a:t>
            </a:r>
            <a:r>
              <a:rPr lang="en-US" sz="2400" dirty="0" smtClean="0"/>
              <a:t>:-    In modern business, production is often made in anticipation of demand.  Anticipation of demand implies demand forecasting.  Forecasting means expectations about the future course of development.  The future is uncertain.  But not entirely so.  Hence one can hopefully predict the future event and reasonably gain.  Demand forecasting means expectation about the future course of the market demand for a product.  Demand forecasting is based on the statistical data about past behavior and empirical relationships of the demand determinants.</a:t>
            </a:r>
            <a:endParaRPr lang="en-US" sz="2400" dirty="0"/>
          </a:p>
        </p:txBody>
      </p:sp>
    </p:spTree>
    <p:extLst>
      <p:ext uri="{BB962C8B-B14F-4D97-AF65-F5344CB8AC3E}">
        <p14:creationId xmlns:p14="http://schemas.microsoft.com/office/powerpoint/2010/main" val="1379392035"/>
      </p:ext>
    </p:extLst>
  </p:cSld>
  <p:clrMapOvr>
    <a:masterClrMapping/>
  </p:clrMapOvr>
  <p:timing>
    <p:tnLst>
      <p:par>
        <p:cTn id="1" dur="indefinite" restart="never" nodeType="tmRoot"/>
      </p:par>
    </p:tnLst>
  </p:timing>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6172200"/>
          </a:xfrm>
        </p:spPr>
        <p:txBody>
          <a:bodyPr>
            <a:normAutofit/>
          </a:bodyPr>
          <a:lstStyle/>
          <a:p>
            <a:pPr algn="just">
              <a:lnSpc>
                <a:spcPct val="150000"/>
              </a:lnSpc>
              <a:buNone/>
            </a:pPr>
            <a:r>
              <a:rPr lang="en-US" sz="2400" dirty="0" smtClean="0"/>
              <a:t>	Demand forecasting is not a speculative exercise into the unknown.  It is essentially a reasonable judgment of future probabilities of the market events based on scientific background.  Demand forecasting is an estimate of the future demand.  It cannot be hundred percent precise.  But it gives a reliable approximation regarding the possible outcome, with a reasonable accuracy.  It is based on the mathematical laws of probability.</a:t>
            </a:r>
          </a:p>
          <a:p>
            <a:pPr algn="just">
              <a:lnSpc>
                <a:spcPct val="150000"/>
              </a:lnSpc>
              <a:buNone/>
            </a:pPr>
            <a:r>
              <a:rPr lang="en-US" sz="2400" dirty="0" smtClean="0"/>
              <a:t>		Demand forecasting may be undertaken at micro level, industry level and macro level.</a:t>
            </a:r>
            <a:endParaRPr lang="en-US" sz="2400" dirty="0"/>
          </a:p>
        </p:txBody>
      </p:sp>
    </p:spTree>
    <p:extLst>
      <p:ext uri="{BB962C8B-B14F-4D97-AF65-F5344CB8AC3E}">
        <p14:creationId xmlns:p14="http://schemas.microsoft.com/office/powerpoint/2010/main" val="1786256671"/>
      </p:ext>
    </p:extLst>
  </p:cSld>
  <p:clrMapOvr>
    <a:masterClrMapping/>
  </p:clrMapOvr>
  <p:timing>
    <p:tnLst>
      <p:par>
        <p:cTn id="1" dur="indefinite" restart="never" nodeType="tmRoot"/>
      </p:par>
    </p:tnLst>
  </p:timing>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87362"/>
          </a:xfrm>
        </p:spPr>
        <p:txBody>
          <a:bodyPr>
            <a:normAutofit/>
          </a:bodyPr>
          <a:lstStyle/>
          <a:p>
            <a:r>
              <a:rPr lang="en-US" sz="2400" b="1" dirty="0" smtClean="0"/>
              <a:t>The significance of Demand Forecasting :-</a:t>
            </a:r>
            <a:endParaRPr lang="en-US" sz="2400" b="1" dirty="0"/>
          </a:p>
        </p:txBody>
      </p:sp>
      <p:sp>
        <p:nvSpPr>
          <p:cNvPr id="3" name="Content Placeholder 2"/>
          <p:cNvSpPr>
            <a:spLocks noGrp="1"/>
          </p:cNvSpPr>
          <p:nvPr>
            <p:ph idx="1"/>
          </p:nvPr>
        </p:nvSpPr>
        <p:spPr>
          <a:xfrm>
            <a:off x="457200" y="838200"/>
            <a:ext cx="8229600" cy="5287963"/>
          </a:xfrm>
        </p:spPr>
        <p:txBody>
          <a:bodyPr>
            <a:normAutofit/>
          </a:bodyPr>
          <a:lstStyle/>
          <a:p>
            <a:pPr algn="just">
              <a:lnSpc>
                <a:spcPct val="150000"/>
              </a:lnSpc>
              <a:buNone/>
            </a:pPr>
            <a:r>
              <a:rPr lang="en-US" sz="2400" dirty="0" smtClean="0"/>
              <a:t>	Demand forecasting is very essential in the course of business decision making.  Its significance may be traced as under :-</a:t>
            </a:r>
          </a:p>
          <a:p>
            <a:pPr marL="457200" indent="-457200" algn="just">
              <a:lnSpc>
                <a:spcPct val="150000"/>
              </a:lnSpc>
              <a:buFont typeface="+mj-lt"/>
              <a:buAutoNum type="arabicPeriod"/>
            </a:pPr>
            <a:r>
              <a:rPr lang="en-US" sz="2400" b="1" dirty="0" smtClean="0"/>
              <a:t>Production Planning </a:t>
            </a:r>
            <a:r>
              <a:rPr lang="en-US" sz="2400" dirty="0" smtClean="0"/>
              <a:t>:- Demand forecasting is a prerequisite for the production planning of a business firm.  Expansion of output of  the firm should be based on the estimates of likely demand, Otherwise there may be over production and consequent losses may have to be faced.</a:t>
            </a:r>
            <a:endParaRPr lang="en-US" sz="2400" dirty="0"/>
          </a:p>
        </p:txBody>
      </p:sp>
    </p:spTree>
    <p:extLst>
      <p:ext uri="{BB962C8B-B14F-4D97-AF65-F5344CB8AC3E}">
        <p14:creationId xmlns:p14="http://schemas.microsoft.com/office/powerpoint/2010/main" val="177115916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Rectangle 1"/>
          <p:cNvSpPr>
            <a:spLocks noChangeArrowheads="1"/>
          </p:cNvSpPr>
          <p:nvPr/>
        </p:nvSpPr>
        <p:spPr bwMode="auto">
          <a:xfrm>
            <a:off x="457200" y="152400"/>
            <a:ext cx="8305800" cy="649408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32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Using the symbolic notations, we may express demand function as follows:</a:t>
            </a:r>
            <a:endParaRPr kumimoji="0" lang="en-US" sz="3200" b="1" i="0" u="none" strike="noStrike" cap="none" normalizeH="0" baseline="0" dirty="0" smtClean="0">
              <a:ln>
                <a:noFill/>
              </a:ln>
              <a:solidFill>
                <a:schemeClr val="tx1"/>
              </a:solidFill>
              <a:effectLst/>
              <a:latin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3200" b="1"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Dx</a:t>
            </a:r>
            <a:r>
              <a:rPr kumimoji="0" lang="en-US" sz="32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 f(</a:t>
            </a:r>
            <a:r>
              <a:rPr kumimoji="0" lang="en-US" sz="3200" b="1"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Px</a:t>
            </a:r>
            <a:r>
              <a:rPr kumimoji="0" lang="en-US" sz="32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Ps, Pc, Yd, T, A, N, u)</a:t>
            </a:r>
            <a:endParaRPr kumimoji="0" lang="en-US" sz="3200" b="0" i="0" u="none" strike="noStrike" cap="none" normalizeH="0" baseline="0" dirty="0" smtClean="0">
              <a:ln>
                <a:noFill/>
              </a:ln>
              <a:solidFill>
                <a:schemeClr val="tx1"/>
              </a:solidFill>
              <a:effectLst/>
              <a:latin typeface="Arial" pitchFamily="34" charset="0"/>
            </a:endParaRPr>
          </a:p>
          <a:p>
            <a:pPr lvl="0" algn="just" eaLnBrk="0" fontAlgn="base" hangingPunct="0">
              <a:spcBef>
                <a:spcPct val="0"/>
              </a:spcBef>
              <a:spcAft>
                <a:spcPct val="0"/>
              </a:spcAft>
            </a:pPr>
            <a:r>
              <a:rPr kumimoji="0" lang="en-US" sz="32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Where</a:t>
            </a:r>
            <a:r>
              <a:rPr kumimoji="0" lang="en-US" sz="3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lang="en-US" sz="3200" dirty="0" err="1" smtClean="0">
                <a:latin typeface="Times New Roman" pitchFamily="18" charset="0"/>
                <a:ea typeface="Calibri" pitchFamily="34" charset="0"/>
                <a:cs typeface="Times New Roman" pitchFamily="18" charset="0"/>
              </a:rPr>
              <a:t>Dx</a:t>
            </a:r>
            <a:r>
              <a:rPr lang="en-US" sz="3200" dirty="0" smtClean="0">
                <a:latin typeface="Times New Roman" pitchFamily="18" charset="0"/>
                <a:ea typeface="Calibri" pitchFamily="34" charset="0"/>
                <a:cs typeface="Times New Roman" pitchFamily="18" charset="0"/>
              </a:rPr>
              <a:t> = Demand for commodity X</a:t>
            </a:r>
            <a:endParaRPr lang="en-US" sz="3200" dirty="0" smtClean="0">
              <a:latin typeface="Arial" pitchFamily="34" charset="0"/>
            </a:endParaRPr>
          </a:p>
          <a:p>
            <a:pPr lvl="0" algn="just" eaLnBrk="0" fontAlgn="base" hangingPunct="0">
              <a:spcBef>
                <a:spcPct val="0"/>
              </a:spcBef>
              <a:spcAft>
                <a:spcPct val="0"/>
              </a:spcAft>
            </a:pPr>
            <a:r>
              <a:rPr lang="en-US" sz="3200" dirty="0" smtClean="0">
                <a:latin typeface="Times New Roman" pitchFamily="18" charset="0"/>
                <a:ea typeface="Calibri" pitchFamily="34" charset="0"/>
                <a:cs typeface="Times New Roman" pitchFamily="18" charset="0"/>
              </a:rPr>
              <a:t>	       f = Functional relation</a:t>
            </a:r>
            <a:endParaRPr lang="en-US" sz="3200" dirty="0" smtClean="0">
              <a:latin typeface="Arial" pitchFamily="34" charset="0"/>
            </a:endParaRPr>
          </a:p>
          <a:p>
            <a:pPr lvl="0" algn="just" eaLnBrk="0" fontAlgn="base" hangingPunct="0">
              <a:spcBef>
                <a:spcPct val="0"/>
              </a:spcBef>
              <a:spcAft>
                <a:spcPct val="0"/>
              </a:spcAft>
            </a:pPr>
            <a:r>
              <a:rPr lang="en-US" sz="3200" dirty="0" smtClean="0">
                <a:latin typeface="Times New Roman" pitchFamily="18" charset="0"/>
                <a:ea typeface="Calibri" pitchFamily="34" charset="0"/>
                <a:cs typeface="Times New Roman" pitchFamily="18" charset="0"/>
              </a:rPr>
              <a:t>	    </a:t>
            </a:r>
            <a:r>
              <a:rPr lang="en-US" sz="3200" dirty="0" err="1" smtClean="0">
                <a:latin typeface="Times New Roman" pitchFamily="18" charset="0"/>
                <a:ea typeface="Calibri" pitchFamily="34" charset="0"/>
                <a:cs typeface="Times New Roman" pitchFamily="18" charset="0"/>
              </a:rPr>
              <a:t>Px</a:t>
            </a:r>
            <a:r>
              <a:rPr lang="en-US" sz="3200" dirty="0" smtClean="0">
                <a:latin typeface="Times New Roman" pitchFamily="18" charset="0"/>
                <a:ea typeface="Calibri" pitchFamily="34" charset="0"/>
                <a:cs typeface="Times New Roman" pitchFamily="18" charset="0"/>
              </a:rPr>
              <a:t> = Price of X commodity</a:t>
            </a:r>
            <a:endParaRPr lang="en-US" sz="3200" dirty="0" smtClean="0">
              <a:latin typeface="Arial" pitchFamily="34" charset="0"/>
            </a:endParaRPr>
          </a:p>
          <a:p>
            <a:pPr lvl="0" algn="just" eaLnBrk="0" fontAlgn="base" hangingPunct="0">
              <a:spcBef>
                <a:spcPct val="0"/>
              </a:spcBef>
              <a:spcAft>
                <a:spcPct val="0"/>
              </a:spcAft>
            </a:pPr>
            <a:r>
              <a:rPr lang="en-US" sz="3200" dirty="0" smtClean="0">
                <a:latin typeface="Times New Roman" pitchFamily="18" charset="0"/>
                <a:ea typeface="Calibri" pitchFamily="34" charset="0"/>
                <a:cs typeface="Times New Roman" pitchFamily="18" charset="0"/>
              </a:rPr>
              <a:t>	    Ps = Price of substitute</a:t>
            </a:r>
            <a:endParaRPr lang="en-US" sz="3200" dirty="0" smtClean="0">
              <a:latin typeface="Arial" pitchFamily="34" charset="0"/>
            </a:endParaRPr>
          </a:p>
          <a:p>
            <a:pPr lvl="0" algn="just" eaLnBrk="0" fontAlgn="base" hangingPunct="0">
              <a:spcBef>
                <a:spcPct val="0"/>
              </a:spcBef>
              <a:spcAft>
                <a:spcPct val="0"/>
              </a:spcAft>
            </a:pPr>
            <a:r>
              <a:rPr lang="en-US" sz="3200" dirty="0" smtClean="0">
                <a:latin typeface="Times New Roman" pitchFamily="18" charset="0"/>
                <a:ea typeface="Calibri" pitchFamily="34" charset="0"/>
                <a:cs typeface="Times New Roman" pitchFamily="18" charset="0"/>
              </a:rPr>
              <a:t>	    Pc = Piece of complementary</a:t>
            </a:r>
            <a:endParaRPr lang="en-US" sz="3200" dirty="0" smtClean="0">
              <a:latin typeface="Arial" pitchFamily="34" charset="0"/>
            </a:endParaRPr>
          </a:p>
          <a:p>
            <a:pPr lvl="0" algn="just" eaLnBrk="0" fontAlgn="base" hangingPunct="0">
              <a:spcBef>
                <a:spcPct val="0"/>
              </a:spcBef>
              <a:spcAft>
                <a:spcPct val="0"/>
              </a:spcAft>
            </a:pPr>
            <a:r>
              <a:rPr lang="en-US" sz="3200" dirty="0" smtClean="0">
                <a:latin typeface="Times New Roman" pitchFamily="18" charset="0"/>
                <a:ea typeface="Calibri" pitchFamily="34" charset="0"/>
                <a:cs typeface="Times New Roman" pitchFamily="18" charset="0"/>
              </a:rPr>
              <a:t>	    Yd = Disposable income</a:t>
            </a:r>
            <a:endParaRPr lang="en-US" sz="3200" dirty="0" smtClean="0">
              <a:latin typeface="Arial" pitchFamily="34" charset="0"/>
            </a:endParaRPr>
          </a:p>
          <a:p>
            <a:pPr lvl="0" algn="just" eaLnBrk="0" fontAlgn="base" hangingPunct="0">
              <a:spcBef>
                <a:spcPct val="0"/>
              </a:spcBef>
              <a:spcAft>
                <a:spcPct val="0"/>
              </a:spcAft>
            </a:pPr>
            <a:r>
              <a:rPr lang="en-US" sz="3200" dirty="0" smtClean="0">
                <a:latin typeface="Times New Roman" pitchFamily="18" charset="0"/>
                <a:ea typeface="Calibri" pitchFamily="34" charset="0"/>
                <a:cs typeface="Times New Roman" pitchFamily="18" charset="0"/>
              </a:rPr>
              <a:t>	      T = Buyers taste &amp; preference</a:t>
            </a:r>
            <a:endParaRPr lang="en-US" sz="3200" dirty="0" smtClean="0">
              <a:latin typeface="Arial" pitchFamily="34" charset="0"/>
            </a:endParaRPr>
          </a:p>
          <a:p>
            <a:pPr lvl="0" algn="just" eaLnBrk="0" fontAlgn="base" hangingPunct="0">
              <a:spcBef>
                <a:spcPct val="0"/>
              </a:spcBef>
              <a:spcAft>
                <a:spcPct val="0"/>
              </a:spcAft>
            </a:pPr>
            <a:r>
              <a:rPr lang="en-US" sz="3200" dirty="0" smtClean="0">
                <a:latin typeface="Times New Roman" pitchFamily="18" charset="0"/>
                <a:ea typeface="Calibri" pitchFamily="34" charset="0"/>
                <a:cs typeface="Times New Roman" pitchFamily="18" charset="0"/>
              </a:rPr>
              <a:t>	      A = Advertisements effect</a:t>
            </a:r>
            <a:endParaRPr lang="en-US" sz="3200" dirty="0" smtClean="0">
              <a:latin typeface="Arial" pitchFamily="34" charset="0"/>
            </a:endParaRPr>
          </a:p>
          <a:p>
            <a:pPr lvl="0" algn="just" eaLnBrk="0" fontAlgn="base" hangingPunct="0">
              <a:spcBef>
                <a:spcPct val="0"/>
              </a:spcBef>
              <a:spcAft>
                <a:spcPct val="0"/>
              </a:spcAft>
            </a:pPr>
            <a:r>
              <a:rPr lang="en-US" sz="3200" dirty="0" smtClean="0">
                <a:latin typeface="Times New Roman" pitchFamily="18" charset="0"/>
                <a:ea typeface="Calibri" pitchFamily="34" charset="0"/>
                <a:cs typeface="Times New Roman" pitchFamily="18" charset="0"/>
              </a:rPr>
              <a:t>	      N = Change in population</a:t>
            </a:r>
            <a:endParaRPr lang="en-US" sz="3200" dirty="0" smtClean="0">
              <a:latin typeface="Arial" pitchFamily="34" charset="0"/>
            </a:endParaRPr>
          </a:p>
          <a:p>
            <a:pPr lvl="0" algn="just" eaLnBrk="0" fontAlgn="base" hangingPunct="0">
              <a:spcBef>
                <a:spcPct val="0"/>
              </a:spcBef>
              <a:spcAft>
                <a:spcPct val="0"/>
              </a:spcAft>
            </a:pPr>
            <a:r>
              <a:rPr lang="en-US" sz="3200" dirty="0" smtClean="0">
                <a:latin typeface="Times New Roman" pitchFamily="18" charset="0"/>
                <a:ea typeface="Calibri" pitchFamily="34" charset="0"/>
                <a:cs typeface="Times New Roman" pitchFamily="18" charset="0"/>
              </a:rPr>
              <a:t>	       u = Others</a:t>
            </a:r>
            <a:endParaRPr lang="en-US" sz="3200" dirty="0" smtClean="0">
              <a:latin typeface="Arial" pitchFamily="34" charset="0"/>
            </a:endParaRPr>
          </a:p>
        </p:txBody>
      </p:sp>
    </p:spTree>
  </p:cSld>
  <p:clrMapOvr>
    <a:masterClrMapping/>
  </p:clrMapOvr>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440363"/>
          </a:xfrm>
        </p:spPr>
        <p:txBody>
          <a:bodyPr>
            <a:normAutofit/>
          </a:bodyPr>
          <a:lstStyle/>
          <a:p>
            <a:pPr algn="just">
              <a:lnSpc>
                <a:spcPct val="150000"/>
              </a:lnSpc>
              <a:buNone/>
            </a:pPr>
            <a:r>
              <a:rPr lang="en-US" sz="2400" b="1" dirty="0" smtClean="0"/>
              <a:t>2.  Sales forecasting :-   </a:t>
            </a:r>
            <a:r>
              <a:rPr lang="en-US" sz="2400" dirty="0" smtClean="0"/>
              <a:t>Sales forecasting is based  on the demand forecasting.  Promotional efforts of the firm should be based on sales forecasting.</a:t>
            </a:r>
          </a:p>
          <a:p>
            <a:pPr algn="just">
              <a:lnSpc>
                <a:spcPct val="150000"/>
              </a:lnSpc>
              <a:buNone/>
            </a:pPr>
            <a:r>
              <a:rPr lang="en-US" sz="2400" dirty="0" smtClean="0"/>
              <a:t>3.  </a:t>
            </a:r>
            <a:r>
              <a:rPr lang="en-US" sz="2400" b="1" dirty="0" smtClean="0"/>
              <a:t>Control of Business </a:t>
            </a:r>
            <a:r>
              <a:rPr lang="en-US" sz="2400" dirty="0" smtClean="0"/>
              <a:t>:-    For controlling the business on a sound footing, it is essential to have a well conceived budgeting of costs and profits that is based on the forecast of annual demand, sales and prices.</a:t>
            </a:r>
            <a:endParaRPr lang="en-US" sz="2400" dirty="0"/>
          </a:p>
        </p:txBody>
      </p:sp>
    </p:spTree>
    <p:extLst>
      <p:ext uri="{BB962C8B-B14F-4D97-AF65-F5344CB8AC3E}">
        <p14:creationId xmlns:p14="http://schemas.microsoft.com/office/powerpoint/2010/main" val="1458193161"/>
      </p:ext>
    </p:extLst>
  </p:cSld>
  <p:clrMapOvr>
    <a:masterClrMapping/>
  </p:clrMapOvr>
  <p:timing>
    <p:tnLst>
      <p:par>
        <p:cTn id="1" dur="indefinite" restart="never" nodeType="tmRoot"/>
      </p:par>
    </p:tnLst>
  </p:timing>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592763"/>
          </a:xfrm>
        </p:spPr>
        <p:txBody>
          <a:bodyPr>
            <a:normAutofit/>
          </a:bodyPr>
          <a:lstStyle/>
          <a:p>
            <a:pPr algn="just">
              <a:lnSpc>
                <a:spcPct val="150000"/>
              </a:lnSpc>
              <a:buNone/>
            </a:pPr>
            <a:r>
              <a:rPr lang="en-US" sz="2400" b="1" dirty="0" smtClean="0"/>
              <a:t>    4. Inventory Control</a:t>
            </a:r>
            <a:r>
              <a:rPr lang="en-US" sz="2400" dirty="0" smtClean="0"/>
              <a:t>:- A satisfactory control of business inventories, raw materials, intermediate goods, semi-finished product, spare parts etc. requires satisfactory estimates of the future requirements which can be traced through demand forecasting.</a:t>
            </a:r>
          </a:p>
          <a:p>
            <a:pPr algn="just">
              <a:lnSpc>
                <a:spcPct val="150000"/>
              </a:lnSpc>
              <a:buNone/>
            </a:pPr>
            <a:r>
              <a:rPr lang="en-US" sz="2400" dirty="0" smtClean="0"/>
              <a:t>	</a:t>
            </a:r>
            <a:r>
              <a:rPr lang="en-US" sz="2400" b="1" dirty="0" smtClean="0"/>
              <a:t>5.  Growth and long-term investment </a:t>
            </a:r>
            <a:r>
              <a:rPr lang="en-US" sz="2400" b="1" dirty="0" err="1" smtClean="0"/>
              <a:t>programmes</a:t>
            </a:r>
            <a:r>
              <a:rPr lang="en-US" sz="2400" b="1" dirty="0" smtClean="0"/>
              <a:t>:-</a:t>
            </a:r>
          </a:p>
          <a:p>
            <a:pPr algn="just">
              <a:lnSpc>
                <a:spcPct val="150000"/>
              </a:lnSpc>
              <a:buNone/>
            </a:pPr>
            <a:r>
              <a:rPr lang="en-US" sz="2400" dirty="0" smtClean="0"/>
              <a:t>	Demand forecasting is necessary for determining the growth rate of the firm and its long-term investment </a:t>
            </a:r>
            <a:r>
              <a:rPr lang="en-US" sz="2400" dirty="0" err="1" smtClean="0"/>
              <a:t>programmes</a:t>
            </a:r>
            <a:r>
              <a:rPr lang="en-US" sz="2400" dirty="0" smtClean="0"/>
              <a:t> and planning.</a:t>
            </a:r>
            <a:endParaRPr lang="en-US" sz="2400" dirty="0"/>
          </a:p>
        </p:txBody>
      </p:sp>
    </p:spTree>
    <p:extLst>
      <p:ext uri="{BB962C8B-B14F-4D97-AF65-F5344CB8AC3E}">
        <p14:creationId xmlns:p14="http://schemas.microsoft.com/office/powerpoint/2010/main" val="2482486864"/>
      </p:ext>
    </p:extLst>
  </p:cSld>
  <p:clrMapOvr>
    <a:masterClrMapping/>
  </p:clrMapOvr>
  <p:timing>
    <p:tnLst>
      <p:par>
        <p:cTn id="1" dur="indefinite" restart="never" nodeType="tmRoot"/>
      </p:par>
    </p:tnLst>
  </p:timing>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82562"/>
          </a:xfrm>
        </p:spPr>
        <p:txBody>
          <a:bodyPr>
            <a:normAutofit fontScale="90000"/>
          </a:bodyPr>
          <a:lstStyle/>
          <a:p>
            <a:endParaRPr lang="en-US" sz="800" dirty="0"/>
          </a:p>
        </p:txBody>
      </p:sp>
      <p:sp>
        <p:nvSpPr>
          <p:cNvPr id="3" name="Content Placeholder 2"/>
          <p:cNvSpPr>
            <a:spLocks noGrp="1"/>
          </p:cNvSpPr>
          <p:nvPr>
            <p:ph idx="1"/>
          </p:nvPr>
        </p:nvSpPr>
        <p:spPr>
          <a:xfrm>
            <a:off x="457200" y="533400"/>
            <a:ext cx="8229600" cy="5592763"/>
          </a:xfrm>
        </p:spPr>
        <p:txBody>
          <a:bodyPr>
            <a:normAutofit lnSpcReduction="10000"/>
          </a:bodyPr>
          <a:lstStyle/>
          <a:p>
            <a:pPr algn="just">
              <a:lnSpc>
                <a:spcPct val="150000"/>
              </a:lnSpc>
              <a:buNone/>
            </a:pPr>
            <a:r>
              <a:rPr lang="en-US" sz="2400" dirty="0" smtClean="0"/>
              <a:t>	</a:t>
            </a:r>
            <a:r>
              <a:rPr lang="en-US" sz="2400" b="1" dirty="0" smtClean="0"/>
              <a:t>6.  Stability :-  </a:t>
            </a:r>
            <a:r>
              <a:rPr lang="en-US" sz="2400" dirty="0" smtClean="0"/>
              <a:t>Stability in production and employment over a period of time can be made effective by the management in the light of the suitable forecasting about market demand and other business variables.</a:t>
            </a:r>
          </a:p>
          <a:p>
            <a:pPr algn="just">
              <a:lnSpc>
                <a:spcPct val="150000"/>
              </a:lnSpc>
              <a:buNone/>
            </a:pPr>
            <a:r>
              <a:rPr lang="en-US" sz="2400" b="1" dirty="0" smtClean="0"/>
              <a:t>	7.  Economic Planning and Policy making :-  </a:t>
            </a:r>
            <a:r>
              <a:rPr lang="en-US" sz="2400" dirty="0" smtClean="0"/>
              <a:t>Demand forecasting at macro level is of great help to the planners and policy makers for a better planning and rational allocation of the country’s productive resources.  The Government can determine its import and export policies in view of the long term demand forecasting for various goods in the country.</a:t>
            </a:r>
            <a:endParaRPr lang="en-US" sz="2400" b="1" dirty="0" smtClean="0"/>
          </a:p>
          <a:p>
            <a:pPr algn="just">
              <a:lnSpc>
                <a:spcPct val="150000"/>
              </a:lnSpc>
              <a:buNone/>
            </a:pPr>
            <a:endParaRPr lang="en-US" sz="2400" b="1" dirty="0"/>
          </a:p>
        </p:txBody>
      </p:sp>
    </p:spTree>
    <p:extLst>
      <p:ext uri="{BB962C8B-B14F-4D97-AF65-F5344CB8AC3E}">
        <p14:creationId xmlns:p14="http://schemas.microsoft.com/office/powerpoint/2010/main" val="2376817002"/>
      </p:ext>
    </p:extLst>
  </p:cSld>
  <p:clrMapOvr>
    <a:masterClrMapping/>
  </p:clrMapOvr>
  <p:timing>
    <p:tnLst>
      <p:par>
        <p:cTn id="1" dur="indefinite" restart="never" nodeType="tmRoot"/>
      </p:par>
    </p:tnLst>
  </p:timing>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06362"/>
          </a:xfrm>
        </p:spPr>
        <p:txBody>
          <a:bodyPr>
            <a:normAutofit fontScale="90000"/>
          </a:bodyPr>
          <a:lstStyle/>
          <a:p>
            <a:endParaRPr lang="en-US" sz="800" dirty="0"/>
          </a:p>
        </p:txBody>
      </p:sp>
      <p:sp>
        <p:nvSpPr>
          <p:cNvPr id="3" name="Content Placeholder 2"/>
          <p:cNvSpPr>
            <a:spLocks noGrp="1"/>
          </p:cNvSpPr>
          <p:nvPr>
            <p:ph idx="1"/>
          </p:nvPr>
        </p:nvSpPr>
        <p:spPr>
          <a:xfrm>
            <a:off x="457200" y="381000"/>
            <a:ext cx="8229600" cy="5745163"/>
          </a:xfrm>
        </p:spPr>
        <p:txBody>
          <a:bodyPr>
            <a:normAutofit lnSpcReduction="10000"/>
          </a:bodyPr>
          <a:lstStyle/>
          <a:p>
            <a:pPr marL="457200" indent="-457200" algn="just">
              <a:lnSpc>
                <a:spcPct val="150000"/>
              </a:lnSpc>
              <a:buNone/>
            </a:pPr>
            <a:r>
              <a:rPr lang="en-US" sz="2400" b="1" dirty="0" smtClean="0"/>
              <a:t>	</a:t>
            </a:r>
            <a:r>
              <a:rPr lang="en-US" sz="2800" b="1" dirty="0" smtClean="0"/>
              <a:t>Short-term and long-term forecasting :- </a:t>
            </a:r>
            <a:r>
              <a:rPr lang="en-US" sz="2400" dirty="0" smtClean="0"/>
              <a:t>For business decision making purpose, a firm may undertake short-term and long-term forecasting of demand and other variables.</a:t>
            </a:r>
          </a:p>
          <a:p>
            <a:pPr marL="457200" indent="-457200" algn="just">
              <a:lnSpc>
                <a:spcPct val="150000"/>
              </a:lnSpc>
              <a:buNone/>
            </a:pPr>
            <a:r>
              <a:rPr lang="en-US" sz="2400" b="1" dirty="0" smtClean="0"/>
              <a:t>	</a:t>
            </a:r>
            <a:r>
              <a:rPr lang="en-US" sz="2800" b="1" dirty="0" smtClean="0"/>
              <a:t>Short-term Forecasting :-  </a:t>
            </a:r>
            <a:endParaRPr lang="en-US" sz="2400" b="1" dirty="0" smtClean="0"/>
          </a:p>
          <a:p>
            <a:pPr marL="457200" indent="-457200" algn="just">
              <a:lnSpc>
                <a:spcPct val="150000"/>
              </a:lnSpc>
              <a:buNone/>
            </a:pPr>
            <a:r>
              <a:rPr lang="en-US" sz="2400" b="1" dirty="0" smtClean="0"/>
              <a:t>		</a:t>
            </a:r>
            <a:r>
              <a:rPr lang="en-US" sz="2400" dirty="0" smtClean="0"/>
              <a:t>Short term forecasting normally relates to a period not exceeding a year.  Some waiters like Prof. E. J. Douglas  prefers to use the term demand estimation for short term demand forecasting.  To him demand estimation refers to the determination of the volume of current demand for a firm’s product, for  a short period say over a month or a year.</a:t>
            </a:r>
            <a:endParaRPr lang="en-US" sz="2400" b="1" dirty="0"/>
          </a:p>
        </p:txBody>
      </p:sp>
    </p:spTree>
    <p:extLst>
      <p:ext uri="{BB962C8B-B14F-4D97-AF65-F5344CB8AC3E}">
        <p14:creationId xmlns:p14="http://schemas.microsoft.com/office/powerpoint/2010/main" val="3638504085"/>
      </p:ext>
    </p:extLst>
  </p:cSld>
  <p:clrMapOvr>
    <a:masterClrMapping/>
  </p:clrMapOvr>
  <p:timing>
    <p:tnLst>
      <p:par>
        <p:cTn id="1" dur="indefinite" restart="never" nodeType="tmRoot"/>
      </p:par>
    </p:tnLst>
  </p:timing>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06362"/>
          </a:xfrm>
        </p:spPr>
        <p:txBody>
          <a:bodyPr>
            <a:normAutofit fontScale="90000"/>
          </a:bodyPr>
          <a:lstStyle/>
          <a:p>
            <a:endParaRPr lang="en-US" sz="800" dirty="0"/>
          </a:p>
        </p:txBody>
      </p:sp>
      <p:sp>
        <p:nvSpPr>
          <p:cNvPr id="3" name="Content Placeholder 2"/>
          <p:cNvSpPr>
            <a:spLocks noGrp="1"/>
          </p:cNvSpPr>
          <p:nvPr>
            <p:ph idx="1"/>
          </p:nvPr>
        </p:nvSpPr>
        <p:spPr>
          <a:xfrm>
            <a:off x="457200" y="457200"/>
            <a:ext cx="8229600" cy="5668963"/>
          </a:xfrm>
        </p:spPr>
        <p:txBody>
          <a:bodyPr>
            <a:normAutofit/>
          </a:bodyPr>
          <a:lstStyle/>
          <a:p>
            <a:pPr algn="just">
              <a:lnSpc>
                <a:spcPct val="150000"/>
              </a:lnSpc>
              <a:buNone/>
            </a:pPr>
            <a:r>
              <a:rPr lang="en-US" sz="2400" dirty="0" smtClean="0"/>
              <a:t>		Short term forecasts relate to the day-to-day particulars which are concerned with tactical decisions under the given resource constraints, as in the short-run, the available resources, scale of operations etc are fixed or unalterable , by and large.	</a:t>
            </a:r>
          </a:p>
          <a:p>
            <a:pPr algn="just">
              <a:lnSpc>
                <a:spcPct val="150000"/>
              </a:lnSpc>
              <a:buNone/>
            </a:pPr>
            <a:r>
              <a:rPr lang="en-US" sz="2400" dirty="0" smtClean="0"/>
              <a:t>		In short-term forecasting, a firm is primarily concerned with the optimum utilization of its existing production capacity.</a:t>
            </a:r>
          </a:p>
          <a:p>
            <a:pPr algn="just">
              <a:lnSpc>
                <a:spcPct val="150000"/>
              </a:lnSpc>
              <a:buNone/>
            </a:pPr>
            <a:r>
              <a:rPr lang="en-US" sz="2400" dirty="0" smtClean="0"/>
              <a:t>		</a:t>
            </a:r>
            <a:endParaRPr lang="en-US" sz="2400" dirty="0"/>
          </a:p>
        </p:txBody>
      </p:sp>
    </p:spTree>
    <p:extLst>
      <p:ext uri="{BB962C8B-B14F-4D97-AF65-F5344CB8AC3E}">
        <p14:creationId xmlns:p14="http://schemas.microsoft.com/office/powerpoint/2010/main" val="4001528119"/>
      </p:ext>
    </p:extLst>
  </p:cSld>
  <p:clrMapOvr>
    <a:masterClrMapping/>
  </p:clrMapOvr>
  <p:timing>
    <p:tnLst>
      <p:par>
        <p:cTn id="1" dur="indefinite" restart="never" nodeType="tmRoot"/>
      </p:par>
    </p:tnLst>
  </p:timing>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06362"/>
          </a:xfrm>
        </p:spPr>
        <p:txBody>
          <a:bodyPr>
            <a:normAutofit fontScale="90000"/>
          </a:bodyPr>
          <a:lstStyle/>
          <a:p>
            <a:endParaRPr lang="en-US" sz="800" dirty="0"/>
          </a:p>
        </p:txBody>
      </p:sp>
      <p:sp>
        <p:nvSpPr>
          <p:cNvPr id="3" name="Content Placeholder 2"/>
          <p:cNvSpPr>
            <a:spLocks noGrp="1"/>
          </p:cNvSpPr>
          <p:nvPr>
            <p:ph idx="1"/>
          </p:nvPr>
        </p:nvSpPr>
        <p:spPr>
          <a:xfrm>
            <a:off x="457200" y="304800"/>
            <a:ext cx="8229600" cy="6019800"/>
          </a:xfrm>
        </p:spPr>
        <p:txBody>
          <a:bodyPr>
            <a:normAutofit/>
          </a:bodyPr>
          <a:lstStyle/>
          <a:p>
            <a:pPr algn="just">
              <a:lnSpc>
                <a:spcPct val="150000"/>
              </a:lnSpc>
              <a:buNone/>
            </a:pPr>
            <a:r>
              <a:rPr lang="en-US" sz="2400" b="1" dirty="0" smtClean="0"/>
              <a:t>	Short term forecasting may serve the following purposes :-</a:t>
            </a:r>
          </a:p>
          <a:p>
            <a:pPr marL="457200" indent="-457200" algn="just">
              <a:lnSpc>
                <a:spcPct val="150000"/>
              </a:lnSpc>
              <a:buFont typeface="+mj-lt"/>
              <a:buAutoNum type="arabicPeriod"/>
            </a:pPr>
            <a:r>
              <a:rPr lang="en-US" sz="2400" b="1" dirty="0" smtClean="0"/>
              <a:t>Evolving a sales policy :-  </a:t>
            </a:r>
            <a:r>
              <a:rPr lang="en-US" sz="2400" dirty="0" smtClean="0"/>
              <a:t>A short-term demand forecasting is useful in evolving a suitable sales policy in view of the seasonal variation of demand and so as to avoid the problem of short supply or over production of the firm’s products in the market.</a:t>
            </a:r>
          </a:p>
          <a:p>
            <a:pPr marL="457200" indent="-457200" algn="just">
              <a:lnSpc>
                <a:spcPct val="150000"/>
              </a:lnSpc>
              <a:buFont typeface="+mj-lt"/>
              <a:buAutoNum type="arabicPeriod"/>
            </a:pPr>
            <a:r>
              <a:rPr lang="en-US" sz="2400" b="1" dirty="0" smtClean="0"/>
              <a:t>Determining price policy:-  </a:t>
            </a:r>
            <a:r>
              <a:rPr lang="en-US" sz="2400" dirty="0" smtClean="0"/>
              <a:t>Short term sales forecasting will help the firm in determination of a suitable price policy to clear off the stocks during off-season and to take advantage in the peak season.</a:t>
            </a:r>
            <a:endParaRPr lang="en-US" sz="2400" dirty="0"/>
          </a:p>
        </p:txBody>
      </p:sp>
    </p:spTree>
    <p:extLst>
      <p:ext uri="{BB962C8B-B14F-4D97-AF65-F5344CB8AC3E}">
        <p14:creationId xmlns:p14="http://schemas.microsoft.com/office/powerpoint/2010/main" val="1377432167"/>
      </p:ext>
    </p:extLst>
  </p:cSld>
  <p:clrMapOvr>
    <a:masterClrMapping/>
  </p:clrMapOvr>
  <p:timing>
    <p:tnLst>
      <p:par>
        <p:cTn id="1" dur="indefinite" restart="never" nodeType="tmRoot"/>
      </p:par>
    </p:tnLst>
  </p:timing>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06362"/>
          </a:xfrm>
        </p:spPr>
        <p:txBody>
          <a:bodyPr>
            <a:normAutofit fontScale="90000"/>
          </a:bodyPr>
          <a:lstStyle/>
          <a:p>
            <a:endParaRPr lang="en-US" sz="800" dirty="0"/>
          </a:p>
        </p:txBody>
      </p:sp>
      <p:sp>
        <p:nvSpPr>
          <p:cNvPr id="3" name="Content Placeholder 2"/>
          <p:cNvSpPr>
            <a:spLocks noGrp="1"/>
          </p:cNvSpPr>
          <p:nvPr>
            <p:ph idx="1"/>
          </p:nvPr>
        </p:nvSpPr>
        <p:spPr>
          <a:xfrm>
            <a:off x="457200" y="609600"/>
            <a:ext cx="8229600" cy="5516563"/>
          </a:xfrm>
        </p:spPr>
        <p:txBody>
          <a:bodyPr>
            <a:normAutofit/>
          </a:bodyPr>
          <a:lstStyle/>
          <a:p>
            <a:pPr algn="just">
              <a:lnSpc>
                <a:spcPct val="150000"/>
              </a:lnSpc>
              <a:buNone/>
            </a:pPr>
            <a:r>
              <a:rPr lang="en-US" sz="2400" dirty="0" smtClean="0"/>
              <a:t>	</a:t>
            </a:r>
            <a:r>
              <a:rPr lang="en-US" sz="2400" b="1" dirty="0" smtClean="0"/>
              <a:t>3.  Evolving a purchase policy :-  </a:t>
            </a:r>
            <a:r>
              <a:rPr lang="en-US" sz="2400" dirty="0" smtClean="0"/>
              <a:t>In view of the short-term forecasting of material prices, a firm can evolve a rational purchase policy for buying raw materials and control its inventory stocks with a greater economy.</a:t>
            </a:r>
          </a:p>
          <a:p>
            <a:pPr algn="just">
              <a:lnSpc>
                <a:spcPct val="150000"/>
              </a:lnSpc>
              <a:buNone/>
            </a:pPr>
            <a:r>
              <a:rPr lang="en-US" sz="2400" dirty="0" smtClean="0"/>
              <a:t>	</a:t>
            </a:r>
            <a:r>
              <a:rPr lang="en-US" sz="2400" b="1" dirty="0" smtClean="0"/>
              <a:t>4.  Fixation of Sales target :-  </a:t>
            </a:r>
            <a:r>
              <a:rPr lang="en-US" sz="2400" dirty="0" smtClean="0"/>
              <a:t>Demand and sales forecasting in the short term helps the business firm in setting sales targets, and for establishing control over the business. </a:t>
            </a:r>
            <a:endParaRPr lang="en-US" sz="2400" dirty="0"/>
          </a:p>
        </p:txBody>
      </p:sp>
    </p:spTree>
    <p:extLst>
      <p:ext uri="{BB962C8B-B14F-4D97-AF65-F5344CB8AC3E}">
        <p14:creationId xmlns:p14="http://schemas.microsoft.com/office/powerpoint/2010/main" val="4246586073"/>
      </p:ext>
    </p:extLst>
  </p:cSld>
  <p:clrMapOvr>
    <a:masterClrMapping/>
  </p:clrMapOvr>
  <p:timing>
    <p:tnLst>
      <p:par>
        <p:cTn id="1" dur="indefinite" restart="never" nodeType="tmRoot"/>
      </p:par>
    </p:tnLst>
  </p:timing>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06362"/>
          </a:xfrm>
        </p:spPr>
        <p:txBody>
          <a:bodyPr>
            <a:normAutofit fontScale="90000"/>
          </a:bodyPr>
          <a:lstStyle/>
          <a:p>
            <a:endParaRPr lang="en-US" sz="800" dirty="0"/>
          </a:p>
        </p:txBody>
      </p:sp>
      <p:sp>
        <p:nvSpPr>
          <p:cNvPr id="3" name="Content Placeholder 2"/>
          <p:cNvSpPr>
            <a:spLocks noGrp="1"/>
          </p:cNvSpPr>
          <p:nvPr>
            <p:ph idx="1"/>
          </p:nvPr>
        </p:nvSpPr>
        <p:spPr>
          <a:xfrm>
            <a:off x="457200" y="457200"/>
            <a:ext cx="8229600" cy="5668963"/>
          </a:xfrm>
        </p:spPr>
        <p:txBody>
          <a:bodyPr>
            <a:normAutofit/>
          </a:bodyPr>
          <a:lstStyle/>
          <a:p>
            <a:pPr algn="just">
              <a:lnSpc>
                <a:spcPct val="150000"/>
              </a:lnSpc>
              <a:buNone/>
            </a:pPr>
            <a:r>
              <a:rPr lang="en-US" sz="2400" dirty="0" smtClean="0"/>
              <a:t>	</a:t>
            </a:r>
            <a:r>
              <a:rPr lang="en-US" sz="2400" b="1" dirty="0" smtClean="0"/>
              <a:t>5.  Determining Short-term financial Planning :-</a:t>
            </a:r>
          </a:p>
          <a:p>
            <a:pPr algn="just">
              <a:lnSpc>
                <a:spcPct val="150000"/>
              </a:lnSpc>
              <a:buNone/>
            </a:pPr>
            <a:r>
              <a:rPr lang="en-US" sz="2400" b="1" dirty="0" smtClean="0"/>
              <a:t>		</a:t>
            </a:r>
            <a:r>
              <a:rPr lang="en-US" sz="2400" dirty="0" smtClean="0"/>
              <a:t>A firm’s short-term financial policy and planning can be suitably determined on the basis of short-term demand forecasting.  A firm’s  need for cash depends on its production and sales.  Without sales forecasting a rational financial planning is not possible.</a:t>
            </a:r>
            <a:endParaRPr lang="en-US" sz="2400" b="1" dirty="0"/>
          </a:p>
        </p:txBody>
      </p:sp>
    </p:spTree>
    <p:extLst>
      <p:ext uri="{BB962C8B-B14F-4D97-AF65-F5344CB8AC3E}">
        <p14:creationId xmlns:p14="http://schemas.microsoft.com/office/powerpoint/2010/main" val="2026444802"/>
      </p:ext>
    </p:extLst>
  </p:cSld>
  <p:clrMapOvr>
    <a:masterClrMapping/>
  </p:clrMapOvr>
  <p:timing>
    <p:tnLst>
      <p:par>
        <p:cTn id="1" dur="indefinite" restart="never" nodeType="tmRoot"/>
      </p:par>
    </p:tnLst>
  </p:timing>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334962"/>
          </a:xfrm>
        </p:spPr>
        <p:txBody>
          <a:bodyPr>
            <a:noAutofit/>
          </a:bodyPr>
          <a:lstStyle/>
          <a:p>
            <a:r>
              <a:rPr lang="en-US" sz="2800" b="1" dirty="0" smtClean="0"/>
              <a:t>Long - term Forecasting :-</a:t>
            </a:r>
            <a:endParaRPr lang="en-US" sz="2800" b="1" dirty="0"/>
          </a:p>
        </p:txBody>
      </p:sp>
      <p:sp>
        <p:nvSpPr>
          <p:cNvPr id="3" name="Content Placeholder 2"/>
          <p:cNvSpPr>
            <a:spLocks noGrp="1"/>
          </p:cNvSpPr>
          <p:nvPr>
            <p:ph idx="1"/>
          </p:nvPr>
        </p:nvSpPr>
        <p:spPr>
          <a:xfrm>
            <a:off x="457200" y="762000"/>
            <a:ext cx="8229600" cy="5715000"/>
          </a:xfrm>
        </p:spPr>
        <p:txBody>
          <a:bodyPr>
            <a:normAutofit/>
          </a:bodyPr>
          <a:lstStyle/>
          <a:p>
            <a:pPr algn="just">
              <a:lnSpc>
                <a:spcPct val="150000"/>
              </a:lnSpc>
              <a:buNone/>
            </a:pPr>
            <a:r>
              <a:rPr lang="en-US" sz="2400" dirty="0" smtClean="0"/>
              <a:t>		Long term forecasting refers to the forecasts prepared for long period during which the firm’s scale of operations or the production capacity may be expanded or reduced.</a:t>
            </a:r>
          </a:p>
          <a:p>
            <a:pPr algn="just">
              <a:lnSpc>
                <a:spcPct val="150000"/>
              </a:lnSpc>
              <a:buNone/>
            </a:pPr>
            <a:r>
              <a:rPr lang="en-US" sz="2400" dirty="0" smtClean="0"/>
              <a:t>		Long-term forecasts are normally for the periods exceeding a year usually 3-5 years or even a decade or more.</a:t>
            </a:r>
          </a:p>
          <a:p>
            <a:pPr algn="just">
              <a:lnSpc>
                <a:spcPct val="150000"/>
              </a:lnSpc>
              <a:buNone/>
            </a:pPr>
            <a:r>
              <a:rPr lang="en-US" sz="2400" dirty="0" smtClean="0"/>
              <a:t>		A long-term forecasting relates to those </a:t>
            </a:r>
            <a:r>
              <a:rPr lang="en-US" sz="2400" dirty="0" err="1" smtClean="0"/>
              <a:t>informations</a:t>
            </a:r>
            <a:r>
              <a:rPr lang="en-US" sz="2400" dirty="0" smtClean="0"/>
              <a:t> which are vital for understanding strategic decisions of the business pertaining to its expansion or contraction over a period of time.</a:t>
            </a:r>
            <a:endParaRPr lang="en-US" sz="2400" dirty="0"/>
          </a:p>
        </p:txBody>
      </p:sp>
    </p:spTree>
    <p:extLst>
      <p:ext uri="{BB962C8B-B14F-4D97-AF65-F5344CB8AC3E}">
        <p14:creationId xmlns:p14="http://schemas.microsoft.com/office/powerpoint/2010/main" val="898320728"/>
      </p:ext>
    </p:extLst>
  </p:cSld>
  <p:clrMapOvr>
    <a:masterClrMapping/>
  </p:clrMapOvr>
  <p:timing>
    <p:tnLst>
      <p:par>
        <p:cTn id="1" dur="indefinite" restart="never" nodeType="tmRoot"/>
      </p:par>
    </p:tnLst>
  </p:timing>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06362"/>
          </a:xfrm>
        </p:spPr>
        <p:txBody>
          <a:bodyPr>
            <a:normAutofit fontScale="90000"/>
          </a:bodyPr>
          <a:lstStyle/>
          <a:p>
            <a:endParaRPr lang="en-US" sz="800" dirty="0"/>
          </a:p>
        </p:txBody>
      </p:sp>
      <p:sp>
        <p:nvSpPr>
          <p:cNvPr id="3" name="Content Placeholder 2"/>
          <p:cNvSpPr>
            <a:spLocks noGrp="1"/>
          </p:cNvSpPr>
          <p:nvPr>
            <p:ph idx="1"/>
          </p:nvPr>
        </p:nvSpPr>
        <p:spPr>
          <a:xfrm>
            <a:off x="457200" y="457200"/>
            <a:ext cx="8229600" cy="5668963"/>
          </a:xfrm>
        </p:spPr>
        <p:txBody>
          <a:bodyPr>
            <a:normAutofit/>
          </a:bodyPr>
          <a:lstStyle/>
          <a:p>
            <a:pPr algn="just">
              <a:lnSpc>
                <a:spcPct val="150000"/>
              </a:lnSpc>
              <a:buNone/>
            </a:pPr>
            <a:r>
              <a:rPr lang="en-US" sz="2400" dirty="0" smtClean="0"/>
              <a:t>	In business decision making, </a:t>
            </a:r>
            <a:r>
              <a:rPr lang="en-US" sz="2400" b="1" dirty="0" smtClean="0"/>
              <a:t>long-term forecasting may serve the following purposes :-</a:t>
            </a:r>
          </a:p>
          <a:p>
            <a:pPr marL="457200" indent="-457200" algn="just">
              <a:lnSpc>
                <a:spcPct val="150000"/>
              </a:lnSpc>
              <a:buAutoNum type="arabicPeriod"/>
            </a:pPr>
            <a:r>
              <a:rPr lang="en-US" sz="2400" b="1" dirty="0" smtClean="0"/>
              <a:t>Business Planning :-</a:t>
            </a:r>
          </a:p>
          <a:p>
            <a:pPr marL="457200" indent="-457200" algn="just">
              <a:lnSpc>
                <a:spcPct val="150000"/>
              </a:lnSpc>
              <a:buNone/>
            </a:pPr>
            <a:r>
              <a:rPr lang="en-US" sz="2400" dirty="0" smtClean="0"/>
              <a:t>		Long-term forecasting is of great assistance to long-term business planning.  Long-term demand potential will provide the required guidelines for planning of a new business unit or for the expansion of the existing one.  Capital budgeting by a firm is based on the long-term demand forecasting.</a:t>
            </a:r>
            <a:endParaRPr lang="en-US" sz="2400" dirty="0"/>
          </a:p>
        </p:txBody>
      </p:sp>
    </p:spTree>
    <p:extLst>
      <p:ext uri="{BB962C8B-B14F-4D97-AF65-F5344CB8AC3E}">
        <p14:creationId xmlns:p14="http://schemas.microsoft.com/office/powerpoint/2010/main" val="270524827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1"/>
          <p:cNvSpPr>
            <a:spLocks noChangeArrowheads="1"/>
          </p:cNvSpPr>
          <p:nvPr/>
        </p:nvSpPr>
        <p:spPr bwMode="auto">
          <a:xfrm>
            <a:off x="76200" y="228600"/>
            <a:ext cx="8915400" cy="563231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7200" algn="just" defTabSz="914400" rtl="0" eaLnBrk="1" fontAlgn="base" latinLnBrk="0" hangingPunct="1">
              <a:lnSpc>
                <a:spcPct val="100000"/>
              </a:lnSpc>
              <a:spcBef>
                <a:spcPct val="0"/>
              </a:spcBef>
              <a:spcAft>
                <a:spcPct val="0"/>
              </a:spcAft>
              <a:buClrTx/>
              <a:buSzTx/>
              <a:buFontTx/>
              <a:buNone/>
              <a:tabLst/>
            </a:pPr>
            <a:r>
              <a:rPr kumimoji="0" lang="en-US" sz="3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The symbolic notions in stating the demand function are arbitrarily chosen and there is no hard and fast rule in this regard. Sometimes, even X</a:t>
            </a:r>
            <a:r>
              <a:rPr kumimoji="0" lang="en-US" sz="3200" b="0" i="0" u="none" strike="noStrike" cap="none" normalizeH="0" baseline="-25000" dirty="0" smtClean="0">
                <a:ln>
                  <a:noFill/>
                </a:ln>
                <a:solidFill>
                  <a:schemeClr val="tx1"/>
                </a:solidFill>
                <a:effectLst/>
                <a:latin typeface="Times New Roman" pitchFamily="18" charset="0"/>
                <a:ea typeface="Calibri" pitchFamily="34" charset="0"/>
                <a:cs typeface="Times New Roman" pitchFamily="18" charset="0"/>
              </a:rPr>
              <a:t>1</a:t>
            </a:r>
            <a:r>
              <a:rPr kumimoji="0" lang="en-US" sz="3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X</a:t>
            </a:r>
            <a:r>
              <a:rPr kumimoji="0" lang="en-US" sz="3200" b="0" i="0" u="none" strike="noStrike" cap="none" normalizeH="0" baseline="-25000" dirty="0" smtClean="0">
                <a:ln>
                  <a:noFill/>
                </a:ln>
                <a:solidFill>
                  <a:schemeClr val="tx1"/>
                </a:solidFill>
                <a:effectLst/>
                <a:latin typeface="Times New Roman" pitchFamily="18" charset="0"/>
                <a:ea typeface="Calibri" pitchFamily="34" charset="0"/>
                <a:cs typeface="Times New Roman" pitchFamily="18" charset="0"/>
              </a:rPr>
              <a:t>2</a:t>
            </a:r>
            <a:r>
              <a:rPr kumimoji="0" lang="en-US" sz="3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X</a:t>
            </a:r>
            <a:r>
              <a:rPr kumimoji="0" lang="en-US" sz="3200" b="0" i="0" u="none" strike="noStrike" cap="none" normalizeH="0" baseline="-25000" dirty="0" smtClean="0">
                <a:ln>
                  <a:noFill/>
                </a:ln>
                <a:solidFill>
                  <a:schemeClr val="tx1"/>
                </a:solidFill>
                <a:effectLst/>
                <a:latin typeface="Times New Roman" pitchFamily="18" charset="0"/>
                <a:ea typeface="Calibri" pitchFamily="34" charset="0"/>
                <a:cs typeface="Times New Roman" pitchFamily="18" charset="0"/>
              </a:rPr>
              <a:t>3</a:t>
            </a:r>
            <a:r>
              <a:rPr kumimoji="0" lang="en-US" sz="3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 </a:t>
            </a:r>
            <a:r>
              <a:rPr kumimoji="0" lang="en-US" sz="32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X</a:t>
            </a:r>
            <a:r>
              <a:rPr kumimoji="0" lang="en-US" sz="3200" b="0" i="0" u="none" strike="noStrike" cap="none" normalizeH="0" baseline="-25000" dirty="0" err="1" smtClean="0">
                <a:ln>
                  <a:noFill/>
                </a:ln>
                <a:solidFill>
                  <a:schemeClr val="tx1"/>
                </a:solidFill>
                <a:effectLst/>
                <a:latin typeface="Times New Roman" pitchFamily="18" charset="0"/>
                <a:ea typeface="Calibri" pitchFamily="34" charset="0"/>
                <a:cs typeface="Times New Roman" pitchFamily="18" charset="0"/>
              </a:rPr>
              <a:t>n</a:t>
            </a:r>
            <a:r>
              <a:rPr kumimoji="0" lang="en-US" sz="3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etc., are used to denote the determining variables. In symbolic terms, thus the demand function can also be stated as:</a:t>
            </a:r>
            <a:endParaRPr kumimoji="0" lang="en-US" sz="3200" b="0" i="0" u="none" strike="noStrike" cap="none" normalizeH="0" baseline="0" dirty="0" smtClean="0">
              <a:ln>
                <a:noFill/>
              </a:ln>
              <a:solidFill>
                <a:schemeClr val="tx1"/>
              </a:solidFill>
              <a:effectLst/>
              <a:latin typeface="Arial" pitchFamily="34" charset="0"/>
            </a:endParaRPr>
          </a:p>
          <a:p>
            <a:pPr marL="0" marR="0" lvl="0" indent="457200" algn="ctr" defTabSz="914400" rtl="0" eaLnBrk="0" fontAlgn="base" latinLnBrk="0" hangingPunct="0">
              <a:lnSpc>
                <a:spcPct val="100000"/>
              </a:lnSpc>
              <a:spcBef>
                <a:spcPct val="0"/>
              </a:spcBef>
              <a:spcAft>
                <a:spcPct val="0"/>
              </a:spcAft>
              <a:buClrTx/>
              <a:buSzTx/>
              <a:buFontTx/>
              <a:buNone/>
              <a:tabLst/>
            </a:pPr>
            <a:r>
              <a:rPr kumimoji="0" lang="en-US" sz="4000" b="1"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Qd</a:t>
            </a:r>
            <a:r>
              <a:rPr kumimoji="0" lang="en-US" sz="40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 f(P, X</a:t>
            </a:r>
            <a:r>
              <a:rPr kumimoji="0" lang="en-US" sz="4000" b="1" i="0" u="none" strike="noStrike" cap="none" normalizeH="0" baseline="-25000" dirty="0" smtClean="0">
                <a:ln>
                  <a:noFill/>
                </a:ln>
                <a:solidFill>
                  <a:schemeClr val="tx1"/>
                </a:solidFill>
                <a:effectLst/>
                <a:latin typeface="Times New Roman" pitchFamily="18" charset="0"/>
                <a:ea typeface="Calibri" pitchFamily="34" charset="0"/>
                <a:cs typeface="Times New Roman" pitchFamily="18" charset="0"/>
              </a:rPr>
              <a:t>1</a:t>
            </a:r>
            <a:r>
              <a:rPr kumimoji="0" lang="en-US" sz="40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X</a:t>
            </a:r>
            <a:r>
              <a:rPr kumimoji="0" lang="en-US" sz="4000" b="1" i="0" u="none" strike="noStrike" cap="none" normalizeH="0" baseline="-25000" dirty="0" smtClean="0">
                <a:ln>
                  <a:noFill/>
                </a:ln>
                <a:solidFill>
                  <a:schemeClr val="tx1"/>
                </a:solidFill>
                <a:effectLst/>
                <a:latin typeface="Times New Roman" pitchFamily="18" charset="0"/>
                <a:ea typeface="Calibri" pitchFamily="34" charset="0"/>
                <a:cs typeface="Times New Roman" pitchFamily="18" charset="0"/>
              </a:rPr>
              <a:t>2</a:t>
            </a:r>
            <a:r>
              <a:rPr kumimoji="0" lang="en-US" sz="40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en-US" sz="4000" b="1"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X</a:t>
            </a:r>
            <a:r>
              <a:rPr kumimoji="0" lang="en-US" sz="4000" b="1" i="0" u="none" strike="noStrike" cap="none" normalizeH="0" baseline="-25000" dirty="0" err="1" smtClean="0">
                <a:ln>
                  <a:noFill/>
                </a:ln>
                <a:solidFill>
                  <a:schemeClr val="tx1"/>
                </a:solidFill>
                <a:effectLst/>
                <a:latin typeface="Times New Roman" pitchFamily="18" charset="0"/>
                <a:ea typeface="Calibri" pitchFamily="34" charset="0"/>
                <a:cs typeface="Times New Roman" pitchFamily="18" charset="0"/>
              </a:rPr>
              <a:t>n</a:t>
            </a:r>
            <a:r>
              <a:rPr kumimoji="0" lang="en-US" sz="40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endParaRPr kumimoji="0" lang="en-US" sz="4000" b="0" i="0" u="none" strike="noStrike" cap="none" normalizeH="0" baseline="0" dirty="0" smtClean="0">
              <a:ln>
                <a:noFill/>
              </a:ln>
              <a:solidFill>
                <a:schemeClr val="tx1"/>
              </a:solidFill>
              <a:effectLst/>
              <a:latin typeface="Arial" pitchFamily="34" charset="0"/>
            </a:endParaRP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en-US" sz="32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Where:</a:t>
            </a:r>
            <a:endParaRPr kumimoji="0" lang="en-US" sz="3200" b="0" i="0" u="none" strike="noStrike" cap="none" normalizeH="0" baseline="0" dirty="0" smtClean="0">
              <a:ln>
                <a:noFill/>
              </a:ln>
              <a:solidFill>
                <a:schemeClr val="tx1"/>
              </a:solidFill>
              <a:effectLst/>
              <a:latin typeface="Arial" pitchFamily="34" charset="0"/>
            </a:endParaRP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en-US" sz="3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en-US" sz="32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Qd</a:t>
            </a:r>
            <a:r>
              <a:rPr kumimoji="0" lang="en-US" sz="3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 Quantity demanded</a:t>
            </a:r>
            <a:endParaRPr kumimoji="0" lang="en-US" sz="3200" b="0" i="0" u="none" strike="noStrike" cap="none" normalizeH="0" baseline="0" dirty="0" smtClean="0">
              <a:ln>
                <a:noFill/>
              </a:ln>
              <a:solidFill>
                <a:schemeClr val="tx1"/>
              </a:solidFill>
              <a:effectLst/>
              <a:latin typeface="Arial" pitchFamily="34" charset="0"/>
            </a:endParaRP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en-US" sz="3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P =	Price</a:t>
            </a:r>
            <a:endParaRPr kumimoji="0" lang="en-US" sz="3200" b="0" i="0" u="none" strike="noStrike" cap="none" normalizeH="0" baseline="0" dirty="0" smtClean="0">
              <a:ln>
                <a:noFill/>
              </a:ln>
              <a:solidFill>
                <a:schemeClr val="tx1"/>
              </a:solidFill>
              <a:effectLst/>
              <a:latin typeface="Arial" pitchFamily="34" charset="0"/>
            </a:endParaRPr>
          </a:p>
          <a:p>
            <a:pPr marL="0" marR="0" lvl="0" indent="457200" algn="ctr" defTabSz="914400" rtl="0" eaLnBrk="0" fontAlgn="base" latinLnBrk="0" hangingPunct="0">
              <a:lnSpc>
                <a:spcPct val="100000"/>
              </a:lnSpc>
              <a:spcBef>
                <a:spcPct val="0"/>
              </a:spcBef>
              <a:spcAft>
                <a:spcPct val="0"/>
              </a:spcAft>
              <a:buClrTx/>
              <a:buSzTx/>
              <a:buFontTx/>
              <a:buNone/>
              <a:tabLst/>
            </a:pPr>
            <a:r>
              <a:rPr kumimoji="0" lang="en-US" sz="3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X</a:t>
            </a:r>
            <a:r>
              <a:rPr kumimoji="0" lang="en-US" sz="3200" b="0" i="0" u="none" strike="noStrike" cap="none" normalizeH="0" baseline="-25000" dirty="0" smtClean="0">
                <a:ln>
                  <a:noFill/>
                </a:ln>
                <a:solidFill>
                  <a:schemeClr val="tx1"/>
                </a:solidFill>
                <a:effectLst/>
                <a:latin typeface="Times New Roman" pitchFamily="18" charset="0"/>
                <a:ea typeface="Calibri" pitchFamily="34" charset="0"/>
                <a:cs typeface="Times New Roman" pitchFamily="18" charset="0"/>
              </a:rPr>
              <a:t>1</a:t>
            </a:r>
            <a:r>
              <a:rPr kumimoji="0" lang="en-US" sz="3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X</a:t>
            </a:r>
            <a:r>
              <a:rPr kumimoji="0" lang="en-US" sz="3200" b="0" i="0" u="none" strike="noStrike" cap="none" normalizeH="0" baseline="-25000" dirty="0" smtClean="0">
                <a:ln>
                  <a:noFill/>
                </a:ln>
                <a:solidFill>
                  <a:schemeClr val="tx1"/>
                </a:solidFill>
                <a:effectLst/>
                <a:latin typeface="Times New Roman" pitchFamily="18" charset="0"/>
                <a:ea typeface="Calibri" pitchFamily="34" charset="0"/>
                <a:cs typeface="Times New Roman" pitchFamily="18" charset="0"/>
              </a:rPr>
              <a:t>2</a:t>
            </a:r>
            <a:r>
              <a:rPr kumimoji="0" lang="en-US" sz="3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 </a:t>
            </a:r>
            <a:r>
              <a:rPr kumimoji="0" lang="en-US" sz="32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X</a:t>
            </a:r>
            <a:r>
              <a:rPr kumimoji="0" lang="en-US" sz="3200" b="0" i="0" u="none" strike="noStrike" cap="none" normalizeH="0" baseline="-25000" dirty="0" err="1" smtClean="0">
                <a:ln>
                  <a:noFill/>
                </a:ln>
                <a:solidFill>
                  <a:schemeClr val="tx1"/>
                </a:solidFill>
                <a:effectLst/>
                <a:latin typeface="Times New Roman" pitchFamily="18" charset="0"/>
                <a:ea typeface="Calibri" pitchFamily="34" charset="0"/>
                <a:cs typeface="Times New Roman" pitchFamily="18" charset="0"/>
              </a:rPr>
              <a:t>n</a:t>
            </a:r>
            <a:r>
              <a:rPr kumimoji="0" lang="en-US" sz="3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 Other demand determinants</a:t>
            </a:r>
            <a:endParaRPr kumimoji="0" lang="en-US" sz="3200" b="0" i="0" u="none" strike="noStrike" cap="none" normalizeH="0" baseline="0" dirty="0" smtClean="0">
              <a:ln>
                <a:noFill/>
              </a:ln>
              <a:solidFill>
                <a:schemeClr val="tx1"/>
              </a:solidFill>
              <a:effectLst/>
              <a:latin typeface="Arial" pitchFamily="34" charset="0"/>
            </a:endParaRPr>
          </a:p>
        </p:txBody>
      </p:sp>
    </p:spTree>
  </p:cSld>
  <p:clrMapOvr>
    <a:masterClrMapping/>
  </p:clrMapOvr>
  <p:timing>
    <p:tnLst>
      <p:par>
        <p:cTn id="1" dur="indefinite" restart="never" nodeType="tmRoot"/>
      </p:par>
    </p:tnLst>
  </p:timing>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82562"/>
          </a:xfrm>
        </p:spPr>
        <p:txBody>
          <a:bodyPr>
            <a:normAutofit fontScale="90000"/>
          </a:bodyPr>
          <a:lstStyle/>
          <a:p>
            <a:endParaRPr lang="en-US" sz="800" dirty="0"/>
          </a:p>
        </p:txBody>
      </p:sp>
      <p:sp>
        <p:nvSpPr>
          <p:cNvPr id="3" name="Content Placeholder 2"/>
          <p:cNvSpPr>
            <a:spLocks noGrp="1"/>
          </p:cNvSpPr>
          <p:nvPr>
            <p:ph idx="1"/>
          </p:nvPr>
        </p:nvSpPr>
        <p:spPr>
          <a:xfrm>
            <a:off x="457200" y="533400"/>
            <a:ext cx="8229600" cy="5592763"/>
          </a:xfrm>
        </p:spPr>
        <p:txBody>
          <a:bodyPr>
            <a:normAutofit lnSpcReduction="10000"/>
          </a:bodyPr>
          <a:lstStyle/>
          <a:p>
            <a:pPr algn="just">
              <a:lnSpc>
                <a:spcPct val="150000"/>
              </a:lnSpc>
              <a:buNone/>
            </a:pPr>
            <a:r>
              <a:rPr lang="en-US" sz="2400" b="1" dirty="0" smtClean="0"/>
              <a:t>2.  Manpower Planning :- </a:t>
            </a:r>
            <a:endParaRPr lang="en-US" sz="2400" dirty="0" smtClean="0"/>
          </a:p>
          <a:p>
            <a:pPr algn="just">
              <a:lnSpc>
                <a:spcPct val="150000"/>
              </a:lnSpc>
              <a:buNone/>
            </a:pPr>
            <a:r>
              <a:rPr lang="en-US" sz="2400" dirty="0" smtClean="0"/>
              <a:t>		It is essential to determine long-term sales forecast for an appropriate manpower planning by the firm’s growth and progress of the business.</a:t>
            </a:r>
          </a:p>
          <a:p>
            <a:pPr marL="457200" indent="-457200" algn="just">
              <a:lnSpc>
                <a:spcPct val="150000"/>
              </a:lnSpc>
              <a:buAutoNum type="arabicPeriod" startAt="3"/>
            </a:pPr>
            <a:r>
              <a:rPr lang="en-US" sz="2400" b="1" dirty="0" smtClean="0"/>
              <a:t>Long-term financial Planning :-  </a:t>
            </a:r>
          </a:p>
          <a:p>
            <a:pPr marL="457200" indent="-457200" algn="just">
              <a:lnSpc>
                <a:spcPct val="150000"/>
              </a:lnSpc>
              <a:buNone/>
            </a:pPr>
            <a:r>
              <a:rPr lang="en-US" sz="2400" b="1" dirty="0" smtClean="0"/>
              <a:t>		</a:t>
            </a:r>
            <a:r>
              <a:rPr lang="en-US" sz="2400" dirty="0" smtClean="0"/>
              <a:t>Finance is the king pin of the modern business.  In view of the long-term demand and sales forecasting and the production planning, it becomes easier for the firm to determine its long term financial planning and </a:t>
            </a:r>
            <a:r>
              <a:rPr lang="en-US" sz="2400" dirty="0" err="1" smtClean="0"/>
              <a:t>programmes</a:t>
            </a:r>
            <a:r>
              <a:rPr lang="en-US" sz="2400" dirty="0" smtClean="0"/>
              <a:t> for raising the funds from the capital market.</a:t>
            </a:r>
            <a:endParaRPr lang="en-US" sz="2400" b="1" dirty="0"/>
          </a:p>
        </p:txBody>
      </p:sp>
    </p:spTree>
    <p:extLst>
      <p:ext uri="{BB962C8B-B14F-4D97-AF65-F5344CB8AC3E}">
        <p14:creationId xmlns:p14="http://schemas.microsoft.com/office/powerpoint/2010/main" val="2022072970"/>
      </p:ext>
    </p:extLst>
  </p:cSld>
  <p:clrMapOvr>
    <a:masterClrMapping/>
  </p:clrMapOvr>
  <p:timing>
    <p:tnLst>
      <p:par>
        <p:cTn id="1" dur="indefinite" restart="never" nodeType="tmRoot"/>
      </p:par>
    </p:tnLst>
  </p:timing>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normAutofit fontScale="90000"/>
          </a:bodyPr>
          <a:lstStyle/>
          <a:p>
            <a:r>
              <a:rPr lang="en-US" sz="2400" b="1" dirty="0" smtClean="0"/>
              <a:t>Methods of Forecasting</a:t>
            </a:r>
            <a:br>
              <a:rPr lang="en-US" sz="2400" b="1" dirty="0" smtClean="0"/>
            </a:br>
            <a:r>
              <a:rPr lang="en-US" sz="2400" dirty="0" smtClean="0"/>
              <a:t>(Techniques of Forecasting)</a:t>
            </a:r>
            <a:endParaRPr lang="en-US" sz="2400" dirty="0"/>
          </a:p>
        </p:txBody>
      </p:sp>
      <p:sp>
        <p:nvSpPr>
          <p:cNvPr id="3" name="Content Placeholder 2"/>
          <p:cNvSpPr>
            <a:spLocks noGrp="1"/>
          </p:cNvSpPr>
          <p:nvPr>
            <p:ph idx="1"/>
          </p:nvPr>
        </p:nvSpPr>
        <p:spPr>
          <a:xfrm>
            <a:off x="457200" y="1066800"/>
            <a:ext cx="8229600" cy="5334000"/>
          </a:xfrm>
        </p:spPr>
        <p:txBody>
          <a:bodyPr>
            <a:normAutofit/>
          </a:bodyPr>
          <a:lstStyle/>
          <a:p>
            <a:pPr algn="just">
              <a:lnSpc>
                <a:spcPct val="150000"/>
              </a:lnSpc>
              <a:buNone/>
            </a:pPr>
            <a:r>
              <a:rPr lang="en-US" sz="2400" dirty="0" smtClean="0"/>
              <a:t>	There are several methods of forecasting demand.  Briefly they can be divided into two categories viz. Survey Method and Statistical Method.</a:t>
            </a:r>
          </a:p>
          <a:p>
            <a:pPr algn="just">
              <a:lnSpc>
                <a:spcPct val="150000"/>
              </a:lnSpc>
              <a:buNone/>
            </a:pPr>
            <a:r>
              <a:rPr lang="en-US" sz="2400" dirty="0" smtClean="0"/>
              <a:t>	Under the survey method information is collected about</a:t>
            </a:r>
          </a:p>
          <a:p>
            <a:pPr marL="514350" indent="-514350" algn="just">
              <a:lnSpc>
                <a:spcPct val="150000"/>
              </a:lnSpc>
              <a:buAutoNum type="romanLcParenR"/>
            </a:pPr>
            <a:r>
              <a:rPr lang="en-US" sz="2400" dirty="0" smtClean="0"/>
              <a:t>The future purchase or plans of the potential consumers and</a:t>
            </a:r>
          </a:p>
          <a:p>
            <a:pPr marL="514350" indent="-514350" algn="just">
              <a:lnSpc>
                <a:spcPct val="150000"/>
              </a:lnSpc>
              <a:buAutoNum type="romanLcParenR"/>
            </a:pPr>
            <a:r>
              <a:rPr lang="en-US" sz="2400" dirty="0" smtClean="0"/>
              <a:t>The opinions of the experts by interviewing them.  Thus the survey method consists of two methods :</a:t>
            </a:r>
          </a:p>
          <a:p>
            <a:pPr marL="514350" indent="-514350" algn="just">
              <a:lnSpc>
                <a:spcPct val="150000"/>
              </a:lnSpc>
              <a:buNone/>
            </a:pPr>
            <a:r>
              <a:rPr lang="en-US" sz="2400" dirty="0" smtClean="0"/>
              <a:t> 	(</a:t>
            </a:r>
            <a:r>
              <a:rPr lang="en-US" sz="2400" dirty="0" err="1" smtClean="0"/>
              <a:t>i</a:t>
            </a:r>
            <a:r>
              <a:rPr lang="en-US" sz="2400" dirty="0" smtClean="0"/>
              <a:t>)  Survey of consumers intentions through direct interview    with them and  </a:t>
            </a:r>
            <a:endParaRPr lang="en-US" sz="2400" dirty="0"/>
          </a:p>
        </p:txBody>
      </p:sp>
    </p:spTree>
    <p:extLst>
      <p:ext uri="{BB962C8B-B14F-4D97-AF65-F5344CB8AC3E}">
        <p14:creationId xmlns:p14="http://schemas.microsoft.com/office/powerpoint/2010/main" val="890674247"/>
      </p:ext>
    </p:extLst>
  </p:cSld>
  <p:clrMapOvr>
    <a:masterClrMapping/>
  </p:clrMapOvr>
  <p:timing>
    <p:tnLst>
      <p:par>
        <p:cTn id="1" dur="indefinite" restart="never" nodeType="tmRoot"/>
      </p:par>
    </p:tnLst>
  </p:timing>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82562"/>
          </a:xfrm>
        </p:spPr>
        <p:txBody>
          <a:bodyPr>
            <a:normAutofit fontScale="90000"/>
          </a:bodyPr>
          <a:lstStyle/>
          <a:p>
            <a:endParaRPr lang="en-US" sz="800" dirty="0"/>
          </a:p>
        </p:txBody>
      </p:sp>
      <p:sp>
        <p:nvSpPr>
          <p:cNvPr id="3" name="Content Placeholder 2"/>
          <p:cNvSpPr>
            <a:spLocks noGrp="1"/>
          </p:cNvSpPr>
          <p:nvPr>
            <p:ph idx="1"/>
          </p:nvPr>
        </p:nvSpPr>
        <p:spPr>
          <a:xfrm>
            <a:off x="457200" y="533400"/>
            <a:ext cx="8229600" cy="5592763"/>
          </a:xfrm>
        </p:spPr>
        <p:txBody>
          <a:bodyPr>
            <a:normAutofit/>
          </a:bodyPr>
          <a:lstStyle/>
          <a:p>
            <a:pPr algn="just">
              <a:lnSpc>
                <a:spcPct val="150000"/>
              </a:lnSpc>
              <a:buNone/>
            </a:pPr>
            <a:r>
              <a:rPr lang="en-US" sz="2400" dirty="0" smtClean="0"/>
              <a:t>	(ii)  Survey of experts opinion.  Further consumers interview method is of three types :</a:t>
            </a:r>
          </a:p>
          <a:p>
            <a:pPr algn="just">
              <a:lnSpc>
                <a:spcPct val="150000"/>
              </a:lnSpc>
              <a:buNone/>
            </a:pPr>
            <a:r>
              <a:rPr lang="en-US" sz="2400" dirty="0" smtClean="0"/>
              <a:t>		(</a:t>
            </a:r>
            <a:r>
              <a:rPr lang="en-US" sz="2400" dirty="0" err="1" smtClean="0"/>
              <a:t>i</a:t>
            </a:r>
            <a:r>
              <a:rPr lang="en-US" sz="2400" dirty="0" smtClean="0"/>
              <a:t>)  Complete enumeration</a:t>
            </a:r>
          </a:p>
          <a:p>
            <a:pPr algn="just">
              <a:lnSpc>
                <a:spcPct val="150000"/>
              </a:lnSpc>
              <a:buNone/>
            </a:pPr>
            <a:r>
              <a:rPr lang="en-US" sz="2400" dirty="0" smtClean="0"/>
              <a:t>		(ii)  Sample Survey and</a:t>
            </a:r>
          </a:p>
          <a:p>
            <a:pPr algn="just">
              <a:lnSpc>
                <a:spcPct val="150000"/>
              </a:lnSpc>
              <a:buNone/>
            </a:pPr>
            <a:r>
              <a:rPr lang="en-US" sz="2400" dirty="0" smtClean="0"/>
              <a:t>		(iii)  End-use method</a:t>
            </a:r>
          </a:p>
          <a:p>
            <a:pPr algn="just">
              <a:lnSpc>
                <a:spcPct val="150000"/>
              </a:lnSpc>
              <a:buNone/>
            </a:pPr>
            <a:r>
              <a:rPr lang="en-US" sz="2400" dirty="0" smtClean="0"/>
              <a:t>	Under the statistical methods, past data are collected and used as a guide to predict the level of future demand.  Statistical methods vary in their sophistication.  They consist of three methods.</a:t>
            </a:r>
          </a:p>
          <a:p>
            <a:pPr algn="just">
              <a:lnSpc>
                <a:spcPct val="150000"/>
              </a:lnSpc>
              <a:buNone/>
            </a:pPr>
            <a:endParaRPr lang="en-US" sz="2400" dirty="0"/>
          </a:p>
        </p:txBody>
      </p:sp>
    </p:spTree>
    <p:extLst>
      <p:ext uri="{BB962C8B-B14F-4D97-AF65-F5344CB8AC3E}">
        <p14:creationId xmlns:p14="http://schemas.microsoft.com/office/powerpoint/2010/main" val="3521440112"/>
      </p:ext>
    </p:extLst>
  </p:cSld>
  <p:clrMapOvr>
    <a:masterClrMapping/>
  </p:clrMapOvr>
  <p:timing>
    <p:tnLst>
      <p:par>
        <p:cTn id="1" dur="indefinite" restart="never" nodeType="tmRoot"/>
      </p:par>
    </p:tnLst>
  </p:timing>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82562"/>
          </a:xfrm>
        </p:spPr>
        <p:txBody>
          <a:bodyPr>
            <a:normAutofit fontScale="90000"/>
          </a:bodyPr>
          <a:lstStyle/>
          <a:p>
            <a:endParaRPr lang="en-US" sz="800" dirty="0"/>
          </a:p>
        </p:txBody>
      </p:sp>
      <p:sp>
        <p:nvSpPr>
          <p:cNvPr id="3" name="Content Placeholder 2"/>
          <p:cNvSpPr>
            <a:spLocks noGrp="1"/>
          </p:cNvSpPr>
          <p:nvPr>
            <p:ph idx="1"/>
          </p:nvPr>
        </p:nvSpPr>
        <p:spPr>
          <a:xfrm>
            <a:off x="457200" y="533400"/>
            <a:ext cx="8229600" cy="5592763"/>
          </a:xfrm>
        </p:spPr>
        <p:txBody>
          <a:bodyPr>
            <a:normAutofit fontScale="92500" lnSpcReduction="10000"/>
          </a:bodyPr>
          <a:lstStyle/>
          <a:p>
            <a:pPr marL="514350" indent="-514350" algn="just">
              <a:lnSpc>
                <a:spcPct val="150000"/>
              </a:lnSpc>
              <a:buAutoNum type="romanLcParenBoth"/>
            </a:pPr>
            <a:r>
              <a:rPr lang="en-US" sz="2400" dirty="0" smtClean="0"/>
              <a:t>Trend projection method or time series analysis,</a:t>
            </a:r>
          </a:p>
          <a:p>
            <a:pPr marL="514350" indent="-514350" algn="just">
              <a:lnSpc>
                <a:spcPct val="150000"/>
              </a:lnSpc>
              <a:buAutoNum type="romanLcParenBoth"/>
            </a:pPr>
            <a:r>
              <a:rPr lang="en-US" sz="2400" dirty="0" smtClean="0"/>
              <a:t>Regression and correlation</a:t>
            </a:r>
          </a:p>
          <a:p>
            <a:pPr marL="514350" indent="-514350" algn="just">
              <a:lnSpc>
                <a:spcPct val="150000"/>
              </a:lnSpc>
              <a:buAutoNum type="romanLcParenBoth"/>
            </a:pPr>
            <a:r>
              <a:rPr lang="en-US" sz="2400" dirty="0" smtClean="0"/>
              <a:t>Barometric method</a:t>
            </a:r>
          </a:p>
          <a:p>
            <a:pPr marL="914400" lvl="1" indent="-514350" algn="just">
              <a:lnSpc>
                <a:spcPct val="150000"/>
              </a:lnSpc>
              <a:buNone/>
            </a:pPr>
            <a:r>
              <a:rPr lang="en-US" sz="2400" dirty="0" smtClean="0"/>
              <a:t>	Short-term  demand forecasting depends heavily on the</a:t>
            </a:r>
          </a:p>
          <a:p>
            <a:pPr marL="914400" lvl="1" indent="-514350" algn="just">
              <a:lnSpc>
                <a:spcPct val="150000"/>
              </a:lnSpc>
              <a:buNone/>
            </a:pPr>
            <a:r>
              <a:rPr lang="en-US" sz="2400" dirty="0" smtClean="0"/>
              <a:t> survey methods whereas long-term forecasting depends</a:t>
            </a:r>
          </a:p>
          <a:p>
            <a:pPr marL="914400" lvl="1" indent="-514350" algn="just">
              <a:lnSpc>
                <a:spcPct val="150000"/>
              </a:lnSpc>
              <a:buNone/>
            </a:pPr>
            <a:r>
              <a:rPr lang="en-US" sz="2400" dirty="0" smtClean="0"/>
              <a:t> mostly on the statistical methods.  The method of forecasting</a:t>
            </a:r>
          </a:p>
          <a:p>
            <a:pPr marL="914400" lvl="1" indent="-514350" algn="just">
              <a:lnSpc>
                <a:spcPct val="150000"/>
              </a:lnSpc>
              <a:buNone/>
            </a:pPr>
            <a:r>
              <a:rPr lang="en-US" sz="2400" dirty="0" smtClean="0"/>
              <a:t> is not the same for all products.  Any method may be used</a:t>
            </a:r>
          </a:p>
          <a:p>
            <a:pPr marL="914400" lvl="1" indent="-514350" algn="just">
              <a:lnSpc>
                <a:spcPct val="150000"/>
              </a:lnSpc>
              <a:buNone/>
            </a:pPr>
            <a:r>
              <a:rPr lang="en-US" sz="2400" dirty="0" smtClean="0"/>
              <a:t> for forecasting the demand for established products but only </a:t>
            </a:r>
          </a:p>
          <a:p>
            <a:pPr marL="914400" lvl="1" indent="-514350" algn="just">
              <a:lnSpc>
                <a:spcPct val="150000"/>
              </a:lnSpc>
              <a:buNone/>
            </a:pPr>
            <a:r>
              <a:rPr lang="en-US" sz="2400" dirty="0" smtClean="0"/>
              <a:t>survey methods have to be used for forecasting the demand for</a:t>
            </a:r>
          </a:p>
          <a:p>
            <a:pPr marL="914400" lvl="1" indent="-514350" algn="just">
              <a:lnSpc>
                <a:spcPct val="150000"/>
              </a:lnSpc>
              <a:buNone/>
            </a:pPr>
            <a:r>
              <a:rPr lang="en-US" sz="2400" dirty="0" smtClean="0"/>
              <a:t> new products.</a:t>
            </a:r>
            <a:endParaRPr lang="en-US" sz="2400" dirty="0"/>
          </a:p>
        </p:txBody>
      </p:sp>
    </p:spTree>
    <p:extLst>
      <p:ext uri="{BB962C8B-B14F-4D97-AF65-F5344CB8AC3E}">
        <p14:creationId xmlns:p14="http://schemas.microsoft.com/office/powerpoint/2010/main" val="2392005664"/>
      </p:ext>
    </p:extLst>
  </p:cSld>
  <p:clrMapOvr>
    <a:masterClrMapping/>
  </p:clrMapOvr>
  <p:timing>
    <p:tnLst>
      <p:par>
        <p:cTn id="1" dur="indefinite" restart="never" nodeType="tmRoot"/>
      </p:par>
    </p:tnLst>
  </p:timing>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82562"/>
          </a:xfrm>
        </p:spPr>
        <p:txBody>
          <a:bodyPr>
            <a:normAutofit fontScale="90000"/>
          </a:bodyPr>
          <a:lstStyle/>
          <a:p>
            <a:endParaRPr lang="en-US" sz="800" dirty="0"/>
          </a:p>
        </p:txBody>
      </p:sp>
      <p:sp>
        <p:nvSpPr>
          <p:cNvPr id="3" name="Content Placeholder 2"/>
          <p:cNvSpPr>
            <a:spLocks noGrp="1"/>
          </p:cNvSpPr>
          <p:nvPr>
            <p:ph idx="1"/>
          </p:nvPr>
        </p:nvSpPr>
        <p:spPr>
          <a:xfrm>
            <a:off x="304800" y="457200"/>
            <a:ext cx="8534400" cy="6019800"/>
          </a:xfrm>
        </p:spPr>
        <p:txBody>
          <a:bodyPr>
            <a:normAutofit/>
          </a:bodyPr>
          <a:lstStyle/>
          <a:p>
            <a:pPr algn="just">
              <a:lnSpc>
                <a:spcPct val="150000"/>
              </a:lnSpc>
              <a:buNone/>
            </a:pPr>
            <a:r>
              <a:rPr lang="en-US" sz="2400" b="1" dirty="0" smtClean="0"/>
              <a:t>The following chart shows the different methods of forecasting:</a:t>
            </a:r>
          </a:p>
          <a:p>
            <a:pPr algn="ctr">
              <a:lnSpc>
                <a:spcPct val="150000"/>
              </a:lnSpc>
              <a:buNone/>
            </a:pPr>
            <a:r>
              <a:rPr lang="en-US" sz="2400" dirty="0" smtClean="0"/>
              <a:t>Methods of Forecasting</a:t>
            </a:r>
          </a:p>
          <a:p>
            <a:pPr algn="just">
              <a:lnSpc>
                <a:spcPct val="150000"/>
              </a:lnSpc>
              <a:buNone/>
            </a:pPr>
            <a:r>
              <a:rPr lang="en-US" sz="2000" dirty="0" smtClean="0"/>
              <a:t>          </a:t>
            </a:r>
          </a:p>
          <a:p>
            <a:pPr algn="just">
              <a:lnSpc>
                <a:spcPct val="150000"/>
              </a:lnSpc>
              <a:buNone/>
            </a:pPr>
            <a:r>
              <a:rPr lang="en-US" sz="2000" dirty="0" smtClean="0"/>
              <a:t>         Survey Methods	                                                   Statistical methods</a:t>
            </a:r>
          </a:p>
          <a:p>
            <a:pPr algn="just">
              <a:lnSpc>
                <a:spcPct val="150000"/>
              </a:lnSpc>
              <a:buNone/>
            </a:pPr>
            <a:endParaRPr lang="en-US" sz="2000" dirty="0" smtClean="0"/>
          </a:p>
          <a:p>
            <a:pPr algn="just">
              <a:lnSpc>
                <a:spcPct val="150000"/>
              </a:lnSpc>
              <a:buNone/>
            </a:pPr>
            <a:r>
              <a:rPr lang="en-US" sz="2000" dirty="0" smtClean="0"/>
              <a:t>Experts’	          Consumers’	                    Trend          Correlation &amp;            Barometric</a:t>
            </a:r>
          </a:p>
          <a:p>
            <a:pPr algn="just">
              <a:lnSpc>
                <a:spcPct val="150000"/>
              </a:lnSpc>
              <a:buNone/>
            </a:pPr>
            <a:r>
              <a:rPr lang="en-US" sz="2000" dirty="0" smtClean="0"/>
              <a:t>Opinion 	            Interview                   Projection          Regression                Method</a:t>
            </a:r>
          </a:p>
          <a:p>
            <a:pPr algn="just">
              <a:lnSpc>
                <a:spcPct val="150000"/>
              </a:lnSpc>
              <a:buNone/>
            </a:pPr>
            <a:r>
              <a:rPr lang="en-US" sz="2000" dirty="0" smtClean="0"/>
              <a:t>Survey</a:t>
            </a:r>
          </a:p>
          <a:p>
            <a:pPr algn="just">
              <a:lnSpc>
                <a:spcPct val="150000"/>
              </a:lnSpc>
              <a:buNone/>
            </a:pPr>
            <a:endParaRPr lang="en-US" sz="2000" dirty="0" smtClean="0"/>
          </a:p>
          <a:p>
            <a:pPr algn="just">
              <a:lnSpc>
                <a:spcPct val="150000"/>
              </a:lnSpc>
              <a:buNone/>
            </a:pPr>
            <a:r>
              <a:rPr lang="en-US" sz="2000" dirty="0" smtClean="0"/>
              <a:t>Complete	Sample	             End-use</a:t>
            </a:r>
          </a:p>
          <a:p>
            <a:pPr algn="just">
              <a:lnSpc>
                <a:spcPct val="150000"/>
              </a:lnSpc>
              <a:buNone/>
            </a:pPr>
            <a:r>
              <a:rPr lang="en-US" sz="2000" dirty="0" smtClean="0"/>
              <a:t>Enumeration	Survey	              Method		</a:t>
            </a:r>
            <a:endParaRPr lang="en-US" sz="2000" dirty="0"/>
          </a:p>
        </p:txBody>
      </p:sp>
      <p:cxnSp>
        <p:nvCxnSpPr>
          <p:cNvPr id="5" name="Straight Connector 4"/>
          <p:cNvCxnSpPr/>
          <p:nvPr/>
        </p:nvCxnSpPr>
        <p:spPr>
          <a:xfrm>
            <a:off x="2057400" y="1905000"/>
            <a:ext cx="4800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a:off x="914400" y="3048000"/>
            <a:ext cx="16764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4648200" y="2895600"/>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Arrow Connector 12"/>
          <p:cNvCxnSpPr/>
          <p:nvPr/>
        </p:nvCxnSpPr>
        <p:spPr>
          <a:xfrm rot="5400000">
            <a:off x="1866900" y="2095500"/>
            <a:ext cx="3810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5" name="Straight Arrow Connector 14"/>
          <p:cNvCxnSpPr/>
          <p:nvPr/>
        </p:nvCxnSpPr>
        <p:spPr>
          <a:xfrm rot="5400000">
            <a:off x="6705600" y="2057400"/>
            <a:ext cx="3048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rot="5400000">
            <a:off x="4495800" y="1828800"/>
            <a:ext cx="1524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rot="5400000">
            <a:off x="1639094" y="2856706"/>
            <a:ext cx="3810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a:xfrm rot="5400000">
            <a:off x="6820694" y="2780506"/>
            <a:ext cx="228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23" name="Straight Arrow Connector 22"/>
          <p:cNvCxnSpPr/>
          <p:nvPr/>
        </p:nvCxnSpPr>
        <p:spPr>
          <a:xfrm rot="5400000">
            <a:off x="800894" y="3161506"/>
            <a:ext cx="2286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5" name="Straight Arrow Connector 24"/>
          <p:cNvCxnSpPr/>
          <p:nvPr/>
        </p:nvCxnSpPr>
        <p:spPr>
          <a:xfrm rot="5400000">
            <a:off x="2401094" y="3161506"/>
            <a:ext cx="2286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7" name="Straight Arrow Connector 26"/>
          <p:cNvCxnSpPr/>
          <p:nvPr/>
        </p:nvCxnSpPr>
        <p:spPr>
          <a:xfrm rot="5400000">
            <a:off x="4496594" y="3047206"/>
            <a:ext cx="3048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9" name="Straight Arrow Connector 28"/>
          <p:cNvCxnSpPr/>
          <p:nvPr/>
        </p:nvCxnSpPr>
        <p:spPr>
          <a:xfrm rot="5400000">
            <a:off x="6248400" y="3048000"/>
            <a:ext cx="305594" cy="79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1" name="Straight Arrow Connector 30"/>
          <p:cNvCxnSpPr/>
          <p:nvPr/>
        </p:nvCxnSpPr>
        <p:spPr>
          <a:xfrm rot="5400000">
            <a:off x="8077994" y="3047206"/>
            <a:ext cx="3048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a:xfrm rot="5400000">
            <a:off x="2209800" y="4572000"/>
            <a:ext cx="4572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38" name="Straight Connector 37"/>
          <p:cNvCxnSpPr/>
          <p:nvPr/>
        </p:nvCxnSpPr>
        <p:spPr>
          <a:xfrm>
            <a:off x="1143000" y="4876800"/>
            <a:ext cx="30480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40" name="Straight Arrow Connector 39"/>
          <p:cNvCxnSpPr/>
          <p:nvPr/>
        </p:nvCxnSpPr>
        <p:spPr>
          <a:xfrm rot="5400000">
            <a:off x="952500" y="5067300"/>
            <a:ext cx="3810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2" name="Straight Arrow Connector 41"/>
          <p:cNvCxnSpPr/>
          <p:nvPr/>
        </p:nvCxnSpPr>
        <p:spPr>
          <a:xfrm rot="5400000">
            <a:off x="3925094" y="5066506"/>
            <a:ext cx="3810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4" name="Straight Arrow Connector 43"/>
          <p:cNvCxnSpPr/>
          <p:nvPr/>
        </p:nvCxnSpPr>
        <p:spPr>
          <a:xfrm rot="5400000">
            <a:off x="2362200" y="5105400"/>
            <a:ext cx="4572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90789748"/>
      </p:ext>
    </p:extLst>
  </p:cSld>
  <p:clrMapOvr>
    <a:masterClrMapping/>
  </p:clrMapOvr>
  <p:timing>
    <p:tnLst>
      <p:par>
        <p:cTn id="1" dur="indefinite" restart="never" nodeType="tmRoot"/>
      </p:par>
    </p:tnLst>
  </p:timing>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87362"/>
          </a:xfrm>
        </p:spPr>
        <p:txBody>
          <a:bodyPr>
            <a:normAutofit/>
          </a:bodyPr>
          <a:lstStyle/>
          <a:p>
            <a:r>
              <a:rPr lang="en-US" sz="2400" b="1" dirty="0" smtClean="0"/>
              <a:t>(A)  Survey Method :-</a:t>
            </a:r>
            <a:endParaRPr lang="en-US" sz="2400" b="1" dirty="0"/>
          </a:p>
        </p:txBody>
      </p:sp>
      <p:sp>
        <p:nvSpPr>
          <p:cNvPr id="3" name="Content Placeholder 2"/>
          <p:cNvSpPr>
            <a:spLocks noGrp="1"/>
          </p:cNvSpPr>
          <p:nvPr>
            <p:ph idx="1"/>
          </p:nvPr>
        </p:nvSpPr>
        <p:spPr>
          <a:xfrm>
            <a:off x="457200" y="762000"/>
            <a:ext cx="8229600" cy="5364163"/>
          </a:xfrm>
        </p:spPr>
        <p:txBody>
          <a:bodyPr>
            <a:normAutofit lnSpcReduction="10000"/>
          </a:bodyPr>
          <a:lstStyle/>
          <a:p>
            <a:pPr algn="just">
              <a:lnSpc>
                <a:spcPct val="150000"/>
              </a:lnSpc>
              <a:buNone/>
            </a:pPr>
            <a:r>
              <a:rPr lang="en-US" sz="2400" b="1" dirty="0" smtClean="0"/>
              <a:t>	1.  Expert’s opinion Survey :-</a:t>
            </a:r>
          </a:p>
          <a:p>
            <a:pPr algn="just">
              <a:lnSpc>
                <a:spcPct val="150000"/>
              </a:lnSpc>
              <a:buNone/>
            </a:pPr>
            <a:r>
              <a:rPr lang="en-US" sz="2400" dirty="0" smtClean="0"/>
              <a:t>	This is also known as ‘sales-force-composite’ method or ‘Collective Opinion’ method.  The Salesmen of the firm are the persons who are nearest to the customers and who are therefore able to judge their minds and market conditions.  They can better understand the customers reactions to the firms products and the sales trends of the products.  Therefore they are capable of estimating the demand for the products of the firm.  The estimates of the different salesmen are collected and revised from time to time with changes in</a:t>
            </a:r>
            <a:endParaRPr lang="en-US" sz="2400" dirty="0"/>
          </a:p>
        </p:txBody>
      </p:sp>
    </p:spTree>
    <p:extLst>
      <p:ext uri="{BB962C8B-B14F-4D97-AF65-F5344CB8AC3E}">
        <p14:creationId xmlns:p14="http://schemas.microsoft.com/office/powerpoint/2010/main" val="2514282434"/>
      </p:ext>
    </p:extLst>
  </p:cSld>
  <p:clrMapOvr>
    <a:masterClrMapping/>
  </p:clrMapOvr>
  <p:timing>
    <p:tnLst>
      <p:par>
        <p:cTn id="1" dur="indefinite" restart="never" nodeType="tmRoot"/>
      </p:par>
    </p:tnLst>
  </p:timing>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82562"/>
          </a:xfrm>
        </p:spPr>
        <p:txBody>
          <a:bodyPr>
            <a:normAutofit fontScale="90000"/>
          </a:bodyPr>
          <a:lstStyle/>
          <a:p>
            <a:endParaRPr lang="en-US" sz="800" dirty="0"/>
          </a:p>
        </p:txBody>
      </p:sp>
      <p:sp>
        <p:nvSpPr>
          <p:cNvPr id="3" name="Content Placeholder 2"/>
          <p:cNvSpPr>
            <a:spLocks noGrp="1"/>
          </p:cNvSpPr>
          <p:nvPr>
            <p:ph idx="1"/>
          </p:nvPr>
        </p:nvSpPr>
        <p:spPr>
          <a:xfrm>
            <a:off x="457200" y="533400"/>
            <a:ext cx="8229600" cy="5592763"/>
          </a:xfrm>
        </p:spPr>
        <p:txBody>
          <a:bodyPr>
            <a:normAutofit/>
          </a:bodyPr>
          <a:lstStyle/>
          <a:p>
            <a:pPr algn="just">
              <a:lnSpc>
                <a:spcPct val="150000"/>
              </a:lnSpc>
              <a:buNone/>
            </a:pPr>
            <a:r>
              <a:rPr lang="en-US" sz="2400" dirty="0" smtClean="0"/>
              <a:t>	Selling Prices, product designs, advertisement </a:t>
            </a:r>
            <a:r>
              <a:rPr lang="en-US" sz="2400" dirty="0" err="1" smtClean="0"/>
              <a:t>programmes</a:t>
            </a:r>
            <a:r>
              <a:rPr lang="en-US" sz="2400" dirty="0" smtClean="0"/>
              <a:t>, expected changes in competition, purchasing power, income distribution, employment, population etc.  The final demand forecast is made after taking into account all these factors.  It makes a use of collective wisdom of salesmen, departmental heads and top executives, and hence this method is also known as </a:t>
            </a:r>
            <a:r>
              <a:rPr lang="en-US" sz="2400" b="1" dirty="0" smtClean="0"/>
              <a:t>collective opinion method</a:t>
            </a:r>
            <a:r>
              <a:rPr lang="en-US" sz="2400" dirty="0" smtClean="0"/>
              <a:t>.  This method has certain merits and demerits :-</a:t>
            </a:r>
            <a:endParaRPr lang="en-US" sz="2400" dirty="0"/>
          </a:p>
        </p:txBody>
      </p:sp>
    </p:spTree>
    <p:extLst>
      <p:ext uri="{BB962C8B-B14F-4D97-AF65-F5344CB8AC3E}">
        <p14:creationId xmlns:p14="http://schemas.microsoft.com/office/powerpoint/2010/main" val="3086682765"/>
      </p:ext>
    </p:extLst>
  </p:cSld>
  <p:clrMapOvr>
    <a:masterClrMapping/>
  </p:clrMapOvr>
  <p:timing>
    <p:tnLst>
      <p:par>
        <p:cTn id="1" dur="indefinite" restart="never" nodeType="tmRoot"/>
      </p:par>
    </p:tnLst>
  </p:timing>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06362"/>
          </a:xfrm>
        </p:spPr>
        <p:txBody>
          <a:bodyPr>
            <a:normAutofit fontScale="90000"/>
          </a:bodyPr>
          <a:lstStyle/>
          <a:p>
            <a:endParaRPr lang="en-US" sz="800" dirty="0"/>
          </a:p>
        </p:txBody>
      </p:sp>
      <p:sp>
        <p:nvSpPr>
          <p:cNvPr id="3" name="Content Placeholder 2"/>
          <p:cNvSpPr>
            <a:spLocks noGrp="1"/>
          </p:cNvSpPr>
          <p:nvPr>
            <p:ph idx="1"/>
          </p:nvPr>
        </p:nvSpPr>
        <p:spPr>
          <a:xfrm>
            <a:off x="457200" y="457200"/>
            <a:ext cx="8229600" cy="5668963"/>
          </a:xfrm>
        </p:spPr>
        <p:txBody>
          <a:bodyPr>
            <a:normAutofit/>
          </a:bodyPr>
          <a:lstStyle/>
          <a:p>
            <a:pPr algn="just">
              <a:lnSpc>
                <a:spcPct val="150000"/>
              </a:lnSpc>
              <a:buNone/>
            </a:pPr>
            <a:r>
              <a:rPr lang="en-US" sz="2400" b="1" dirty="0" smtClean="0"/>
              <a:t>Merits :  </a:t>
            </a:r>
          </a:p>
          <a:p>
            <a:pPr algn="just">
              <a:lnSpc>
                <a:spcPct val="150000"/>
              </a:lnSpc>
              <a:buNone/>
            </a:pPr>
            <a:r>
              <a:rPr lang="en-US" sz="2400" dirty="0" smtClean="0"/>
              <a:t>	(</a:t>
            </a:r>
            <a:r>
              <a:rPr lang="en-US" sz="2400" dirty="0" err="1" smtClean="0"/>
              <a:t>i</a:t>
            </a:r>
            <a:r>
              <a:rPr lang="en-US" sz="2400" dirty="0" smtClean="0"/>
              <a:t>)  This method is simple as it does not involve the use of statistical technique.</a:t>
            </a:r>
          </a:p>
          <a:p>
            <a:pPr algn="just">
              <a:lnSpc>
                <a:spcPct val="150000"/>
              </a:lnSpc>
              <a:buNone/>
            </a:pPr>
            <a:r>
              <a:rPr lang="en-US" sz="2400" dirty="0" smtClean="0"/>
              <a:t>	(ii)  The forecasts are based on the first-hand information of the salesmen and others who are directly connected with sales.</a:t>
            </a:r>
          </a:p>
          <a:p>
            <a:pPr algn="just">
              <a:lnSpc>
                <a:spcPct val="150000"/>
              </a:lnSpc>
              <a:buNone/>
            </a:pPr>
            <a:r>
              <a:rPr lang="en-US" sz="2400" dirty="0" smtClean="0"/>
              <a:t>	(iii)  This method is particularly useful in forecasting the sales of new products.</a:t>
            </a:r>
            <a:endParaRPr lang="en-US" sz="2400" dirty="0"/>
          </a:p>
        </p:txBody>
      </p:sp>
    </p:spTree>
    <p:extLst>
      <p:ext uri="{BB962C8B-B14F-4D97-AF65-F5344CB8AC3E}">
        <p14:creationId xmlns:p14="http://schemas.microsoft.com/office/powerpoint/2010/main" val="442669283"/>
      </p:ext>
    </p:extLst>
  </p:cSld>
  <p:clrMapOvr>
    <a:masterClrMapping/>
  </p:clrMapOvr>
  <p:timing>
    <p:tnLst>
      <p:par>
        <p:cTn id="1" dur="indefinite" restart="never" nodeType="tmRoot"/>
      </p:par>
    </p:tnLst>
  </p:timing>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06362"/>
          </a:xfrm>
        </p:spPr>
        <p:txBody>
          <a:bodyPr>
            <a:normAutofit fontScale="90000"/>
          </a:bodyPr>
          <a:lstStyle/>
          <a:p>
            <a:endParaRPr lang="en-US" sz="800" dirty="0"/>
          </a:p>
        </p:txBody>
      </p:sp>
      <p:sp>
        <p:nvSpPr>
          <p:cNvPr id="3" name="Content Placeholder 2"/>
          <p:cNvSpPr>
            <a:spLocks noGrp="1"/>
          </p:cNvSpPr>
          <p:nvPr>
            <p:ph idx="1"/>
          </p:nvPr>
        </p:nvSpPr>
        <p:spPr>
          <a:xfrm>
            <a:off x="457200" y="609600"/>
            <a:ext cx="8229600" cy="5516563"/>
          </a:xfrm>
        </p:spPr>
        <p:txBody>
          <a:bodyPr>
            <a:normAutofit/>
          </a:bodyPr>
          <a:lstStyle/>
          <a:p>
            <a:pPr algn="just">
              <a:lnSpc>
                <a:spcPct val="150000"/>
              </a:lnSpc>
              <a:buNone/>
            </a:pPr>
            <a:r>
              <a:rPr lang="en-US" sz="2400" b="1" dirty="0" smtClean="0"/>
              <a:t>Demerits :</a:t>
            </a:r>
          </a:p>
          <a:p>
            <a:pPr algn="just">
              <a:lnSpc>
                <a:spcPct val="150000"/>
              </a:lnSpc>
              <a:buNone/>
            </a:pPr>
            <a:r>
              <a:rPr lang="en-US" sz="2400" dirty="0" smtClean="0"/>
              <a:t>	(</a:t>
            </a:r>
            <a:r>
              <a:rPr lang="en-US" sz="2400" dirty="0" err="1" smtClean="0"/>
              <a:t>i</a:t>
            </a:r>
            <a:r>
              <a:rPr lang="en-US" sz="2400" dirty="0" smtClean="0"/>
              <a:t>)  It is a subjective approach since personal opinions are likely to influence the forecast.</a:t>
            </a:r>
          </a:p>
          <a:p>
            <a:pPr algn="just">
              <a:lnSpc>
                <a:spcPct val="150000"/>
              </a:lnSpc>
              <a:buNone/>
            </a:pPr>
            <a:r>
              <a:rPr lang="en-US" sz="2400" dirty="0" smtClean="0"/>
              <a:t>	(ii)  This method can be used only for short-term forecasting.</a:t>
            </a:r>
          </a:p>
          <a:p>
            <a:pPr algn="just">
              <a:lnSpc>
                <a:spcPct val="150000"/>
              </a:lnSpc>
              <a:buNone/>
            </a:pPr>
            <a:r>
              <a:rPr lang="en-US" sz="2400" dirty="0" smtClean="0"/>
              <a:t>	(iii)  The salesmen may not be able to judge the future trends in the economy and their impact on the sales of the product of their firm as they lack adequate knowledge, vision, time and foresight.</a:t>
            </a:r>
            <a:endParaRPr lang="en-US" sz="2400" dirty="0"/>
          </a:p>
        </p:txBody>
      </p:sp>
    </p:spTree>
    <p:extLst>
      <p:ext uri="{BB962C8B-B14F-4D97-AF65-F5344CB8AC3E}">
        <p14:creationId xmlns:p14="http://schemas.microsoft.com/office/powerpoint/2010/main" val="1557706588"/>
      </p:ext>
    </p:extLst>
  </p:cSld>
  <p:clrMapOvr>
    <a:masterClrMapping/>
  </p:clrMapOvr>
  <p:timing>
    <p:tnLst>
      <p:par>
        <p:cTn id="1" dur="indefinite" restart="never" nodeType="tmRoot"/>
      </p:par>
    </p:tnLst>
  </p:timing>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87362"/>
          </a:xfrm>
        </p:spPr>
        <p:txBody>
          <a:bodyPr>
            <a:normAutofit/>
          </a:bodyPr>
          <a:lstStyle/>
          <a:p>
            <a:pPr algn="l"/>
            <a:r>
              <a:rPr lang="en-US" sz="2400" b="1" dirty="0" smtClean="0"/>
              <a:t>2.  Consumers’ interview method :-</a:t>
            </a:r>
            <a:endParaRPr lang="en-US" sz="2400" b="1" dirty="0"/>
          </a:p>
        </p:txBody>
      </p:sp>
      <p:sp>
        <p:nvSpPr>
          <p:cNvPr id="3" name="Content Placeholder 2"/>
          <p:cNvSpPr>
            <a:spLocks noGrp="1"/>
          </p:cNvSpPr>
          <p:nvPr>
            <p:ph idx="1"/>
          </p:nvPr>
        </p:nvSpPr>
        <p:spPr>
          <a:xfrm>
            <a:off x="457200" y="762000"/>
            <a:ext cx="8229600" cy="5364163"/>
          </a:xfrm>
        </p:spPr>
        <p:txBody>
          <a:bodyPr>
            <a:normAutofit/>
          </a:bodyPr>
          <a:lstStyle/>
          <a:p>
            <a:pPr algn="just">
              <a:lnSpc>
                <a:spcPct val="150000"/>
              </a:lnSpc>
              <a:buNone/>
            </a:pPr>
            <a:r>
              <a:rPr lang="en-US" sz="2400" dirty="0" smtClean="0"/>
              <a:t>	The most direct method of estimating the demand for a product in the short run is to interview  the consumers and ask them what quantity of a product they would be planning to buy at alternative prices over a given period of time, say one year.  This method is also known as ‘Opinion Survey Method’ or ‘Direct interview Method’.  This method may cover almost all the consumers or a selected group of consumers. When all consumers using the products are interviewed, it is known as </a:t>
            </a:r>
            <a:r>
              <a:rPr lang="en-US" sz="2400" b="1" dirty="0" smtClean="0"/>
              <a:t>‘Complete Enumeration Method’.</a:t>
            </a:r>
            <a:endParaRPr lang="en-US" sz="2400" b="1" dirty="0"/>
          </a:p>
        </p:txBody>
      </p:sp>
    </p:spTree>
    <p:extLst>
      <p:ext uri="{BB962C8B-B14F-4D97-AF65-F5344CB8AC3E}">
        <p14:creationId xmlns:p14="http://schemas.microsoft.com/office/powerpoint/2010/main" val="305632387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Rectangle 1"/>
          <p:cNvSpPr>
            <a:spLocks noChangeArrowheads="1"/>
          </p:cNvSpPr>
          <p:nvPr/>
        </p:nvSpPr>
        <p:spPr bwMode="auto">
          <a:xfrm>
            <a:off x="228600" y="322957"/>
            <a:ext cx="8686800" cy="649408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3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In reality demand function is a complex phenomenon. Utmost care is thus needed in identification of the key determinants. Besides theoretical knowledge, long practical experience, correct perception and common sense play an important role in arriving at an appropriate demand function for a given product.</a:t>
            </a:r>
            <a:endParaRPr kumimoji="0" lang="en-US" sz="3200" b="0" i="0" u="none" strike="noStrike" cap="none" normalizeH="0" baseline="0" dirty="0" smtClean="0">
              <a:ln>
                <a:noFill/>
              </a:ln>
              <a:solidFill>
                <a:schemeClr val="tx1"/>
              </a:solidFill>
              <a:effectLst/>
              <a:latin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3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In economic theory, however a simple statement of demand function is adopted, assuming all other determining variables to be constant, except the own price of the product </a:t>
            </a:r>
            <a:r>
              <a:rPr kumimoji="0" lang="en-US" sz="3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sym typeface="Symbol" pitchFamily="18" charset="2"/>
              </a:rPr>
              <a:t></a:t>
            </a:r>
            <a:r>
              <a:rPr kumimoji="0" lang="en-US" sz="3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An oversimplified and the most commonly stated demand function is :</a:t>
            </a:r>
            <a:endParaRPr kumimoji="0" lang="en-US" sz="3200" b="0" i="0" u="none" strike="noStrike" cap="none" normalizeH="0" baseline="0" dirty="0" smtClean="0">
              <a:ln>
                <a:noFill/>
              </a:ln>
              <a:solidFill>
                <a:schemeClr val="tx1"/>
              </a:solidFill>
              <a:effectLst/>
              <a:latin typeface="Arial" pitchFamily="34" charset="0"/>
              <a:sym typeface="Symbol" pitchFamily="18" charset="2"/>
            </a:endParaRPr>
          </a:p>
        </p:txBody>
      </p:sp>
    </p:spTree>
  </p:cSld>
  <p:clrMapOvr>
    <a:masterClrMapping/>
  </p:clrMapOvr>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82562"/>
          </a:xfrm>
        </p:spPr>
        <p:txBody>
          <a:bodyPr>
            <a:normAutofit fontScale="90000"/>
          </a:bodyPr>
          <a:lstStyle/>
          <a:p>
            <a:endParaRPr lang="en-US" sz="800" dirty="0"/>
          </a:p>
        </p:txBody>
      </p:sp>
      <p:sp>
        <p:nvSpPr>
          <p:cNvPr id="3" name="Content Placeholder 2"/>
          <p:cNvSpPr>
            <a:spLocks noGrp="1"/>
          </p:cNvSpPr>
          <p:nvPr>
            <p:ph idx="1"/>
          </p:nvPr>
        </p:nvSpPr>
        <p:spPr>
          <a:xfrm>
            <a:off x="457200" y="533400"/>
            <a:ext cx="8229600" cy="5592763"/>
          </a:xfrm>
        </p:spPr>
        <p:txBody>
          <a:bodyPr>
            <a:normAutofit/>
          </a:bodyPr>
          <a:lstStyle/>
          <a:p>
            <a:pPr algn="just">
              <a:lnSpc>
                <a:spcPct val="150000"/>
              </a:lnSpc>
              <a:buNone/>
            </a:pPr>
            <a:r>
              <a:rPr lang="en-US" sz="2400" dirty="0" smtClean="0"/>
              <a:t>	When only a selected group of representative consumers are interviewed, it is known as </a:t>
            </a:r>
            <a:r>
              <a:rPr lang="en-US" sz="2400" b="1" dirty="0" smtClean="0"/>
              <a:t>sample survey method</a:t>
            </a:r>
            <a:r>
              <a:rPr lang="en-US" sz="2400" dirty="0" smtClean="0"/>
              <a:t>.  This method may also be used to ascertain the end-use-of the product then it is called </a:t>
            </a:r>
            <a:r>
              <a:rPr lang="en-US" sz="2400" b="1" dirty="0" smtClean="0"/>
              <a:t>‘End-use-method’.</a:t>
            </a:r>
          </a:p>
          <a:p>
            <a:pPr algn="just">
              <a:lnSpc>
                <a:spcPct val="150000"/>
              </a:lnSpc>
              <a:buNone/>
            </a:pPr>
            <a:r>
              <a:rPr lang="en-US" sz="2400" dirty="0" smtClean="0"/>
              <a:t>		Therefore, consumers interview method consists of 3 methods, viz.</a:t>
            </a:r>
          </a:p>
          <a:p>
            <a:pPr algn="just">
              <a:lnSpc>
                <a:spcPct val="150000"/>
              </a:lnSpc>
              <a:buNone/>
            </a:pPr>
            <a:r>
              <a:rPr lang="en-US" sz="2400" b="1" dirty="0" smtClean="0"/>
              <a:t>	(</a:t>
            </a:r>
            <a:r>
              <a:rPr lang="en-US" sz="2400" b="1" dirty="0" err="1" smtClean="0"/>
              <a:t>i</a:t>
            </a:r>
            <a:r>
              <a:rPr lang="en-US" sz="2400" b="1" dirty="0" smtClean="0"/>
              <a:t>)  Complete Enumeration Method :</a:t>
            </a:r>
          </a:p>
          <a:p>
            <a:pPr algn="just">
              <a:lnSpc>
                <a:spcPct val="150000"/>
              </a:lnSpc>
              <a:buNone/>
            </a:pPr>
            <a:r>
              <a:rPr lang="en-US" sz="2400" dirty="0" smtClean="0"/>
              <a:t>		Under this method, almost all the consumers of the product are interviewed and are asked to inform about their</a:t>
            </a:r>
            <a:endParaRPr lang="en-US" sz="2400" dirty="0"/>
          </a:p>
        </p:txBody>
      </p:sp>
    </p:spTree>
    <p:extLst>
      <p:ext uri="{BB962C8B-B14F-4D97-AF65-F5344CB8AC3E}">
        <p14:creationId xmlns:p14="http://schemas.microsoft.com/office/powerpoint/2010/main" val="324547852"/>
      </p:ext>
    </p:extLst>
  </p:cSld>
  <p:clrMapOvr>
    <a:masterClrMapping/>
  </p:clrMapOvr>
  <p:timing>
    <p:tnLst>
      <p:par>
        <p:cTn id="1" dur="indefinite" restart="never" nodeType="tmRoot"/>
      </p:par>
    </p:tnLst>
  </p:timing>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82562"/>
          </a:xfrm>
        </p:spPr>
        <p:txBody>
          <a:bodyPr>
            <a:normAutofit fontScale="90000"/>
          </a:bodyPr>
          <a:lstStyle/>
          <a:p>
            <a:endParaRPr lang="en-US" sz="800" dirty="0"/>
          </a:p>
        </p:txBody>
      </p:sp>
      <p:sp>
        <p:nvSpPr>
          <p:cNvPr id="3" name="Content Placeholder 2"/>
          <p:cNvSpPr>
            <a:spLocks noGrp="1"/>
          </p:cNvSpPr>
          <p:nvPr>
            <p:ph idx="1"/>
          </p:nvPr>
        </p:nvSpPr>
        <p:spPr>
          <a:xfrm>
            <a:off x="457200" y="609600"/>
            <a:ext cx="8229600" cy="5516563"/>
          </a:xfrm>
        </p:spPr>
        <p:txBody>
          <a:bodyPr>
            <a:normAutofit/>
          </a:bodyPr>
          <a:lstStyle/>
          <a:p>
            <a:pPr algn="just">
              <a:lnSpc>
                <a:spcPct val="150000"/>
              </a:lnSpc>
              <a:buNone/>
            </a:pPr>
            <a:r>
              <a:rPr lang="en-US" sz="2400" dirty="0" smtClean="0"/>
              <a:t>	future Plan of purchasing the product in question.  The quantities suggested by the consumers are added together to find out the total probable demand for the product.</a:t>
            </a:r>
          </a:p>
          <a:p>
            <a:pPr algn="just">
              <a:lnSpc>
                <a:spcPct val="150000"/>
              </a:lnSpc>
              <a:buNone/>
            </a:pPr>
            <a:r>
              <a:rPr lang="en-US" sz="2400" b="1" dirty="0" smtClean="0"/>
              <a:t>	Merits :  (</a:t>
            </a:r>
            <a:r>
              <a:rPr lang="en-US" sz="2400" b="1" dirty="0" err="1" smtClean="0"/>
              <a:t>i</a:t>
            </a:r>
            <a:r>
              <a:rPr lang="en-US" sz="2400" b="1" dirty="0" smtClean="0"/>
              <a:t>) </a:t>
            </a:r>
            <a:r>
              <a:rPr lang="en-US" sz="2400" dirty="0" smtClean="0"/>
              <a:t> This method is free from any bias of the salesmen as they only collect the information and aggregate it.</a:t>
            </a:r>
          </a:p>
          <a:p>
            <a:pPr algn="just">
              <a:lnSpc>
                <a:spcPct val="150000"/>
              </a:lnSpc>
              <a:buNone/>
            </a:pPr>
            <a:r>
              <a:rPr lang="en-US" sz="2400" b="1" dirty="0" smtClean="0"/>
              <a:t>	(ii)  </a:t>
            </a:r>
            <a:r>
              <a:rPr lang="en-US" sz="2400" dirty="0" smtClean="0"/>
              <a:t>This method appears to be ideal since almost all consumers using the product are contacted.</a:t>
            </a:r>
            <a:endParaRPr lang="en-US" sz="2400" b="1" dirty="0"/>
          </a:p>
        </p:txBody>
      </p:sp>
    </p:spTree>
    <p:extLst>
      <p:ext uri="{BB962C8B-B14F-4D97-AF65-F5344CB8AC3E}">
        <p14:creationId xmlns:p14="http://schemas.microsoft.com/office/powerpoint/2010/main" val="2295830726"/>
      </p:ext>
    </p:extLst>
  </p:cSld>
  <p:clrMapOvr>
    <a:masterClrMapping/>
  </p:clrMapOvr>
  <p:timing>
    <p:tnLst>
      <p:par>
        <p:cTn id="1" dur="indefinite" restart="never" nodeType="tmRoot"/>
      </p:par>
    </p:tnLst>
  </p:timing>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06362"/>
          </a:xfrm>
        </p:spPr>
        <p:txBody>
          <a:bodyPr>
            <a:normAutofit fontScale="90000"/>
          </a:bodyPr>
          <a:lstStyle/>
          <a:p>
            <a:endParaRPr lang="en-US" sz="800" dirty="0"/>
          </a:p>
        </p:txBody>
      </p:sp>
      <p:sp>
        <p:nvSpPr>
          <p:cNvPr id="3" name="Content Placeholder 2"/>
          <p:cNvSpPr>
            <a:spLocks noGrp="1"/>
          </p:cNvSpPr>
          <p:nvPr>
            <p:ph idx="1"/>
          </p:nvPr>
        </p:nvSpPr>
        <p:spPr>
          <a:xfrm>
            <a:off x="457200" y="381000"/>
            <a:ext cx="8229600" cy="6019800"/>
          </a:xfrm>
        </p:spPr>
        <p:txBody>
          <a:bodyPr>
            <a:normAutofit lnSpcReduction="10000"/>
          </a:bodyPr>
          <a:lstStyle/>
          <a:p>
            <a:pPr algn="just">
              <a:lnSpc>
                <a:spcPct val="150000"/>
              </a:lnSpc>
              <a:buNone/>
            </a:pPr>
            <a:r>
              <a:rPr lang="en-US" sz="2400" dirty="0" smtClean="0"/>
              <a:t>	</a:t>
            </a:r>
            <a:r>
              <a:rPr lang="en-US" sz="2400" b="1" dirty="0" smtClean="0"/>
              <a:t>Demerits :-  (</a:t>
            </a:r>
            <a:r>
              <a:rPr lang="en-US" sz="2400" b="1" dirty="0" err="1" smtClean="0"/>
              <a:t>i</a:t>
            </a:r>
            <a:r>
              <a:rPr lang="en-US" sz="2400" b="1" dirty="0" smtClean="0"/>
              <a:t>)  </a:t>
            </a:r>
            <a:r>
              <a:rPr lang="en-US" sz="2400" dirty="0" smtClean="0"/>
              <a:t>This method is costly and tedious.</a:t>
            </a:r>
          </a:p>
          <a:p>
            <a:pPr algn="just">
              <a:lnSpc>
                <a:spcPct val="150000"/>
              </a:lnSpc>
              <a:buNone/>
            </a:pPr>
            <a:r>
              <a:rPr lang="en-US" sz="2400" b="1" dirty="0" smtClean="0"/>
              <a:t>	(ii)  </a:t>
            </a:r>
            <a:r>
              <a:rPr lang="en-US" sz="2400" dirty="0" smtClean="0"/>
              <a:t>It is a time consuming method since every potential consumer is to be interviewed.</a:t>
            </a:r>
          </a:p>
          <a:p>
            <a:pPr algn="just">
              <a:lnSpc>
                <a:spcPct val="150000"/>
              </a:lnSpc>
              <a:buNone/>
            </a:pPr>
            <a:r>
              <a:rPr lang="en-US" sz="2400" b="1" dirty="0" smtClean="0"/>
              <a:t>	(iii)  </a:t>
            </a:r>
            <a:r>
              <a:rPr lang="en-US" sz="2400" dirty="0" smtClean="0"/>
              <a:t>It would be very difficult and impractical if all consumers are to be contacted.</a:t>
            </a:r>
          </a:p>
          <a:p>
            <a:pPr algn="just">
              <a:lnSpc>
                <a:spcPct val="150000"/>
              </a:lnSpc>
              <a:buNone/>
            </a:pPr>
            <a:r>
              <a:rPr lang="en-US" sz="2400" b="1" dirty="0" smtClean="0"/>
              <a:t>	(iv)  </a:t>
            </a:r>
            <a:r>
              <a:rPr lang="en-US" sz="2400" dirty="0" smtClean="0"/>
              <a:t>According to Norman F </a:t>
            </a:r>
            <a:r>
              <a:rPr lang="en-US" sz="2400" dirty="0" err="1" smtClean="0"/>
              <a:t>Dufty</a:t>
            </a:r>
            <a:r>
              <a:rPr lang="en-US" sz="2400" dirty="0" smtClean="0"/>
              <a:t>, this method is passive and it does not expose and measure the variables under the Management’s control.</a:t>
            </a:r>
          </a:p>
          <a:p>
            <a:pPr algn="just">
              <a:lnSpc>
                <a:spcPct val="150000"/>
              </a:lnSpc>
              <a:buNone/>
            </a:pPr>
            <a:r>
              <a:rPr lang="en-US" sz="2400" b="1" dirty="0" smtClean="0"/>
              <a:t>	(v)  </a:t>
            </a:r>
            <a:r>
              <a:rPr lang="en-US" sz="2400" dirty="0" smtClean="0"/>
              <a:t>According to Joel Dean this method is unwise to depend because Consumers plans are  fragile, Capricious, and expensive to collect.</a:t>
            </a:r>
            <a:endParaRPr lang="en-US" sz="2400" b="1" dirty="0"/>
          </a:p>
        </p:txBody>
      </p:sp>
    </p:spTree>
    <p:extLst>
      <p:ext uri="{BB962C8B-B14F-4D97-AF65-F5344CB8AC3E}">
        <p14:creationId xmlns:p14="http://schemas.microsoft.com/office/powerpoint/2010/main" val="424352908"/>
      </p:ext>
    </p:extLst>
  </p:cSld>
  <p:clrMapOvr>
    <a:masterClrMapping/>
  </p:clrMapOvr>
  <p:timing>
    <p:tnLst>
      <p:par>
        <p:cTn id="1" dur="indefinite" restart="never" nodeType="tmRoot"/>
      </p:par>
    </p:tnLst>
  </p:timing>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11162"/>
          </a:xfrm>
        </p:spPr>
        <p:txBody>
          <a:bodyPr>
            <a:normAutofit fontScale="90000"/>
          </a:bodyPr>
          <a:lstStyle/>
          <a:p>
            <a:pPr algn="l"/>
            <a:r>
              <a:rPr lang="en-US" sz="2400" b="1" dirty="0" smtClean="0"/>
              <a:t>(ii)  Sample Survey Method :</a:t>
            </a:r>
            <a:endParaRPr lang="en-US" sz="2400" b="1" dirty="0"/>
          </a:p>
        </p:txBody>
      </p:sp>
      <p:sp>
        <p:nvSpPr>
          <p:cNvPr id="3" name="Content Placeholder 2"/>
          <p:cNvSpPr>
            <a:spLocks noGrp="1"/>
          </p:cNvSpPr>
          <p:nvPr>
            <p:ph idx="1"/>
          </p:nvPr>
        </p:nvSpPr>
        <p:spPr>
          <a:xfrm>
            <a:off x="457200" y="914400"/>
            <a:ext cx="8229600" cy="5211763"/>
          </a:xfrm>
        </p:spPr>
        <p:txBody>
          <a:bodyPr>
            <a:normAutofit/>
          </a:bodyPr>
          <a:lstStyle/>
          <a:p>
            <a:pPr algn="just">
              <a:lnSpc>
                <a:spcPct val="150000"/>
              </a:lnSpc>
              <a:buNone/>
            </a:pPr>
            <a:r>
              <a:rPr lang="en-US" sz="2400" dirty="0" smtClean="0"/>
              <a:t>	When the number of consumers is very large, this method is used by selecting a sample of consumers for interview.  The sample may be random sampling or stratified sampling.  The selected consumers or users of the product are contacted either by personal interview or by mailing a questionnaire.  On the basis of the information collected from them, the probable demand for the product is estimated. </a:t>
            </a:r>
            <a:endParaRPr lang="en-US" sz="2400" dirty="0"/>
          </a:p>
        </p:txBody>
      </p:sp>
    </p:spTree>
    <p:extLst>
      <p:ext uri="{BB962C8B-B14F-4D97-AF65-F5344CB8AC3E}">
        <p14:creationId xmlns:p14="http://schemas.microsoft.com/office/powerpoint/2010/main" val="3710235019"/>
      </p:ext>
    </p:extLst>
  </p:cSld>
  <p:clrMapOvr>
    <a:masterClrMapping/>
  </p:clrMapOvr>
  <p:timing>
    <p:tnLst>
      <p:par>
        <p:cTn id="1" dur="indefinite" restart="never" nodeType="tmRoot"/>
      </p:par>
    </p:tnLst>
  </p:timing>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11162"/>
          </a:xfrm>
        </p:spPr>
        <p:txBody>
          <a:bodyPr>
            <a:normAutofit fontScale="90000"/>
          </a:bodyPr>
          <a:lstStyle/>
          <a:p>
            <a:pPr algn="l"/>
            <a:r>
              <a:rPr lang="en-US" sz="2400" b="1" dirty="0" smtClean="0"/>
              <a:t>Advantages :</a:t>
            </a:r>
            <a:endParaRPr lang="en-US" sz="2400" b="1" dirty="0"/>
          </a:p>
        </p:txBody>
      </p:sp>
      <p:sp>
        <p:nvSpPr>
          <p:cNvPr id="3" name="Content Placeholder 2"/>
          <p:cNvSpPr>
            <a:spLocks noGrp="1"/>
          </p:cNvSpPr>
          <p:nvPr>
            <p:ph idx="1"/>
          </p:nvPr>
        </p:nvSpPr>
        <p:spPr>
          <a:xfrm>
            <a:off x="457200" y="685800"/>
            <a:ext cx="8229600" cy="5867400"/>
          </a:xfrm>
        </p:spPr>
        <p:txBody>
          <a:bodyPr>
            <a:normAutofit fontScale="92500" lnSpcReduction="10000"/>
          </a:bodyPr>
          <a:lstStyle/>
          <a:p>
            <a:pPr algn="just">
              <a:lnSpc>
                <a:spcPct val="150000"/>
              </a:lnSpc>
              <a:buNone/>
            </a:pPr>
            <a:r>
              <a:rPr lang="en-US" sz="2400" dirty="0" smtClean="0"/>
              <a:t>(</a:t>
            </a:r>
            <a:r>
              <a:rPr lang="en-US" sz="2400" dirty="0" err="1" smtClean="0"/>
              <a:t>i</a:t>
            </a:r>
            <a:r>
              <a:rPr lang="en-US" sz="2400" dirty="0" smtClean="0"/>
              <a:t>)  This method is simple and less costly hence it is widely used.</a:t>
            </a:r>
          </a:p>
          <a:p>
            <a:pPr marL="514350" indent="-514350" algn="just">
              <a:lnSpc>
                <a:spcPct val="150000"/>
              </a:lnSpc>
              <a:buAutoNum type="romanLcParenBoth" startAt="2"/>
            </a:pPr>
            <a:r>
              <a:rPr lang="en-US" sz="2400" dirty="0" smtClean="0"/>
              <a:t>It is less-time consuming since only a few selected consumers are contacted.</a:t>
            </a:r>
          </a:p>
          <a:p>
            <a:pPr marL="514350" indent="-514350" algn="just">
              <a:lnSpc>
                <a:spcPct val="150000"/>
              </a:lnSpc>
              <a:buAutoNum type="romanLcParenBoth" startAt="2"/>
            </a:pPr>
            <a:r>
              <a:rPr lang="en-US" sz="2400" dirty="0" smtClean="0"/>
              <a:t>It is helpful to estimate short –terms, govt. departments and other agencies.</a:t>
            </a:r>
          </a:p>
          <a:p>
            <a:pPr marL="514350" indent="-514350" algn="just">
              <a:lnSpc>
                <a:spcPct val="150000"/>
              </a:lnSpc>
              <a:buNone/>
            </a:pPr>
            <a:r>
              <a:rPr lang="en-US" sz="2400" b="1" dirty="0" smtClean="0"/>
              <a:t>Disadvantages :-</a:t>
            </a:r>
          </a:p>
          <a:p>
            <a:pPr marL="514350" indent="-514350" algn="just">
              <a:lnSpc>
                <a:spcPct val="150000"/>
              </a:lnSpc>
              <a:buAutoNum type="romanLcParenBoth"/>
            </a:pPr>
            <a:r>
              <a:rPr lang="en-US" sz="2400" dirty="0" smtClean="0"/>
              <a:t>This method is less reliable than the complete enumeration method.</a:t>
            </a:r>
          </a:p>
          <a:p>
            <a:pPr marL="514350" indent="-514350" algn="just">
              <a:lnSpc>
                <a:spcPct val="150000"/>
              </a:lnSpc>
              <a:buAutoNum type="romanLcParenBoth"/>
            </a:pPr>
            <a:r>
              <a:rPr lang="en-US" sz="2400" dirty="0" smtClean="0"/>
              <a:t>Success of this method depend upon the willing co-operation of the consumers selected as samples.</a:t>
            </a:r>
          </a:p>
          <a:p>
            <a:pPr marL="514350" indent="-514350" algn="just">
              <a:lnSpc>
                <a:spcPct val="150000"/>
              </a:lnSpc>
              <a:buAutoNum type="romanLcParenBoth"/>
            </a:pPr>
            <a:r>
              <a:rPr lang="en-US" sz="2400" dirty="0" smtClean="0"/>
              <a:t>It is not easy to find out the samples.</a:t>
            </a:r>
            <a:endParaRPr lang="en-US" sz="2400" dirty="0"/>
          </a:p>
        </p:txBody>
      </p:sp>
    </p:spTree>
    <p:extLst>
      <p:ext uri="{BB962C8B-B14F-4D97-AF65-F5344CB8AC3E}">
        <p14:creationId xmlns:p14="http://schemas.microsoft.com/office/powerpoint/2010/main" val="3395560482"/>
      </p:ext>
    </p:extLst>
  </p:cSld>
  <p:clrMapOvr>
    <a:masterClrMapping/>
  </p:clrMapOvr>
  <p:timing>
    <p:tnLst>
      <p:par>
        <p:cTn id="1" dur="indefinite" restart="never" nodeType="tmRoot"/>
      </p:par>
    </p:tnLst>
  </p:timing>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0" y="0"/>
            <a:ext cx="9144000" cy="689419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tab pos="5943600" algn="r"/>
              </a:tabLst>
            </a:pPr>
            <a:r>
              <a:rPr kumimoji="0" lang="en-US" sz="3400" b="1" i="0"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3. </a:t>
            </a:r>
            <a:r>
              <a:rPr kumimoji="0" lang="en-US" sz="3400" b="1" i="0" u="sng"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End </a:t>
            </a:r>
            <a:r>
              <a:rPr kumimoji="0" lang="en-US" sz="3400" b="1" i="0" u="sng"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en-US" sz="3400" b="1" i="0" u="sng"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use Method</a:t>
            </a:r>
            <a:r>
              <a:rPr kumimoji="0" lang="en-US" sz="3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In order to estimate the demand for industrial materials used in the manufacture of various products and in many sectors, the end </a:t>
            </a:r>
            <a:r>
              <a:rPr kumimoji="0" lang="en-US" sz="3400"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en-US" sz="3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used method is advocated. Under the method, information about the end </a:t>
            </a:r>
            <a:r>
              <a:rPr kumimoji="0" lang="en-US" sz="3400"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en-US" sz="3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use of the product is collected from industrial-users and others from different sectors of the economy such as industry, final consumption, export and import, etc. Such information helps in forecasting the demand.</a:t>
            </a:r>
            <a:endParaRPr kumimoji="0" lang="en-US" sz="3400" b="0" i="0" u="none" strike="noStrike" cap="none" normalizeH="0" baseline="0" dirty="0" smtClean="0">
              <a:ln>
                <a:noFill/>
              </a:ln>
              <a:solidFill>
                <a:schemeClr val="tx1"/>
              </a:solidFill>
              <a:effectLst/>
              <a:latin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5943600" algn="r"/>
              </a:tabLst>
            </a:pPr>
            <a:r>
              <a:rPr kumimoji="0" lang="en-US" sz="3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Advantages and disadvantage of this method are the same as those of the sample survey or enumeration method.</a:t>
            </a:r>
            <a:endParaRPr kumimoji="0" lang="en-US" sz="3400" b="0" i="0" u="none" strike="noStrike" cap="none" normalizeH="0" baseline="0" dirty="0" smtClean="0">
              <a:ln>
                <a:noFill/>
              </a:ln>
              <a:solidFill>
                <a:schemeClr val="tx1"/>
              </a:solidFill>
              <a:effectLst/>
              <a:latin typeface="Arial" pitchFamily="34" charset="0"/>
            </a:endParaRPr>
          </a:p>
        </p:txBody>
      </p:sp>
    </p:spTree>
    <p:extLst>
      <p:ext uri="{BB962C8B-B14F-4D97-AF65-F5344CB8AC3E}">
        <p14:creationId xmlns:p14="http://schemas.microsoft.com/office/powerpoint/2010/main" val="3742010995"/>
      </p:ext>
    </p:extLst>
  </p:cSld>
  <p:clrMapOvr>
    <a:masterClrMapping/>
  </p:clrMapOvr>
  <p:timing>
    <p:tnLst>
      <p:par>
        <p:cTn id="1" dur="indefinite" restart="never" nodeType="tmRoot"/>
      </p:par>
    </p:tnLst>
  </p:timing>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76200" y="49649"/>
            <a:ext cx="8915400" cy="674030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36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(B) </a:t>
            </a:r>
            <a:r>
              <a:rPr kumimoji="0" lang="en-US" sz="3600" b="1" i="0" u="sng"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Statistical Methods</a:t>
            </a:r>
            <a:endParaRPr kumimoji="0" lang="en-US" sz="3600" b="1" i="0" u="sng" strike="noStrike" cap="none" normalizeH="0" baseline="0" dirty="0" smtClean="0">
              <a:ln>
                <a:noFill/>
              </a:ln>
              <a:solidFill>
                <a:schemeClr val="tx1"/>
              </a:solidFill>
              <a:effectLst/>
              <a:latin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3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Statistical methods consist of statistical or mathematical techniques which are used to forecast the demand for a product in the long-period. They are also used to predict the demand for the products which are already in the market. They mostly depend upon the past data for analysis. However, they are highly complex requiring considerable statistical or mathematical competence. The following  are the important statistical methods used in forecasting:</a:t>
            </a:r>
            <a:endParaRPr kumimoji="0" lang="en-US" sz="3600" b="0" i="0" u="none" strike="noStrike" cap="none" normalizeH="0" baseline="0" dirty="0" smtClean="0">
              <a:ln>
                <a:noFill/>
              </a:ln>
              <a:solidFill>
                <a:schemeClr val="tx1"/>
              </a:solidFill>
              <a:effectLst/>
              <a:latin typeface="Arial" pitchFamily="34" charset="0"/>
            </a:endParaRPr>
          </a:p>
        </p:txBody>
      </p:sp>
    </p:spTree>
    <p:extLst>
      <p:ext uri="{BB962C8B-B14F-4D97-AF65-F5344CB8AC3E}">
        <p14:creationId xmlns:p14="http://schemas.microsoft.com/office/powerpoint/2010/main" val="469896964"/>
      </p:ext>
    </p:extLst>
  </p:cSld>
  <p:clrMapOvr>
    <a:masterClrMapping/>
  </p:clrMapOvr>
  <p:timing>
    <p:tnLst>
      <p:par>
        <p:cTn id="1" dur="indefinite" restart="never" nodeType="tmRoot"/>
      </p:par>
    </p:tnLst>
  </p:timing>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265" name="Rectangle 1"/>
          <p:cNvSpPr>
            <a:spLocks noChangeArrowheads="1"/>
          </p:cNvSpPr>
          <p:nvPr/>
        </p:nvSpPr>
        <p:spPr bwMode="auto">
          <a:xfrm>
            <a:off x="76200" y="75962"/>
            <a:ext cx="8991600" cy="655564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514350" marR="0" lvl="0" indent="-514350" algn="l" defTabSz="914400" rtl="0" eaLnBrk="1" fontAlgn="base" latinLnBrk="0" hangingPunct="1">
              <a:lnSpc>
                <a:spcPct val="100000"/>
              </a:lnSpc>
              <a:spcBef>
                <a:spcPct val="0"/>
              </a:spcBef>
              <a:spcAft>
                <a:spcPct val="0"/>
              </a:spcAft>
              <a:buClrTx/>
              <a:buSzTx/>
              <a:buFont typeface="+mj-lt"/>
              <a:buAutoNum type="arabicPeriod"/>
              <a:tabLst/>
            </a:pPr>
            <a:r>
              <a:rPr kumimoji="0" lang="en-US" sz="30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Trend Projection Method:</a:t>
            </a: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3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This method is also known as Time Series Analysis. It is but natural that a firm which has been in existence for a long time will have accumulated considerable data on sales pertaining to different time periods. Such data can be analyzed in order to establish the nature of trends in sales over a period so that the possible trend in future can be inferred. The past trend is projected in order to interpret the future trend. The past data can be arranged chronologically with regular intervals of time. Such data when arranged chronologically yield time-series. The time series relating to sales indicate the past pattern of effective demand for a particular product under normal conditions.</a:t>
            </a:r>
            <a:r>
              <a:rPr kumimoji="0" lang="en-US" sz="3000" b="0" i="0" u="none" strike="noStrike" cap="none" normalizeH="0" baseline="0" dirty="0" smtClean="0">
                <a:ln>
                  <a:noFill/>
                </a:ln>
                <a:solidFill>
                  <a:schemeClr val="tx1"/>
                </a:solidFill>
                <a:effectLst/>
                <a:latin typeface="Arial" pitchFamily="34" charset="0"/>
              </a:rPr>
              <a:t> </a:t>
            </a:r>
          </a:p>
        </p:txBody>
      </p:sp>
    </p:spTree>
    <p:extLst>
      <p:ext uri="{BB962C8B-B14F-4D97-AF65-F5344CB8AC3E}">
        <p14:creationId xmlns:p14="http://schemas.microsoft.com/office/powerpoint/2010/main" val="2563418403"/>
      </p:ext>
    </p:extLst>
  </p:cSld>
  <p:clrMapOvr>
    <a:masterClrMapping/>
  </p:clrMapOvr>
  <p:timing>
    <p:tnLst>
      <p:par>
        <p:cTn id="1" dur="indefinite" restart="never" nodeType="tmRoot"/>
      </p:par>
    </p:tnLst>
  </p:timing>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289" name="Rectangle 1"/>
          <p:cNvSpPr>
            <a:spLocks noChangeArrowheads="1"/>
          </p:cNvSpPr>
          <p:nvPr/>
        </p:nvSpPr>
        <p:spPr bwMode="auto">
          <a:xfrm>
            <a:off x="76200" y="49649"/>
            <a:ext cx="8915400" cy="618630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33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The data available on the sales of the product can be presented either in a tabulated form or in a graphic form for further analysis. The most popular method of analyzing time series is to project the trend of the time series. A trend line can be fitted through a series either usually or by means of statistical techniques such as the method of least squares. The analyst can make a plausible</a:t>
            </a:r>
            <a:r>
              <a:rPr kumimoji="0" lang="en-US" sz="3300" b="0" i="0" u="none" strike="noStrike" cap="none" normalizeH="0" dirty="0" smtClean="0">
                <a:ln>
                  <a:noFill/>
                </a:ln>
                <a:solidFill>
                  <a:schemeClr val="tx1"/>
                </a:solidFill>
                <a:effectLst/>
                <a:latin typeface="Times New Roman" pitchFamily="18" charset="0"/>
                <a:ea typeface="Calibri" pitchFamily="34" charset="0"/>
                <a:cs typeface="Times New Roman" pitchFamily="18" charset="0"/>
              </a:rPr>
              <a:t> </a:t>
            </a:r>
            <a:r>
              <a:rPr kumimoji="0" lang="en-US" sz="33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algebraic relation (linear, quadratic, logarithmic, etc.) between sales and the independent variable </a:t>
            </a:r>
            <a:r>
              <a:rPr kumimoji="0" lang="en-US" sz="3300"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en-US" sz="33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time</a:t>
            </a:r>
            <a:r>
              <a:rPr kumimoji="0" lang="en-US" sz="3300"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en-US" sz="33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This trend line is then projected into the future by extrapolation.</a:t>
            </a:r>
            <a:endParaRPr kumimoji="0" lang="en-US" sz="3300" b="0" i="0" u="none" strike="noStrike" cap="none" normalizeH="0" baseline="0" dirty="0" smtClean="0">
              <a:ln>
                <a:noFill/>
              </a:ln>
              <a:solidFill>
                <a:schemeClr val="tx1"/>
              </a:solidFill>
              <a:effectLst/>
              <a:latin typeface="Arial" pitchFamily="34" charset="0"/>
            </a:endParaRPr>
          </a:p>
        </p:txBody>
      </p:sp>
    </p:spTree>
    <p:extLst>
      <p:ext uri="{BB962C8B-B14F-4D97-AF65-F5344CB8AC3E}">
        <p14:creationId xmlns:p14="http://schemas.microsoft.com/office/powerpoint/2010/main" val="3618771748"/>
      </p:ext>
    </p:extLst>
  </p:cSld>
  <p:clrMapOvr>
    <a:masterClrMapping/>
  </p:clrMapOvr>
  <p:timing>
    <p:tnLst>
      <p:par>
        <p:cTn id="1" dur="indefinite" restart="never" nodeType="tmRoot"/>
      </p:par>
    </p:tnLst>
  </p:timing>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313" name="Rectangle 1"/>
          <p:cNvSpPr>
            <a:spLocks noChangeArrowheads="1"/>
          </p:cNvSpPr>
          <p:nvPr/>
        </p:nvSpPr>
        <p:spPr bwMode="auto">
          <a:xfrm>
            <a:off x="76200" y="62805"/>
            <a:ext cx="8991600" cy="649408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3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This method is very popular because it is simple and inexpensive and also because time series data often exhibit a persistent growth trend. The basic assumption of this method is that the past rate of change of the variable under study will continue even in future. Then method gives a good and safe result so long as the time series shows a persistent tendency to move in the same direction. Whenever a turning point occurs, the trend projection breaks down. Of course, a forecaster could normally expect to be right in most forecasts especially when the turning points are few and are space at long intervals from each other.</a:t>
            </a:r>
            <a:endParaRPr kumimoji="0" lang="en-US" sz="3200" b="0" i="0" u="none" strike="noStrike" cap="none" normalizeH="0" baseline="0" dirty="0" smtClean="0">
              <a:ln>
                <a:noFill/>
              </a:ln>
              <a:solidFill>
                <a:schemeClr val="tx1"/>
              </a:solidFill>
              <a:effectLst/>
              <a:latin typeface="Arial" pitchFamily="34" charset="0"/>
            </a:endParaRPr>
          </a:p>
        </p:txBody>
      </p:sp>
    </p:spTree>
    <p:extLst>
      <p:ext uri="{BB962C8B-B14F-4D97-AF65-F5344CB8AC3E}">
        <p14:creationId xmlns:p14="http://schemas.microsoft.com/office/powerpoint/2010/main" val="182683411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14400" y="1905000"/>
            <a:ext cx="7315200" cy="3231654"/>
          </a:xfrm>
          <a:prstGeom prst="rect">
            <a:avLst/>
          </a:prstGeom>
        </p:spPr>
        <p:txBody>
          <a:bodyPr wrap="square">
            <a:spAutoFit/>
          </a:bodyPr>
          <a:lstStyle/>
          <a:p>
            <a:pPr lvl="0" algn="ctr" eaLnBrk="0" fontAlgn="base" hangingPunct="0">
              <a:spcBef>
                <a:spcPct val="0"/>
              </a:spcBef>
              <a:spcAft>
                <a:spcPct val="0"/>
              </a:spcAft>
            </a:pPr>
            <a:r>
              <a:rPr lang="en-US" sz="4400" b="1" dirty="0" err="1" smtClean="0">
                <a:latin typeface="Times New Roman" pitchFamily="18" charset="0"/>
                <a:ea typeface="Calibri" pitchFamily="34" charset="0"/>
                <a:cs typeface="Times New Roman" pitchFamily="18" charset="0"/>
                <a:sym typeface="Symbol" pitchFamily="18" charset="2"/>
              </a:rPr>
              <a:t>Dx</a:t>
            </a:r>
            <a:r>
              <a:rPr lang="en-US" sz="4400" b="1" dirty="0" smtClean="0">
                <a:latin typeface="Times New Roman" pitchFamily="18" charset="0"/>
                <a:ea typeface="Calibri" pitchFamily="34" charset="0"/>
                <a:cs typeface="Times New Roman" pitchFamily="18" charset="0"/>
                <a:sym typeface="Symbol" pitchFamily="18" charset="2"/>
              </a:rPr>
              <a:t> = f (</a:t>
            </a:r>
            <a:r>
              <a:rPr lang="en-US" sz="4400" b="1" dirty="0" err="1" smtClean="0">
                <a:latin typeface="Times New Roman" pitchFamily="18" charset="0"/>
                <a:ea typeface="Calibri" pitchFamily="34" charset="0"/>
                <a:cs typeface="Times New Roman" pitchFamily="18" charset="0"/>
                <a:sym typeface="Symbol" pitchFamily="18" charset="2"/>
              </a:rPr>
              <a:t>Px</a:t>
            </a:r>
            <a:r>
              <a:rPr lang="en-US" sz="4400" b="1" dirty="0" smtClean="0">
                <a:latin typeface="Times New Roman" pitchFamily="18" charset="0"/>
                <a:ea typeface="Calibri" pitchFamily="34" charset="0"/>
                <a:cs typeface="Times New Roman" pitchFamily="18" charset="0"/>
                <a:sym typeface="Symbol" pitchFamily="18" charset="2"/>
              </a:rPr>
              <a:t>)</a:t>
            </a:r>
            <a:endParaRPr lang="en-US" sz="4400" dirty="0" smtClean="0">
              <a:latin typeface="Arial" pitchFamily="34" charset="0"/>
              <a:sym typeface="Symbol" pitchFamily="18" charset="2"/>
            </a:endParaRPr>
          </a:p>
          <a:p>
            <a:pPr lvl="0" algn="just" eaLnBrk="0" fontAlgn="base" hangingPunct="0">
              <a:spcBef>
                <a:spcPct val="0"/>
              </a:spcBef>
              <a:spcAft>
                <a:spcPct val="0"/>
              </a:spcAft>
            </a:pPr>
            <a:r>
              <a:rPr lang="en-US" sz="3200" b="1" dirty="0" smtClean="0">
                <a:latin typeface="Times New Roman" pitchFamily="18" charset="0"/>
                <a:ea typeface="Calibri" pitchFamily="34" charset="0"/>
                <a:cs typeface="Times New Roman" pitchFamily="18" charset="0"/>
                <a:sym typeface="Symbol" pitchFamily="18" charset="2"/>
              </a:rPr>
              <a:t>Where:</a:t>
            </a:r>
            <a:endParaRPr lang="en-US" sz="3200" dirty="0" smtClean="0">
              <a:latin typeface="Arial" pitchFamily="34" charset="0"/>
              <a:sym typeface="Symbol" pitchFamily="18" charset="2"/>
            </a:endParaRPr>
          </a:p>
          <a:p>
            <a:pPr lvl="0" algn="just" eaLnBrk="0" fontAlgn="base" hangingPunct="0">
              <a:spcBef>
                <a:spcPct val="0"/>
              </a:spcBef>
              <a:spcAft>
                <a:spcPct val="0"/>
              </a:spcAft>
            </a:pPr>
            <a:r>
              <a:rPr lang="en-US" sz="3200" dirty="0" smtClean="0">
                <a:latin typeface="Times New Roman" pitchFamily="18" charset="0"/>
                <a:ea typeface="Calibri" pitchFamily="34" charset="0"/>
                <a:cs typeface="Times New Roman" pitchFamily="18" charset="0"/>
                <a:sym typeface="Symbol" pitchFamily="18" charset="2"/>
              </a:rPr>
              <a:t>	</a:t>
            </a:r>
            <a:r>
              <a:rPr lang="en-US" sz="3200" dirty="0" err="1" smtClean="0">
                <a:latin typeface="Times New Roman" pitchFamily="18" charset="0"/>
                <a:ea typeface="Calibri" pitchFamily="34" charset="0"/>
                <a:cs typeface="Times New Roman" pitchFamily="18" charset="0"/>
                <a:sym typeface="Symbol" pitchFamily="18" charset="2"/>
              </a:rPr>
              <a:t>Dx</a:t>
            </a:r>
            <a:r>
              <a:rPr lang="en-US" sz="3200" dirty="0" smtClean="0">
                <a:latin typeface="Times New Roman" pitchFamily="18" charset="0"/>
                <a:ea typeface="Calibri" pitchFamily="34" charset="0"/>
                <a:cs typeface="Times New Roman" pitchFamily="18" charset="0"/>
                <a:sym typeface="Symbol" pitchFamily="18" charset="2"/>
              </a:rPr>
              <a:t> = Demand for commodity X</a:t>
            </a:r>
          </a:p>
          <a:p>
            <a:pPr lvl="0" algn="just" eaLnBrk="0" fontAlgn="base" hangingPunct="0">
              <a:spcBef>
                <a:spcPct val="0"/>
              </a:spcBef>
              <a:spcAft>
                <a:spcPct val="0"/>
              </a:spcAft>
            </a:pPr>
            <a:r>
              <a:rPr lang="en-US" sz="3200" dirty="0" smtClean="0">
                <a:latin typeface="Times New Roman" pitchFamily="18" charset="0"/>
                <a:cs typeface="Times New Roman" pitchFamily="18" charset="0"/>
                <a:sym typeface="Symbol" pitchFamily="18" charset="2"/>
              </a:rPr>
              <a:t>   	   f = Functional relation</a:t>
            </a:r>
            <a:endParaRPr lang="en-US" sz="3200" dirty="0" smtClean="0">
              <a:latin typeface="Arial" pitchFamily="34" charset="0"/>
              <a:sym typeface="Symbol" pitchFamily="18" charset="2"/>
            </a:endParaRPr>
          </a:p>
          <a:p>
            <a:pPr lvl="0" algn="just" eaLnBrk="0" fontAlgn="base" hangingPunct="0">
              <a:spcBef>
                <a:spcPct val="0"/>
              </a:spcBef>
              <a:spcAft>
                <a:spcPct val="0"/>
              </a:spcAft>
            </a:pPr>
            <a:r>
              <a:rPr lang="en-US" sz="3200" dirty="0" smtClean="0">
                <a:latin typeface="Times New Roman" pitchFamily="18" charset="0"/>
                <a:ea typeface="Calibri" pitchFamily="34" charset="0"/>
                <a:cs typeface="Times New Roman" pitchFamily="18" charset="0"/>
                <a:sym typeface="Symbol" pitchFamily="18" charset="2"/>
              </a:rPr>
              <a:t>	</a:t>
            </a:r>
            <a:r>
              <a:rPr lang="en-US" sz="3200" dirty="0" err="1" smtClean="0">
                <a:latin typeface="Times New Roman" pitchFamily="18" charset="0"/>
                <a:ea typeface="Calibri" pitchFamily="34" charset="0"/>
                <a:cs typeface="Times New Roman" pitchFamily="18" charset="0"/>
                <a:sym typeface="Symbol" pitchFamily="18" charset="2"/>
              </a:rPr>
              <a:t>Px</a:t>
            </a:r>
            <a:r>
              <a:rPr lang="en-US" sz="3200" dirty="0" smtClean="0">
                <a:latin typeface="Times New Roman" pitchFamily="18" charset="0"/>
                <a:ea typeface="Calibri" pitchFamily="34" charset="0"/>
                <a:cs typeface="Times New Roman" pitchFamily="18" charset="0"/>
                <a:sym typeface="Symbol" pitchFamily="18" charset="2"/>
              </a:rPr>
              <a:t> = Price of X</a:t>
            </a:r>
          </a:p>
          <a:p>
            <a:pPr lvl="0" algn="just" eaLnBrk="0" fontAlgn="base" hangingPunct="0">
              <a:spcBef>
                <a:spcPct val="0"/>
              </a:spcBef>
              <a:spcAft>
                <a:spcPct val="0"/>
              </a:spcAft>
            </a:pPr>
            <a:r>
              <a:rPr lang="en-US" sz="3200" dirty="0" smtClean="0">
                <a:latin typeface="Times New Roman" pitchFamily="18" charset="0"/>
                <a:ea typeface="Calibri" pitchFamily="34" charset="0"/>
                <a:cs typeface="Times New Roman" pitchFamily="18" charset="0"/>
                <a:sym typeface="Symbol" pitchFamily="18" charset="2"/>
              </a:rPr>
              <a:t>	  </a:t>
            </a:r>
          </a:p>
        </p:txBody>
      </p:sp>
    </p:spTree>
  </p:cSld>
  <p:clrMapOvr>
    <a:masterClrMapping/>
  </p:clrMapOvr>
  <p:timing>
    <p:tnLst>
      <p:par>
        <p:cTn id="1" dur="indefinite" restart="never" nodeType="tmRoot"/>
      </p:par>
    </p:tnLst>
  </p:timing>
</p:sld>
</file>

<file path=ppt/slides/slide1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2337" name="Rectangle 1"/>
          <p:cNvSpPr>
            <a:spLocks noChangeArrowheads="1"/>
          </p:cNvSpPr>
          <p:nvPr/>
        </p:nvSpPr>
        <p:spPr bwMode="auto">
          <a:xfrm>
            <a:off x="76200" y="23336"/>
            <a:ext cx="8991600" cy="452431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3600" b="0" i="0" u="none" strike="noStrike" cap="none" normalizeH="0" baseline="0" smtClean="0">
                <a:ln>
                  <a:noFill/>
                </a:ln>
                <a:solidFill>
                  <a:schemeClr val="tx1"/>
                </a:solidFill>
                <a:effectLst/>
                <a:latin typeface="Times New Roman" pitchFamily="18" charset="0"/>
                <a:ea typeface="Calibri" pitchFamily="34" charset="0"/>
                <a:cs typeface="Times New Roman" pitchFamily="18" charset="0"/>
              </a:rPr>
              <a:t>In fact, the real challenge of forecasting is in the direction of turning points rather than in the trend projections. It is only when the turning point occurs that the management has to alter and revise its sales and production policies most drastically. Many of the analysis have therefore given enough thought to the turning points.</a:t>
            </a:r>
            <a:endParaRPr kumimoji="0" lang="en-US" sz="3600" b="0" i="0" u="none" strike="noStrike" cap="none" normalizeH="0" baseline="0" smtClean="0">
              <a:ln>
                <a:noFill/>
              </a:ln>
              <a:solidFill>
                <a:schemeClr val="tx1"/>
              </a:solidFill>
              <a:effectLst/>
              <a:latin typeface="Arial" pitchFamily="34" charset="0"/>
            </a:endParaRPr>
          </a:p>
        </p:txBody>
      </p:sp>
    </p:spTree>
    <p:extLst>
      <p:ext uri="{BB962C8B-B14F-4D97-AF65-F5344CB8AC3E}">
        <p14:creationId xmlns:p14="http://schemas.microsoft.com/office/powerpoint/2010/main" val="3318236843"/>
      </p:ext>
    </p:extLst>
  </p:cSld>
  <p:clrMapOvr>
    <a:masterClrMapping/>
  </p:clrMapOvr>
  <p:timing>
    <p:tnLst>
      <p:par>
        <p:cTn id="1" dur="indefinite" restart="never" nodeType="tmRoot"/>
      </p:par>
    </p:tnLst>
  </p:timing>
</p:sld>
</file>

<file path=ppt/slides/slide1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61" name="Rectangle 1"/>
          <p:cNvSpPr>
            <a:spLocks noChangeArrowheads="1"/>
          </p:cNvSpPr>
          <p:nvPr/>
        </p:nvSpPr>
        <p:spPr bwMode="auto">
          <a:xfrm>
            <a:off x="76200" y="139005"/>
            <a:ext cx="8915400" cy="563231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3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Time series thus refers to the data over a period of time. During this time period, fluctuations and turning points may occur. There are </a:t>
            </a:r>
            <a:r>
              <a:rPr kumimoji="0" lang="en-US" sz="3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atleast</a:t>
            </a:r>
            <a:r>
              <a:rPr kumimoji="0" lang="en-US" sz="3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four sets of factors responsible for there characteristics of time series. Thy are: </a:t>
            </a:r>
          </a:p>
          <a:p>
            <a:pPr marL="0" marR="0" lvl="0" indent="0" algn="just" defTabSz="914400" rtl="0" eaLnBrk="1" fontAlgn="base" latinLnBrk="0" hangingPunct="1">
              <a:lnSpc>
                <a:spcPct val="100000"/>
              </a:lnSpc>
              <a:spcBef>
                <a:spcPct val="0"/>
              </a:spcBef>
              <a:spcAft>
                <a:spcPct val="0"/>
              </a:spcAft>
              <a:buClrTx/>
              <a:buSzTx/>
              <a:buFontTx/>
              <a:buNone/>
              <a:tabLst/>
            </a:pPr>
            <a:endParaRPr kumimoji="0" lang="en-US" sz="3600" b="0" i="0" u="none" strike="noStrike" cap="none" normalizeH="0" baseline="0" dirty="0" smtClean="0">
              <a:ln>
                <a:noFill/>
              </a:ln>
              <a:solidFill>
                <a:schemeClr val="tx1"/>
              </a:solidFill>
              <a:effectLst/>
              <a:latin typeface="Arial" pitchFamily="34" charset="0"/>
            </a:endParaRPr>
          </a:p>
          <a:p>
            <a:pPr marL="571500" marR="0" lvl="0" indent="-571500" algn="just" defTabSz="914400" rtl="0" eaLnBrk="0" fontAlgn="base" latinLnBrk="0" hangingPunct="0">
              <a:lnSpc>
                <a:spcPct val="100000"/>
              </a:lnSpc>
              <a:spcBef>
                <a:spcPct val="0"/>
              </a:spcBef>
              <a:spcAft>
                <a:spcPct val="0"/>
              </a:spcAft>
              <a:buClrTx/>
              <a:buSzTx/>
              <a:buFont typeface="+mj-lt"/>
              <a:buAutoNum type="romanLcPeriod"/>
              <a:tabLst/>
            </a:pPr>
            <a:r>
              <a:rPr kumimoji="0" lang="en-US" sz="3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Secular trend</a:t>
            </a:r>
            <a:endParaRPr kumimoji="0" lang="en-US" sz="3600" b="0" i="0" u="none" strike="noStrike" cap="none" normalizeH="0" baseline="0" dirty="0" smtClean="0">
              <a:ln>
                <a:noFill/>
              </a:ln>
              <a:solidFill>
                <a:schemeClr val="tx1"/>
              </a:solidFill>
              <a:effectLst/>
              <a:latin typeface="Arial" pitchFamily="34" charset="0"/>
            </a:endParaRPr>
          </a:p>
          <a:p>
            <a:pPr marL="571500" marR="0" lvl="0" indent="-571500" algn="just" defTabSz="914400" rtl="0" eaLnBrk="0" fontAlgn="base" latinLnBrk="0" hangingPunct="0">
              <a:lnSpc>
                <a:spcPct val="100000"/>
              </a:lnSpc>
              <a:spcBef>
                <a:spcPct val="0"/>
              </a:spcBef>
              <a:spcAft>
                <a:spcPct val="0"/>
              </a:spcAft>
              <a:buClrTx/>
              <a:buSzTx/>
              <a:buFont typeface="+mj-lt"/>
              <a:buAutoNum type="romanLcPeriod"/>
              <a:tabLst/>
            </a:pPr>
            <a:r>
              <a:rPr kumimoji="0" lang="en-US" sz="3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Seasonal variations</a:t>
            </a:r>
            <a:endParaRPr kumimoji="0" lang="en-US" sz="3600" b="0" i="0" u="none" strike="noStrike" cap="none" normalizeH="0" baseline="0" dirty="0" smtClean="0">
              <a:ln>
                <a:noFill/>
              </a:ln>
              <a:solidFill>
                <a:schemeClr val="tx1"/>
              </a:solidFill>
              <a:effectLst/>
              <a:latin typeface="Arial" pitchFamily="34" charset="0"/>
            </a:endParaRPr>
          </a:p>
          <a:p>
            <a:pPr marL="571500" marR="0" lvl="0" indent="-571500" algn="just" defTabSz="914400" rtl="0" eaLnBrk="0" fontAlgn="base" latinLnBrk="0" hangingPunct="0">
              <a:lnSpc>
                <a:spcPct val="100000"/>
              </a:lnSpc>
              <a:spcBef>
                <a:spcPct val="0"/>
              </a:spcBef>
              <a:spcAft>
                <a:spcPct val="0"/>
              </a:spcAft>
              <a:buClrTx/>
              <a:buSzTx/>
              <a:buFont typeface="+mj-lt"/>
              <a:buAutoNum type="romanLcPeriod"/>
              <a:tabLst/>
            </a:pPr>
            <a:r>
              <a:rPr kumimoji="0" lang="en-US" sz="3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Cyclical fluctuations      and</a:t>
            </a:r>
            <a:endParaRPr kumimoji="0" lang="en-US" sz="3600" b="0" i="0" u="none" strike="noStrike" cap="none" normalizeH="0" baseline="0" dirty="0" smtClean="0">
              <a:ln>
                <a:noFill/>
              </a:ln>
              <a:solidFill>
                <a:schemeClr val="tx1"/>
              </a:solidFill>
              <a:effectLst/>
              <a:latin typeface="Arial" pitchFamily="34" charset="0"/>
            </a:endParaRPr>
          </a:p>
          <a:p>
            <a:pPr marL="571500" marR="0" lvl="0" indent="-571500" algn="just" defTabSz="914400" rtl="0" eaLnBrk="0" fontAlgn="base" latinLnBrk="0" hangingPunct="0">
              <a:lnSpc>
                <a:spcPct val="100000"/>
              </a:lnSpc>
              <a:spcBef>
                <a:spcPct val="0"/>
              </a:spcBef>
              <a:spcAft>
                <a:spcPct val="0"/>
              </a:spcAft>
              <a:buClrTx/>
              <a:buSzTx/>
              <a:buFont typeface="+mj-lt"/>
              <a:buAutoNum type="romanLcPeriod"/>
              <a:tabLst/>
            </a:pPr>
            <a:r>
              <a:rPr kumimoji="0" lang="en-US" sz="3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Irregular or random forces</a:t>
            </a:r>
            <a:endParaRPr kumimoji="0" lang="en-US" sz="3600" b="0" i="0" u="none" strike="noStrike" cap="none" normalizeH="0" baseline="0" dirty="0" smtClean="0">
              <a:ln>
                <a:noFill/>
              </a:ln>
              <a:solidFill>
                <a:schemeClr val="tx1"/>
              </a:solidFill>
              <a:effectLst/>
              <a:latin typeface="Arial" pitchFamily="34" charset="0"/>
            </a:endParaRPr>
          </a:p>
        </p:txBody>
      </p:sp>
    </p:spTree>
    <p:extLst>
      <p:ext uri="{BB962C8B-B14F-4D97-AF65-F5344CB8AC3E}">
        <p14:creationId xmlns:p14="http://schemas.microsoft.com/office/powerpoint/2010/main" val="2576938754"/>
      </p:ext>
    </p:extLst>
  </p:cSld>
  <p:clrMapOvr>
    <a:masterClrMapping/>
  </p:clrMapOvr>
  <p:timing>
    <p:tnLst>
      <p:par>
        <p:cTn id="1" dur="indefinite" restart="never" nodeType="tmRoot"/>
      </p:par>
    </p:tnLst>
  </p:timing>
</p:sld>
</file>

<file path=ppt/slides/slide1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5" name="Rectangle 1"/>
          <p:cNvSpPr>
            <a:spLocks noChangeArrowheads="1"/>
          </p:cNvSpPr>
          <p:nvPr/>
        </p:nvSpPr>
        <p:spPr bwMode="auto">
          <a:xfrm>
            <a:off x="76200" y="49649"/>
            <a:ext cx="8991600" cy="655564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857250" marR="0" lvl="0" indent="-857250" algn="just" defTabSz="914400" rtl="0" eaLnBrk="1" fontAlgn="base" latinLnBrk="0" hangingPunct="1">
              <a:lnSpc>
                <a:spcPct val="100000"/>
              </a:lnSpc>
              <a:spcBef>
                <a:spcPct val="0"/>
              </a:spcBef>
              <a:spcAft>
                <a:spcPct val="0"/>
              </a:spcAft>
              <a:buClrTx/>
              <a:buSzTx/>
              <a:buFont typeface="+mj-lt"/>
              <a:buAutoNum type="romanLcPeriod"/>
              <a:tabLst/>
            </a:pPr>
            <a:r>
              <a:rPr kumimoji="0" lang="en-US" sz="35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Secular trend: refer to the changes which occur as a result of general tendency.</a:t>
            </a:r>
            <a:endParaRPr kumimoji="0" lang="en-US" sz="3500" b="0" i="0" u="none" strike="noStrike" cap="none" normalizeH="0" baseline="0" dirty="0" smtClean="0">
              <a:ln>
                <a:noFill/>
              </a:ln>
              <a:solidFill>
                <a:schemeClr val="tx1"/>
              </a:solidFill>
              <a:effectLst/>
              <a:latin typeface="Arial" pitchFamily="34" charset="0"/>
            </a:endParaRPr>
          </a:p>
          <a:p>
            <a:pPr marL="857250" marR="0" lvl="0" indent="-857250" algn="just" defTabSz="914400" rtl="0" eaLnBrk="0" fontAlgn="base" latinLnBrk="0" hangingPunct="0">
              <a:lnSpc>
                <a:spcPct val="100000"/>
              </a:lnSpc>
              <a:spcBef>
                <a:spcPct val="0"/>
              </a:spcBef>
              <a:spcAft>
                <a:spcPct val="0"/>
              </a:spcAft>
              <a:buClrTx/>
              <a:buSzTx/>
              <a:buFont typeface="+mj-lt"/>
              <a:buAutoNum type="romanLcPeriod"/>
              <a:tabLst/>
            </a:pPr>
            <a:r>
              <a:rPr kumimoji="0" lang="en-US" sz="35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Seasonal variations: refer to the changes that take place due to changes in climatic and weather conditions or changes in the wake of festivals. Such changes are usually related to a period of one year.</a:t>
            </a:r>
            <a:endParaRPr kumimoji="0" lang="en-US" sz="3500" b="0" i="0" u="none" strike="noStrike" cap="none" normalizeH="0" baseline="0" dirty="0" smtClean="0">
              <a:ln>
                <a:noFill/>
              </a:ln>
              <a:solidFill>
                <a:schemeClr val="tx1"/>
              </a:solidFill>
              <a:effectLst/>
              <a:latin typeface="Arial" pitchFamily="34" charset="0"/>
            </a:endParaRPr>
          </a:p>
          <a:p>
            <a:pPr marL="857250" marR="0" lvl="0" indent="-857250" algn="just" defTabSz="914400" rtl="0" eaLnBrk="0" fontAlgn="base" latinLnBrk="0" hangingPunct="0">
              <a:lnSpc>
                <a:spcPct val="100000"/>
              </a:lnSpc>
              <a:spcBef>
                <a:spcPct val="0"/>
              </a:spcBef>
              <a:spcAft>
                <a:spcPct val="0"/>
              </a:spcAft>
              <a:buClrTx/>
              <a:buSzTx/>
              <a:buFont typeface="+mj-lt"/>
              <a:buAutoNum type="romanLcPeriod"/>
              <a:tabLst/>
            </a:pPr>
            <a:r>
              <a:rPr kumimoji="0" lang="en-US" sz="35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Cyclical variations: refer to the changes due to the occurrence of booms and depressions.</a:t>
            </a:r>
            <a:endParaRPr kumimoji="0" lang="en-US" sz="3500" b="0" i="0" u="none" strike="noStrike" cap="none" normalizeH="0" baseline="0" dirty="0" smtClean="0">
              <a:ln>
                <a:noFill/>
              </a:ln>
              <a:solidFill>
                <a:schemeClr val="tx1"/>
              </a:solidFill>
              <a:effectLst/>
              <a:latin typeface="Arial" pitchFamily="34" charset="0"/>
            </a:endParaRPr>
          </a:p>
          <a:p>
            <a:pPr marL="857250" marR="0" lvl="0" indent="-857250" algn="just" defTabSz="914400" rtl="0" eaLnBrk="0" fontAlgn="base" latinLnBrk="0" hangingPunct="0">
              <a:lnSpc>
                <a:spcPct val="100000"/>
              </a:lnSpc>
              <a:spcBef>
                <a:spcPct val="0"/>
              </a:spcBef>
              <a:spcAft>
                <a:spcPct val="0"/>
              </a:spcAft>
              <a:buClrTx/>
              <a:buSzTx/>
              <a:buFont typeface="+mj-lt"/>
              <a:buAutoNum type="romanLcPeriod"/>
              <a:tabLst/>
            </a:pPr>
            <a:r>
              <a:rPr kumimoji="0" lang="en-US" sz="35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Random variations: refer to the changes that take place unexpectedly e.g. famines, floods, earth-quakes, etc.</a:t>
            </a:r>
            <a:endParaRPr kumimoji="0" lang="en-US" sz="3500" b="0" i="0" u="none" strike="noStrike" cap="none" normalizeH="0" baseline="0" dirty="0" smtClean="0">
              <a:ln>
                <a:noFill/>
              </a:ln>
              <a:solidFill>
                <a:schemeClr val="tx1"/>
              </a:solidFill>
              <a:effectLst/>
              <a:latin typeface="Arial" pitchFamily="34" charset="0"/>
            </a:endParaRPr>
          </a:p>
        </p:txBody>
      </p:sp>
    </p:spTree>
    <p:extLst>
      <p:ext uri="{BB962C8B-B14F-4D97-AF65-F5344CB8AC3E}">
        <p14:creationId xmlns:p14="http://schemas.microsoft.com/office/powerpoint/2010/main" val="3394974226"/>
      </p:ext>
    </p:extLst>
  </p:cSld>
  <p:clrMapOvr>
    <a:masterClrMapping/>
  </p:clrMapOvr>
  <p:timing>
    <p:tnLst>
      <p:par>
        <p:cTn id="1" dur="indefinite" restart="never" nodeType="tmRoot"/>
      </p:par>
    </p:tnLst>
  </p:timing>
</p:sld>
</file>

<file path=ppt/slides/slide1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76200" y="463689"/>
            <a:ext cx="8991600" cy="563231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3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The real problem in forecasting is to separate and measure each of these four factors.</a:t>
            </a:r>
            <a:endParaRPr kumimoji="0" lang="en-US" sz="3600" b="0" i="0" u="none" strike="noStrike" cap="none" normalizeH="0" baseline="0" dirty="0" smtClean="0">
              <a:ln>
                <a:noFill/>
              </a:ln>
              <a:solidFill>
                <a:schemeClr val="tx1"/>
              </a:solidFill>
              <a:effectLst/>
              <a:latin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3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The basic approach is to treat the original time series data or observed data (Y) as composed of four parts: trends (T), seasonal factor (S), cyclical factor (C) and irregular or random events (I). According to one assumption, these factors are bound together in multiplicative relationship expressed in the form of an equation Y = TSCI.</a:t>
            </a:r>
            <a:endParaRPr kumimoji="0" lang="en-US" sz="3600" b="0" i="0" u="none" strike="noStrike" cap="none" normalizeH="0" baseline="0" dirty="0" smtClean="0">
              <a:ln>
                <a:noFill/>
              </a:ln>
              <a:solidFill>
                <a:schemeClr val="tx1"/>
              </a:solidFill>
              <a:effectLst/>
              <a:latin typeface="Arial" pitchFamily="34" charset="0"/>
            </a:endParaRPr>
          </a:p>
        </p:txBody>
      </p:sp>
    </p:spTree>
    <p:extLst>
      <p:ext uri="{BB962C8B-B14F-4D97-AF65-F5344CB8AC3E}">
        <p14:creationId xmlns:p14="http://schemas.microsoft.com/office/powerpoint/2010/main" val="969216366"/>
      </p:ext>
    </p:extLst>
  </p:cSld>
  <p:clrMapOvr>
    <a:masterClrMapping/>
  </p:clrMapOvr>
  <p:timing>
    <p:tnLst>
      <p:par>
        <p:cTn id="1" dur="indefinite" restart="never" nodeType="tmRoot"/>
      </p:par>
    </p:tnLst>
  </p:timing>
</p:sld>
</file>

<file path=ppt/slides/slide1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409" name="Rectangle 1"/>
          <p:cNvSpPr>
            <a:spLocks noChangeArrowheads="1"/>
          </p:cNvSpPr>
          <p:nvPr/>
        </p:nvSpPr>
        <p:spPr bwMode="auto">
          <a:xfrm>
            <a:off x="76200" y="75962"/>
            <a:ext cx="8991600" cy="618630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3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When  a forecast is to be made, the usual practice is to eliminate from the data the seasonal, cyclical and random factors and keep the secular trend only. This trend is then projected. The trend in time series can be estimated by using any one of the following four methods:</a:t>
            </a:r>
            <a:endParaRPr kumimoji="0" lang="en-US" sz="3600" b="0" i="0" u="none" strike="noStrike" cap="none" normalizeH="0" baseline="0" dirty="0" smtClean="0">
              <a:ln>
                <a:noFill/>
              </a:ln>
              <a:solidFill>
                <a:schemeClr val="tx1"/>
              </a:solidFill>
              <a:effectLst/>
              <a:latin typeface="Arial" pitchFamily="34" charset="0"/>
            </a:endParaRPr>
          </a:p>
          <a:p>
            <a:pPr marL="857250" marR="0" lvl="0" indent="-857250" algn="just" defTabSz="914400" rtl="0" eaLnBrk="0" fontAlgn="base" latinLnBrk="0" hangingPunct="0">
              <a:lnSpc>
                <a:spcPct val="100000"/>
              </a:lnSpc>
              <a:spcBef>
                <a:spcPct val="0"/>
              </a:spcBef>
              <a:spcAft>
                <a:spcPct val="0"/>
              </a:spcAft>
              <a:buClrTx/>
              <a:buSzTx/>
              <a:buFont typeface="+mj-lt"/>
              <a:buAutoNum type="romanLcPeriod"/>
              <a:tabLst/>
            </a:pPr>
            <a:r>
              <a:rPr kumimoji="0" lang="en-US" sz="3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the least-square method</a:t>
            </a:r>
            <a:endParaRPr kumimoji="0" lang="en-US" sz="3600" b="0" i="0" u="none" strike="noStrike" cap="none" normalizeH="0" baseline="0" dirty="0" smtClean="0">
              <a:ln>
                <a:noFill/>
              </a:ln>
              <a:solidFill>
                <a:schemeClr val="tx1"/>
              </a:solidFill>
              <a:effectLst/>
              <a:latin typeface="Arial" pitchFamily="34" charset="0"/>
            </a:endParaRPr>
          </a:p>
          <a:p>
            <a:pPr marL="857250" marR="0" lvl="0" indent="-857250" algn="just" defTabSz="914400" rtl="0" eaLnBrk="0" fontAlgn="base" latinLnBrk="0" hangingPunct="0">
              <a:lnSpc>
                <a:spcPct val="100000"/>
              </a:lnSpc>
              <a:spcBef>
                <a:spcPct val="0"/>
              </a:spcBef>
              <a:spcAft>
                <a:spcPct val="0"/>
              </a:spcAft>
              <a:buClrTx/>
              <a:buSzTx/>
              <a:buFont typeface="+mj-lt"/>
              <a:buAutoNum type="romanLcPeriod"/>
              <a:tabLst/>
            </a:pPr>
            <a:r>
              <a:rPr kumimoji="0" lang="en-US" sz="3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the freehand method</a:t>
            </a:r>
            <a:endParaRPr kumimoji="0" lang="en-US" sz="3600" b="0" i="0" u="none" strike="noStrike" cap="none" normalizeH="0" baseline="0" dirty="0" smtClean="0">
              <a:ln>
                <a:noFill/>
              </a:ln>
              <a:solidFill>
                <a:schemeClr val="tx1"/>
              </a:solidFill>
              <a:effectLst/>
              <a:latin typeface="Arial" pitchFamily="34" charset="0"/>
            </a:endParaRPr>
          </a:p>
          <a:p>
            <a:pPr marL="857250" marR="0" lvl="0" indent="-857250" algn="just" defTabSz="914400" rtl="0" eaLnBrk="0" fontAlgn="base" latinLnBrk="0" hangingPunct="0">
              <a:lnSpc>
                <a:spcPct val="100000"/>
              </a:lnSpc>
              <a:spcBef>
                <a:spcPct val="0"/>
              </a:spcBef>
              <a:spcAft>
                <a:spcPct val="0"/>
              </a:spcAft>
              <a:buClrTx/>
              <a:buSzTx/>
              <a:buFont typeface="+mj-lt"/>
              <a:buAutoNum type="romanLcPeriod"/>
              <a:tabLst/>
            </a:pPr>
            <a:r>
              <a:rPr kumimoji="0" lang="en-US" sz="3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the moving average method</a:t>
            </a:r>
            <a:endParaRPr kumimoji="0" lang="en-US" sz="3600" b="0" i="0" u="none" strike="noStrike" cap="none" normalizeH="0" baseline="0" dirty="0" smtClean="0">
              <a:ln>
                <a:noFill/>
              </a:ln>
              <a:solidFill>
                <a:schemeClr val="tx1"/>
              </a:solidFill>
              <a:effectLst/>
              <a:latin typeface="Arial" pitchFamily="34" charset="0"/>
            </a:endParaRPr>
          </a:p>
          <a:p>
            <a:pPr marL="857250" marR="0" lvl="0" indent="-857250" algn="just" defTabSz="914400" rtl="0" eaLnBrk="0" fontAlgn="base" latinLnBrk="0" hangingPunct="0">
              <a:lnSpc>
                <a:spcPct val="100000"/>
              </a:lnSpc>
              <a:spcBef>
                <a:spcPct val="0"/>
              </a:spcBef>
              <a:spcAft>
                <a:spcPct val="0"/>
              </a:spcAft>
              <a:buClrTx/>
              <a:buSzTx/>
              <a:buFont typeface="+mj-lt"/>
              <a:buAutoNum type="romanLcPeriod"/>
              <a:tabLst/>
            </a:pPr>
            <a:r>
              <a:rPr kumimoji="0" lang="en-US" sz="3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the semi-average method</a:t>
            </a:r>
            <a:endParaRPr kumimoji="0" lang="en-US" sz="3600" b="0" i="0" u="none" strike="noStrike" cap="none" normalizeH="0" baseline="0" dirty="0" smtClean="0">
              <a:ln>
                <a:noFill/>
              </a:ln>
              <a:solidFill>
                <a:schemeClr val="tx1"/>
              </a:solidFill>
              <a:effectLst/>
              <a:latin typeface="Arial" pitchFamily="34" charset="0"/>
            </a:endParaRPr>
          </a:p>
        </p:txBody>
      </p:sp>
    </p:spTree>
    <p:extLst>
      <p:ext uri="{BB962C8B-B14F-4D97-AF65-F5344CB8AC3E}">
        <p14:creationId xmlns:p14="http://schemas.microsoft.com/office/powerpoint/2010/main" val="2612533618"/>
      </p:ext>
    </p:extLst>
  </p:cSld>
  <p:clrMapOvr>
    <a:masterClrMapping/>
  </p:clrMapOvr>
  <p:timing>
    <p:tnLst>
      <p:par>
        <p:cTn id="1" dur="indefinite" restart="never" nodeType="tmRoot"/>
      </p:par>
    </p:tnLst>
  </p:timing>
</p:sld>
</file>

<file path=ppt/slides/slide1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6433" name="Rectangle 1"/>
          <p:cNvSpPr>
            <a:spLocks noChangeArrowheads="1"/>
          </p:cNvSpPr>
          <p:nvPr/>
        </p:nvSpPr>
        <p:spPr bwMode="auto">
          <a:xfrm>
            <a:off x="76200" y="246757"/>
            <a:ext cx="8991600" cy="600164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4400" b="1" i="0" u="sng"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Illustrations</a:t>
            </a:r>
            <a:r>
              <a:rPr kumimoji="0" lang="en-US" sz="34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endParaRPr kumimoji="0" lang="en-US" sz="3400" b="1" i="0" u="none" strike="noStrike" cap="none" normalizeH="0" baseline="0" dirty="0" smtClean="0">
              <a:ln>
                <a:noFill/>
              </a:ln>
              <a:solidFill>
                <a:schemeClr val="tx1"/>
              </a:solidFill>
              <a:effectLst/>
              <a:latin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3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Under the trend projection method or time series analysis, past data of sales are used to determine the nature of the existing trend and then this trend is extrapolated into the future and the resultant indicated sales are used as a basis for forecasting. Let us take a simple illustration.</a:t>
            </a:r>
            <a:endParaRPr kumimoji="0" lang="en-US" sz="3400" b="0" i="0" u="none" strike="noStrike" cap="none" normalizeH="0" baseline="0" dirty="0" smtClean="0">
              <a:ln>
                <a:noFill/>
              </a:ln>
              <a:solidFill>
                <a:schemeClr val="tx1"/>
              </a:solidFill>
              <a:effectLst/>
              <a:latin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3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Suppose a manufacturer of transistors decides to forecast the sales of his products during the next year by this method. He collects data on his sales for the past five years as follows:</a:t>
            </a:r>
            <a:endParaRPr kumimoji="0" lang="en-US" sz="3400" b="0" i="0" u="none" strike="noStrike" cap="none" normalizeH="0" baseline="0" dirty="0" smtClean="0">
              <a:ln>
                <a:noFill/>
              </a:ln>
              <a:solidFill>
                <a:schemeClr val="tx1"/>
              </a:solidFill>
              <a:effectLst/>
              <a:latin typeface="Arial" pitchFamily="34" charset="0"/>
            </a:endParaRPr>
          </a:p>
        </p:txBody>
      </p:sp>
    </p:spTree>
    <p:extLst>
      <p:ext uri="{BB962C8B-B14F-4D97-AF65-F5344CB8AC3E}">
        <p14:creationId xmlns:p14="http://schemas.microsoft.com/office/powerpoint/2010/main" val="3865489729"/>
      </p:ext>
    </p:extLst>
  </p:cSld>
  <p:clrMapOvr>
    <a:masterClrMapping/>
  </p:clrMapOvr>
  <p:timing>
    <p:tnLst>
      <p:par>
        <p:cTn id="1" dur="indefinite" restart="never" nodeType="tmRoot"/>
      </p:par>
    </p:tnLst>
  </p:timing>
</p:sld>
</file>

<file path=ppt/slides/slide1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2209800" y="1219200"/>
          <a:ext cx="5018406" cy="3680460"/>
        </p:xfrm>
        <a:graphic>
          <a:graphicData uri="http://schemas.openxmlformats.org/drawingml/2006/table">
            <a:tbl>
              <a:tblPr/>
              <a:tblGrid>
                <a:gridCol w="2509203"/>
                <a:gridCol w="2509203"/>
              </a:tblGrid>
              <a:tr h="414782">
                <a:tc>
                  <a:txBody>
                    <a:bodyPr/>
                    <a:lstStyle/>
                    <a:p>
                      <a:pPr marL="0" marR="0" algn="ctr">
                        <a:lnSpc>
                          <a:spcPct val="115000"/>
                        </a:lnSpc>
                        <a:spcBef>
                          <a:spcPts val="0"/>
                        </a:spcBef>
                        <a:spcAft>
                          <a:spcPts val="0"/>
                        </a:spcAft>
                      </a:pPr>
                      <a:r>
                        <a:rPr lang="en-US" sz="3000" b="1" dirty="0">
                          <a:latin typeface="Times New Roman"/>
                          <a:ea typeface="Calibri"/>
                          <a:cs typeface="Times New Roman"/>
                        </a:rPr>
                        <a:t>Year</a:t>
                      </a:r>
                      <a:endParaRPr lang="en-US" sz="3000" dirty="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3000" b="1">
                          <a:latin typeface="Times New Roman"/>
                          <a:ea typeface="Calibri"/>
                          <a:cs typeface="Times New Roman"/>
                        </a:rPr>
                        <a:t>Sales in thousands</a:t>
                      </a:r>
                      <a:endParaRPr lang="en-US" sz="30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14782">
                <a:tc>
                  <a:txBody>
                    <a:bodyPr/>
                    <a:lstStyle/>
                    <a:p>
                      <a:pPr marL="0" marR="0" algn="ctr">
                        <a:lnSpc>
                          <a:spcPct val="115000"/>
                        </a:lnSpc>
                        <a:spcBef>
                          <a:spcPts val="0"/>
                        </a:spcBef>
                        <a:spcAft>
                          <a:spcPts val="0"/>
                        </a:spcAft>
                      </a:pPr>
                      <a:r>
                        <a:rPr lang="en-US" sz="3000" dirty="0" smtClean="0">
                          <a:latin typeface="Times New Roman"/>
                          <a:ea typeface="Calibri"/>
                          <a:cs typeface="Times New Roman"/>
                        </a:rPr>
                        <a:t>2008</a:t>
                      </a:r>
                      <a:endParaRPr lang="en-US" sz="3000" dirty="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3000">
                          <a:latin typeface="Times New Roman"/>
                          <a:ea typeface="Calibri"/>
                          <a:cs typeface="Times New Roman"/>
                        </a:rPr>
                        <a:t>50</a:t>
                      </a:r>
                      <a:endParaRPr lang="en-US" sz="30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14782">
                <a:tc>
                  <a:txBody>
                    <a:bodyPr/>
                    <a:lstStyle/>
                    <a:p>
                      <a:pPr marL="0" marR="0" algn="ctr">
                        <a:lnSpc>
                          <a:spcPct val="115000"/>
                        </a:lnSpc>
                        <a:spcBef>
                          <a:spcPts val="0"/>
                        </a:spcBef>
                        <a:spcAft>
                          <a:spcPts val="0"/>
                        </a:spcAft>
                      </a:pPr>
                      <a:r>
                        <a:rPr lang="en-US" sz="3000" dirty="0" smtClean="0">
                          <a:latin typeface="Times New Roman"/>
                          <a:ea typeface="Calibri"/>
                          <a:cs typeface="Times New Roman"/>
                        </a:rPr>
                        <a:t>2009</a:t>
                      </a:r>
                      <a:endParaRPr lang="en-US" sz="3000" dirty="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3000">
                          <a:latin typeface="Times New Roman"/>
                          <a:ea typeface="Calibri"/>
                          <a:cs typeface="Times New Roman"/>
                        </a:rPr>
                        <a:t>60</a:t>
                      </a:r>
                      <a:endParaRPr lang="en-US" sz="30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14782">
                <a:tc>
                  <a:txBody>
                    <a:bodyPr/>
                    <a:lstStyle/>
                    <a:p>
                      <a:pPr marL="0" marR="0" algn="ctr">
                        <a:lnSpc>
                          <a:spcPct val="115000"/>
                        </a:lnSpc>
                        <a:spcBef>
                          <a:spcPts val="0"/>
                        </a:spcBef>
                        <a:spcAft>
                          <a:spcPts val="0"/>
                        </a:spcAft>
                      </a:pPr>
                      <a:r>
                        <a:rPr lang="en-US" sz="3000" dirty="0" smtClean="0">
                          <a:latin typeface="Times New Roman"/>
                          <a:ea typeface="Calibri"/>
                          <a:cs typeface="Times New Roman"/>
                        </a:rPr>
                        <a:t>2010</a:t>
                      </a:r>
                      <a:endParaRPr lang="en-US" sz="3000" dirty="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3000">
                          <a:latin typeface="Times New Roman"/>
                          <a:ea typeface="Calibri"/>
                          <a:cs typeface="Times New Roman"/>
                        </a:rPr>
                        <a:t>55</a:t>
                      </a:r>
                      <a:endParaRPr lang="en-US" sz="30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14782">
                <a:tc>
                  <a:txBody>
                    <a:bodyPr/>
                    <a:lstStyle/>
                    <a:p>
                      <a:pPr marL="0" marR="0" algn="ctr">
                        <a:lnSpc>
                          <a:spcPct val="115000"/>
                        </a:lnSpc>
                        <a:spcBef>
                          <a:spcPts val="0"/>
                        </a:spcBef>
                        <a:spcAft>
                          <a:spcPts val="0"/>
                        </a:spcAft>
                      </a:pPr>
                      <a:r>
                        <a:rPr lang="en-US" sz="3000" dirty="0" smtClean="0">
                          <a:latin typeface="Times New Roman"/>
                          <a:ea typeface="Calibri"/>
                          <a:cs typeface="Times New Roman"/>
                        </a:rPr>
                        <a:t>2011</a:t>
                      </a:r>
                      <a:endParaRPr lang="en-US" sz="3000" dirty="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3000">
                          <a:latin typeface="Times New Roman"/>
                          <a:ea typeface="Calibri"/>
                          <a:cs typeface="Times New Roman"/>
                        </a:rPr>
                        <a:t>70</a:t>
                      </a:r>
                      <a:endParaRPr lang="en-US" sz="30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14782">
                <a:tc>
                  <a:txBody>
                    <a:bodyPr/>
                    <a:lstStyle/>
                    <a:p>
                      <a:pPr marL="0" marR="0" algn="ctr">
                        <a:lnSpc>
                          <a:spcPct val="115000"/>
                        </a:lnSpc>
                        <a:spcBef>
                          <a:spcPts val="0"/>
                        </a:spcBef>
                        <a:spcAft>
                          <a:spcPts val="0"/>
                        </a:spcAft>
                      </a:pPr>
                      <a:r>
                        <a:rPr lang="en-US" sz="3000" dirty="0" smtClean="0">
                          <a:latin typeface="Times New Roman"/>
                          <a:ea typeface="Calibri"/>
                          <a:cs typeface="Times New Roman"/>
                        </a:rPr>
                        <a:t>2012</a:t>
                      </a:r>
                      <a:endParaRPr lang="en-US" sz="3000" dirty="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3000" dirty="0">
                          <a:latin typeface="Times New Roman"/>
                          <a:ea typeface="Calibri"/>
                          <a:cs typeface="Times New Roman"/>
                        </a:rPr>
                        <a:t>75</a:t>
                      </a:r>
                      <a:endParaRPr lang="en-US" sz="3000" dirty="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147457" name="Rectangle 1"/>
          <p:cNvSpPr>
            <a:spLocks noChangeArrowheads="1"/>
          </p:cNvSpPr>
          <p:nvPr/>
        </p:nvSpPr>
        <p:spPr bwMode="auto">
          <a:xfrm>
            <a:off x="0" y="0"/>
            <a:ext cx="9144000" cy="58477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3200" b="1" i="0" u="sng"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Table</a:t>
            </a:r>
            <a:r>
              <a:rPr kumimoji="0" lang="en-US" sz="3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en-US" sz="32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Sales of Transistor for five years</a:t>
            </a:r>
            <a:r>
              <a:rPr kumimoji="0" lang="en-US" sz="3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endParaRPr kumimoji="0" lang="en-US" sz="3200" b="0" i="0" u="none" strike="noStrike" cap="none" normalizeH="0" baseline="0" dirty="0" smtClean="0">
              <a:ln>
                <a:noFill/>
              </a:ln>
              <a:solidFill>
                <a:schemeClr val="tx1"/>
              </a:solidFill>
              <a:effectLst/>
              <a:latin typeface="Arial" pitchFamily="34" charset="0"/>
            </a:endParaRPr>
          </a:p>
        </p:txBody>
      </p:sp>
      <p:sp>
        <p:nvSpPr>
          <p:cNvPr id="4" name="Rectangle 3"/>
          <p:cNvSpPr/>
          <p:nvPr/>
        </p:nvSpPr>
        <p:spPr>
          <a:xfrm>
            <a:off x="228600" y="4953000"/>
            <a:ext cx="8686800" cy="584775"/>
          </a:xfrm>
          <a:prstGeom prst="rect">
            <a:avLst/>
          </a:prstGeom>
        </p:spPr>
        <p:txBody>
          <a:bodyPr wrap="square">
            <a:spAutoFit/>
          </a:bodyPr>
          <a:lstStyle/>
          <a:p>
            <a:pPr lvl="0" algn="ctr" eaLnBrk="0" fontAlgn="base" hangingPunct="0">
              <a:spcBef>
                <a:spcPct val="0"/>
              </a:spcBef>
              <a:spcAft>
                <a:spcPct val="0"/>
              </a:spcAft>
            </a:pPr>
            <a:r>
              <a:rPr lang="en-US" sz="3200" dirty="0" smtClean="0">
                <a:latin typeface="Times New Roman" pitchFamily="18" charset="0"/>
                <a:ea typeface="Calibri" pitchFamily="34" charset="0"/>
                <a:cs typeface="Times New Roman" pitchFamily="18" charset="0"/>
              </a:rPr>
              <a:t>The above figure are plotted on the follow graph</a:t>
            </a:r>
            <a:endParaRPr lang="en-US" sz="3600" dirty="0" smtClean="0">
              <a:latin typeface="Arial" pitchFamily="34" charset="0"/>
            </a:endParaRPr>
          </a:p>
        </p:txBody>
      </p:sp>
    </p:spTree>
    <p:extLst>
      <p:ext uri="{BB962C8B-B14F-4D97-AF65-F5344CB8AC3E}">
        <p14:creationId xmlns:p14="http://schemas.microsoft.com/office/powerpoint/2010/main" val="2013160975"/>
      </p:ext>
    </p:extLst>
  </p:cSld>
  <p:clrMapOvr>
    <a:masterClrMapping/>
  </p:clrMapOvr>
  <p:timing>
    <p:tnLst>
      <p:par>
        <p:cTn id="1" dur="indefinite" restart="never" nodeType="tmRoot"/>
      </p:par>
    </p:tnLst>
  </p:timing>
</p:sld>
</file>

<file path=ppt/slides/slide1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8481" name="Rectangle 1"/>
          <p:cNvSpPr>
            <a:spLocks noChangeArrowheads="1"/>
          </p:cNvSpPr>
          <p:nvPr/>
        </p:nvSpPr>
        <p:spPr bwMode="auto">
          <a:xfrm>
            <a:off x="76200" y="560487"/>
            <a:ext cx="8915400" cy="520142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 fontAlgn="base">
              <a:spcBef>
                <a:spcPct val="0"/>
              </a:spcBef>
              <a:spcAft>
                <a:spcPct val="0"/>
              </a:spcAft>
            </a:pPr>
            <a:r>
              <a:rPr lang="en-US" sz="3600" dirty="0" smtClean="0"/>
              <a:t>The sales are shown along OY axis and the year is shown along OX axis. It is clear from the Fig 9.1 that the sales were some times more and sometimes less i.e. the sales have been fluctuating. But this much is true that the sales have shown an upward trend during the whole period. The line joining the various points of sales in different years in called the </a:t>
            </a:r>
            <a:r>
              <a:rPr lang="en-US" sz="4000" b="1" dirty="0" smtClean="0"/>
              <a:t>‘trend – line’</a:t>
            </a:r>
            <a:endParaRPr lang="en-US" sz="3600" dirty="0" smtClean="0"/>
          </a:p>
        </p:txBody>
      </p:sp>
    </p:spTree>
    <p:extLst>
      <p:ext uri="{BB962C8B-B14F-4D97-AF65-F5344CB8AC3E}">
        <p14:creationId xmlns:p14="http://schemas.microsoft.com/office/powerpoint/2010/main" val="2552403644"/>
      </p:ext>
    </p:extLst>
  </p:cSld>
  <p:clrMapOvr>
    <a:masterClrMapping/>
  </p:clrMapOvr>
  <p:timing>
    <p:tnLst>
      <p:par>
        <p:cTn id="1" dur="indefinite" restart="never" nodeType="tmRoot"/>
      </p:par>
    </p:tnLst>
  </p:timing>
</p:sld>
</file>

<file path=ppt/slides/slide1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Straight Connector 2"/>
          <p:cNvCxnSpPr/>
          <p:nvPr/>
        </p:nvCxnSpPr>
        <p:spPr>
          <a:xfrm rot="5400000">
            <a:off x="-496094" y="2933700"/>
            <a:ext cx="3886994" cy="79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p:nvCxnSpPr>
        <p:spPr>
          <a:xfrm>
            <a:off x="1447800" y="4876800"/>
            <a:ext cx="5029200" cy="158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flipV="1">
            <a:off x="1447800" y="1600200"/>
            <a:ext cx="4114800" cy="3276600"/>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9" name="TextBox 8"/>
          <p:cNvSpPr txBox="1"/>
          <p:nvPr/>
        </p:nvSpPr>
        <p:spPr>
          <a:xfrm>
            <a:off x="990600" y="4191000"/>
            <a:ext cx="533400" cy="369332"/>
          </a:xfrm>
          <a:prstGeom prst="rect">
            <a:avLst/>
          </a:prstGeom>
          <a:noFill/>
        </p:spPr>
        <p:txBody>
          <a:bodyPr wrap="square" rtlCol="0">
            <a:spAutoFit/>
          </a:bodyPr>
          <a:lstStyle/>
          <a:p>
            <a:r>
              <a:rPr lang="en-US" dirty="0" smtClean="0"/>
              <a:t>50</a:t>
            </a:r>
            <a:endParaRPr lang="en-US" dirty="0"/>
          </a:p>
        </p:txBody>
      </p:sp>
      <p:sp>
        <p:nvSpPr>
          <p:cNvPr id="10" name="TextBox 9"/>
          <p:cNvSpPr txBox="1"/>
          <p:nvPr/>
        </p:nvSpPr>
        <p:spPr>
          <a:xfrm>
            <a:off x="990600" y="3581400"/>
            <a:ext cx="533400" cy="369332"/>
          </a:xfrm>
          <a:prstGeom prst="rect">
            <a:avLst/>
          </a:prstGeom>
          <a:noFill/>
        </p:spPr>
        <p:txBody>
          <a:bodyPr wrap="square" rtlCol="0">
            <a:spAutoFit/>
          </a:bodyPr>
          <a:lstStyle/>
          <a:p>
            <a:r>
              <a:rPr lang="en-US" dirty="0" smtClean="0"/>
              <a:t>55</a:t>
            </a:r>
            <a:endParaRPr lang="en-US" dirty="0"/>
          </a:p>
        </p:txBody>
      </p:sp>
      <p:sp>
        <p:nvSpPr>
          <p:cNvPr id="11" name="TextBox 10"/>
          <p:cNvSpPr txBox="1"/>
          <p:nvPr/>
        </p:nvSpPr>
        <p:spPr>
          <a:xfrm>
            <a:off x="990600" y="2971800"/>
            <a:ext cx="533400" cy="369332"/>
          </a:xfrm>
          <a:prstGeom prst="rect">
            <a:avLst/>
          </a:prstGeom>
          <a:noFill/>
        </p:spPr>
        <p:txBody>
          <a:bodyPr wrap="square" rtlCol="0">
            <a:spAutoFit/>
          </a:bodyPr>
          <a:lstStyle/>
          <a:p>
            <a:r>
              <a:rPr lang="en-US" dirty="0" smtClean="0"/>
              <a:t>60</a:t>
            </a:r>
            <a:endParaRPr lang="en-US" dirty="0"/>
          </a:p>
        </p:txBody>
      </p:sp>
      <p:sp>
        <p:nvSpPr>
          <p:cNvPr id="12" name="TextBox 11"/>
          <p:cNvSpPr txBox="1"/>
          <p:nvPr/>
        </p:nvSpPr>
        <p:spPr>
          <a:xfrm>
            <a:off x="990600" y="2438400"/>
            <a:ext cx="533400" cy="369332"/>
          </a:xfrm>
          <a:prstGeom prst="rect">
            <a:avLst/>
          </a:prstGeom>
          <a:noFill/>
        </p:spPr>
        <p:txBody>
          <a:bodyPr wrap="square" rtlCol="0">
            <a:spAutoFit/>
          </a:bodyPr>
          <a:lstStyle/>
          <a:p>
            <a:r>
              <a:rPr lang="en-US" dirty="0" smtClean="0"/>
              <a:t>65</a:t>
            </a:r>
            <a:endParaRPr lang="en-US" dirty="0"/>
          </a:p>
        </p:txBody>
      </p:sp>
      <p:sp>
        <p:nvSpPr>
          <p:cNvPr id="13" name="TextBox 12"/>
          <p:cNvSpPr txBox="1"/>
          <p:nvPr/>
        </p:nvSpPr>
        <p:spPr>
          <a:xfrm>
            <a:off x="990600" y="1905000"/>
            <a:ext cx="533400" cy="369332"/>
          </a:xfrm>
          <a:prstGeom prst="rect">
            <a:avLst/>
          </a:prstGeom>
          <a:noFill/>
        </p:spPr>
        <p:txBody>
          <a:bodyPr wrap="square" rtlCol="0">
            <a:spAutoFit/>
          </a:bodyPr>
          <a:lstStyle/>
          <a:p>
            <a:r>
              <a:rPr lang="en-US" dirty="0" smtClean="0"/>
              <a:t>70</a:t>
            </a:r>
            <a:endParaRPr lang="en-US" dirty="0"/>
          </a:p>
        </p:txBody>
      </p:sp>
      <p:sp>
        <p:nvSpPr>
          <p:cNvPr id="14" name="TextBox 13"/>
          <p:cNvSpPr txBox="1"/>
          <p:nvPr/>
        </p:nvSpPr>
        <p:spPr>
          <a:xfrm>
            <a:off x="990600" y="1371600"/>
            <a:ext cx="533400" cy="369332"/>
          </a:xfrm>
          <a:prstGeom prst="rect">
            <a:avLst/>
          </a:prstGeom>
          <a:noFill/>
        </p:spPr>
        <p:txBody>
          <a:bodyPr wrap="square" rtlCol="0">
            <a:spAutoFit/>
          </a:bodyPr>
          <a:lstStyle/>
          <a:p>
            <a:r>
              <a:rPr lang="en-US" dirty="0" smtClean="0"/>
              <a:t>75</a:t>
            </a:r>
            <a:endParaRPr lang="en-US" dirty="0"/>
          </a:p>
        </p:txBody>
      </p:sp>
      <p:sp>
        <p:nvSpPr>
          <p:cNvPr id="15" name="TextBox 14"/>
          <p:cNvSpPr txBox="1"/>
          <p:nvPr/>
        </p:nvSpPr>
        <p:spPr>
          <a:xfrm>
            <a:off x="1066800" y="4800600"/>
            <a:ext cx="533400" cy="369332"/>
          </a:xfrm>
          <a:prstGeom prst="rect">
            <a:avLst/>
          </a:prstGeom>
          <a:noFill/>
        </p:spPr>
        <p:txBody>
          <a:bodyPr wrap="square" rtlCol="0">
            <a:spAutoFit/>
          </a:bodyPr>
          <a:lstStyle/>
          <a:p>
            <a:r>
              <a:rPr lang="en-US" dirty="0" smtClean="0"/>
              <a:t>0</a:t>
            </a:r>
            <a:endParaRPr lang="en-US" dirty="0"/>
          </a:p>
        </p:txBody>
      </p:sp>
      <p:sp>
        <p:nvSpPr>
          <p:cNvPr id="17" name="TextBox 16"/>
          <p:cNvSpPr txBox="1"/>
          <p:nvPr/>
        </p:nvSpPr>
        <p:spPr>
          <a:xfrm>
            <a:off x="1905000" y="5040868"/>
            <a:ext cx="533400" cy="369332"/>
          </a:xfrm>
          <a:prstGeom prst="rect">
            <a:avLst/>
          </a:prstGeom>
          <a:noFill/>
        </p:spPr>
        <p:txBody>
          <a:bodyPr wrap="square" rtlCol="0">
            <a:spAutoFit/>
          </a:bodyPr>
          <a:lstStyle/>
          <a:p>
            <a:r>
              <a:rPr lang="en-US" dirty="0" smtClean="0"/>
              <a:t>08</a:t>
            </a:r>
            <a:endParaRPr lang="en-US" dirty="0"/>
          </a:p>
        </p:txBody>
      </p:sp>
      <p:sp>
        <p:nvSpPr>
          <p:cNvPr id="18" name="TextBox 17"/>
          <p:cNvSpPr txBox="1"/>
          <p:nvPr/>
        </p:nvSpPr>
        <p:spPr>
          <a:xfrm>
            <a:off x="2590800" y="5029200"/>
            <a:ext cx="533400" cy="369332"/>
          </a:xfrm>
          <a:prstGeom prst="rect">
            <a:avLst/>
          </a:prstGeom>
          <a:noFill/>
        </p:spPr>
        <p:txBody>
          <a:bodyPr wrap="square" rtlCol="0">
            <a:spAutoFit/>
          </a:bodyPr>
          <a:lstStyle/>
          <a:p>
            <a:r>
              <a:rPr lang="en-US" dirty="0" smtClean="0"/>
              <a:t>09</a:t>
            </a:r>
            <a:endParaRPr lang="en-US" dirty="0"/>
          </a:p>
        </p:txBody>
      </p:sp>
      <p:sp>
        <p:nvSpPr>
          <p:cNvPr id="19" name="TextBox 18"/>
          <p:cNvSpPr txBox="1"/>
          <p:nvPr/>
        </p:nvSpPr>
        <p:spPr>
          <a:xfrm>
            <a:off x="3276600" y="5029200"/>
            <a:ext cx="533400" cy="369332"/>
          </a:xfrm>
          <a:prstGeom prst="rect">
            <a:avLst/>
          </a:prstGeom>
          <a:noFill/>
        </p:spPr>
        <p:txBody>
          <a:bodyPr wrap="square" rtlCol="0">
            <a:spAutoFit/>
          </a:bodyPr>
          <a:lstStyle/>
          <a:p>
            <a:r>
              <a:rPr lang="en-US" dirty="0" smtClean="0"/>
              <a:t>10</a:t>
            </a:r>
            <a:endParaRPr lang="en-US" dirty="0"/>
          </a:p>
        </p:txBody>
      </p:sp>
      <p:sp>
        <p:nvSpPr>
          <p:cNvPr id="20" name="TextBox 19"/>
          <p:cNvSpPr txBox="1"/>
          <p:nvPr/>
        </p:nvSpPr>
        <p:spPr>
          <a:xfrm>
            <a:off x="3886200" y="5029200"/>
            <a:ext cx="533400" cy="369332"/>
          </a:xfrm>
          <a:prstGeom prst="rect">
            <a:avLst/>
          </a:prstGeom>
          <a:noFill/>
        </p:spPr>
        <p:txBody>
          <a:bodyPr wrap="square" rtlCol="0">
            <a:spAutoFit/>
          </a:bodyPr>
          <a:lstStyle/>
          <a:p>
            <a:r>
              <a:rPr lang="en-US" dirty="0" smtClean="0"/>
              <a:t>11</a:t>
            </a:r>
            <a:endParaRPr lang="en-US" dirty="0"/>
          </a:p>
        </p:txBody>
      </p:sp>
      <p:sp>
        <p:nvSpPr>
          <p:cNvPr id="21" name="TextBox 20"/>
          <p:cNvSpPr txBox="1"/>
          <p:nvPr/>
        </p:nvSpPr>
        <p:spPr>
          <a:xfrm>
            <a:off x="4495800" y="5029200"/>
            <a:ext cx="533400" cy="369332"/>
          </a:xfrm>
          <a:prstGeom prst="rect">
            <a:avLst/>
          </a:prstGeom>
          <a:noFill/>
        </p:spPr>
        <p:txBody>
          <a:bodyPr wrap="square" rtlCol="0">
            <a:spAutoFit/>
          </a:bodyPr>
          <a:lstStyle/>
          <a:p>
            <a:r>
              <a:rPr lang="en-US" dirty="0" smtClean="0"/>
              <a:t>12</a:t>
            </a:r>
            <a:endParaRPr lang="en-US" dirty="0"/>
          </a:p>
        </p:txBody>
      </p:sp>
      <p:sp>
        <p:nvSpPr>
          <p:cNvPr id="22" name="TextBox 21"/>
          <p:cNvSpPr txBox="1"/>
          <p:nvPr/>
        </p:nvSpPr>
        <p:spPr>
          <a:xfrm>
            <a:off x="5334000" y="5029200"/>
            <a:ext cx="533400" cy="369332"/>
          </a:xfrm>
          <a:prstGeom prst="rect">
            <a:avLst/>
          </a:prstGeom>
          <a:noFill/>
        </p:spPr>
        <p:txBody>
          <a:bodyPr wrap="square" rtlCol="0">
            <a:spAutoFit/>
          </a:bodyPr>
          <a:lstStyle/>
          <a:p>
            <a:r>
              <a:rPr lang="en-US" dirty="0" smtClean="0"/>
              <a:t>13</a:t>
            </a:r>
            <a:endParaRPr lang="en-US" dirty="0"/>
          </a:p>
        </p:txBody>
      </p:sp>
      <p:sp>
        <p:nvSpPr>
          <p:cNvPr id="23" name="TextBox 22"/>
          <p:cNvSpPr txBox="1"/>
          <p:nvPr/>
        </p:nvSpPr>
        <p:spPr>
          <a:xfrm>
            <a:off x="6477000" y="4724400"/>
            <a:ext cx="533400" cy="369332"/>
          </a:xfrm>
          <a:prstGeom prst="rect">
            <a:avLst/>
          </a:prstGeom>
          <a:noFill/>
        </p:spPr>
        <p:txBody>
          <a:bodyPr wrap="square" rtlCol="0">
            <a:spAutoFit/>
          </a:bodyPr>
          <a:lstStyle/>
          <a:p>
            <a:r>
              <a:rPr lang="en-US" dirty="0" smtClean="0"/>
              <a:t>X</a:t>
            </a:r>
            <a:endParaRPr lang="en-US" dirty="0"/>
          </a:p>
        </p:txBody>
      </p:sp>
      <p:sp>
        <p:nvSpPr>
          <p:cNvPr id="24" name="TextBox 23"/>
          <p:cNvSpPr txBox="1"/>
          <p:nvPr/>
        </p:nvSpPr>
        <p:spPr>
          <a:xfrm>
            <a:off x="3429000" y="5345668"/>
            <a:ext cx="1143000" cy="523220"/>
          </a:xfrm>
          <a:prstGeom prst="rect">
            <a:avLst/>
          </a:prstGeom>
          <a:noFill/>
        </p:spPr>
        <p:txBody>
          <a:bodyPr wrap="square" rtlCol="0">
            <a:spAutoFit/>
          </a:bodyPr>
          <a:lstStyle/>
          <a:p>
            <a:r>
              <a:rPr lang="en-US" sz="2800" b="1" dirty="0" smtClean="0"/>
              <a:t>YEAR</a:t>
            </a:r>
            <a:endParaRPr lang="en-US" sz="2800" b="1" dirty="0"/>
          </a:p>
        </p:txBody>
      </p:sp>
      <p:cxnSp>
        <p:nvCxnSpPr>
          <p:cNvPr id="27" name="Straight Connector 26"/>
          <p:cNvCxnSpPr/>
          <p:nvPr/>
        </p:nvCxnSpPr>
        <p:spPr>
          <a:xfrm rot="5400000" flipH="1" flipV="1">
            <a:off x="1752600" y="3429000"/>
            <a:ext cx="1219200" cy="6096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a:xfrm>
            <a:off x="2667000" y="3124200"/>
            <a:ext cx="762000" cy="6096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p:nvCxnSpPr>
        <p:spPr>
          <a:xfrm rot="5400000" flipH="1" flipV="1">
            <a:off x="3048000" y="2590800"/>
            <a:ext cx="1524000" cy="762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flipV="1">
            <a:off x="4191000" y="1371600"/>
            <a:ext cx="990600" cy="8382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37" name="TextBox 36"/>
          <p:cNvSpPr txBox="1"/>
          <p:nvPr/>
        </p:nvSpPr>
        <p:spPr>
          <a:xfrm>
            <a:off x="1219200" y="533400"/>
            <a:ext cx="533400" cy="369332"/>
          </a:xfrm>
          <a:prstGeom prst="rect">
            <a:avLst/>
          </a:prstGeom>
          <a:noFill/>
        </p:spPr>
        <p:txBody>
          <a:bodyPr wrap="square" rtlCol="0">
            <a:spAutoFit/>
          </a:bodyPr>
          <a:lstStyle/>
          <a:p>
            <a:r>
              <a:rPr lang="en-US" dirty="0" smtClean="0"/>
              <a:t>Y</a:t>
            </a:r>
            <a:endParaRPr lang="en-US" dirty="0"/>
          </a:p>
        </p:txBody>
      </p:sp>
      <p:sp>
        <p:nvSpPr>
          <p:cNvPr id="38" name="TextBox 37"/>
          <p:cNvSpPr txBox="1"/>
          <p:nvPr/>
        </p:nvSpPr>
        <p:spPr>
          <a:xfrm>
            <a:off x="5029200" y="2057400"/>
            <a:ext cx="1676400" cy="369332"/>
          </a:xfrm>
          <a:prstGeom prst="rect">
            <a:avLst/>
          </a:prstGeom>
          <a:noFill/>
        </p:spPr>
        <p:txBody>
          <a:bodyPr wrap="square" rtlCol="0">
            <a:spAutoFit/>
          </a:bodyPr>
          <a:lstStyle/>
          <a:p>
            <a:r>
              <a:rPr lang="en-US" dirty="0" smtClean="0"/>
              <a:t>TREND LINE</a:t>
            </a:r>
            <a:endParaRPr lang="en-US" dirty="0"/>
          </a:p>
        </p:txBody>
      </p:sp>
      <p:sp>
        <p:nvSpPr>
          <p:cNvPr id="39" name="TextBox 38"/>
          <p:cNvSpPr txBox="1"/>
          <p:nvPr/>
        </p:nvSpPr>
        <p:spPr>
          <a:xfrm>
            <a:off x="605135" y="1676400"/>
            <a:ext cx="461665" cy="2667000"/>
          </a:xfrm>
          <a:prstGeom prst="rect">
            <a:avLst/>
          </a:prstGeom>
          <a:noFill/>
        </p:spPr>
        <p:txBody>
          <a:bodyPr vert="vert270" wrap="square" rtlCol="0">
            <a:spAutoFit/>
          </a:bodyPr>
          <a:lstStyle/>
          <a:p>
            <a:r>
              <a:rPr lang="en-US" dirty="0" smtClean="0"/>
              <a:t>SALES IN THOUSAND (Rs)</a:t>
            </a:r>
            <a:endParaRPr lang="en-US" dirty="0"/>
          </a:p>
        </p:txBody>
      </p:sp>
    </p:spTree>
    <p:extLst>
      <p:ext uri="{BB962C8B-B14F-4D97-AF65-F5344CB8AC3E}">
        <p14:creationId xmlns:p14="http://schemas.microsoft.com/office/powerpoint/2010/main" val="3424653821"/>
      </p:ext>
    </p:extLst>
  </p:cSld>
  <p:clrMapOvr>
    <a:masterClrMapping/>
  </p:clrMapOvr>
  <p:timing>
    <p:tnLst>
      <p:par>
        <p:cTn id="1" dur="indefinite" restart="never" nodeType="tmRoot"/>
      </p:par>
    </p:tnLst>
  </p:timing>
</p:sld>
</file>

<file path=ppt/slides/slide1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9505" name="Rectangle 1"/>
          <p:cNvSpPr>
            <a:spLocks noChangeArrowheads="1"/>
          </p:cNvSpPr>
          <p:nvPr/>
        </p:nvSpPr>
        <p:spPr bwMode="auto">
          <a:xfrm>
            <a:off x="152400" y="62805"/>
            <a:ext cx="8915400" cy="649408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3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The trend </a:t>
            </a:r>
            <a:r>
              <a:rPr kumimoji="0" lang="en-US" sz="3200"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en-US" sz="3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line is fitted by developing a trend equation giving the nature and magnitude of trend. The form of trend equation to be fitted to a particular set of data is determined by plotting data on a graph paper in the manner as shown in Fig 9.1. the time series data on sales platted on a graph paper shown a linear trend in Fig. the common method of constructing the line of best fit is the least </a:t>
            </a:r>
            <a:r>
              <a:rPr kumimoji="0" lang="en-US" sz="3200"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en-US" sz="3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square method. But here (in the above diagram) it is assumed to be linear but actually it may be non </a:t>
            </a:r>
            <a:r>
              <a:rPr kumimoji="0" lang="en-US" sz="3200"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en-US" sz="3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linear cyclical, which are complex methods. But here we have assumed a linear trend for simplicity. the equation for the straight line (or linear) trend is</a:t>
            </a:r>
            <a:endParaRPr kumimoji="0" lang="en-US" sz="3200" b="0" i="0" u="none" strike="noStrike" cap="none" normalizeH="0" baseline="0" dirty="0" smtClean="0">
              <a:ln>
                <a:noFill/>
              </a:ln>
              <a:solidFill>
                <a:schemeClr val="tx1"/>
              </a:solidFill>
              <a:effectLst/>
              <a:latin typeface="Arial" pitchFamily="34" charset="0"/>
            </a:endParaRPr>
          </a:p>
        </p:txBody>
      </p:sp>
    </p:spTree>
    <p:extLst>
      <p:ext uri="{BB962C8B-B14F-4D97-AF65-F5344CB8AC3E}">
        <p14:creationId xmlns:p14="http://schemas.microsoft.com/office/powerpoint/2010/main" val="350462902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Rectangle 1"/>
          <p:cNvSpPr>
            <a:spLocks noChangeArrowheads="1"/>
          </p:cNvSpPr>
          <p:nvPr/>
        </p:nvSpPr>
        <p:spPr bwMode="auto">
          <a:xfrm>
            <a:off x="228600" y="1079480"/>
            <a:ext cx="8610600" cy="341632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36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Demand Schedule:</a:t>
            </a:r>
            <a:endParaRPr kumimoji="0" lang="en-US" sz="3600" b="0" i="0" u="none" strike="noStrike" cap="none" normalizeH="0" baseline="0" dirty="0" smtClean="0">
              <a:ln>
                <a:noFill/>
              </a:ln>
              <a:solidFill>
                <a:schemeClr val="tx1"/>
              </a:solidFill>
              <a:effectLst/>
              <a:latin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3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en-US" sz="3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 tabular statement of price and quantity relationship is called the demand schedule. It is a list of various quantities of a commodity demanded at an alternative prices. It is a list of price &amp; quantities</a:t>
            </a:r>
            <a:r>
              <a:rPr kumimoji="0" lang="en-US"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endParaRPr kumimoji="0" lang="en-US" sz="1800" b="0" i="0" u="none" strike="noStrike" cap="none" normalizeH="0" baseline="0" dirty="0" smtClean="0">
              <a:ln>
                <a:noFill/>
              </a:ln>
              <a:solidFill>
                <a:schemeClr val="tx1"/>
              </a:solidFill>
              <a:effectLst/>
              <a:latin typeface="Arial" pitchFamily="34" charset="0"/>
            </a:endParaRPr>
          </a:p>
        </p:txBody>
      </p:sp>
    </p:spTree>
  </p:cSld>
  <p:clrMapOvr>
    <a:masterClrMapping/>
  </p:clrMapOvr>
</p:sld>
</file>

<file path=ppt/slides/slide1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1553" name="Rectangle 1"/>
          <p:cNvSpPr>
            <a:spLocks noChangeArrowheads="1"/>
          </p:cNvSpPr>
          <p:nvPr/>
        </p:nvSpPr>
        <p:spPr bwMode="auto">
          <a:xfrm>
            <a:off x="76200" y="62805"/>
            <a:ext cx="8915400" cy="630942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40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Y = a + </a:t>
            </a:r>
            <a:r>
              <a:rPr kumimoji="0" lang="en-US" sz="4000" b="1"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bx</a:t>
            </a:r>
            <a:endParaRPr kumimoji="0" lang="en-US" sz="4000" b="1" i="0" u="none" strike="noStrike" cap="none" normalizeH="0" baseline="0" dirty="0" smtClean="0">
              <a:ln>
                <a:noFill/>
              </a:ln>
              <a:solidFill>
                <a:schemeClr val="tx1"/>
              </a:solidFill>
              <a:effectLst/>
              <a:latin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3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where </a:t>
            </a:r>
            <a:r>
              <a:rPr kumimoji="0" lang="en-US" sz="40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a:t>
            </a:r>
            <a:r>
              <a:rPr kumimoji="0" lang="en-US" sz="3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is the intercept and </a:t>
            </a:r>
            <a:endParaRPr kumimoji="0" lang="en-US" sz="3200" b="0" i="0" u="none" strike="noStrike" cap="none" normalizeH="0" baseline="0" dirty="0" smtClean="0">
              <a:ln>
                <a:noFill/>
              </a:ln>
              <a:solidFill>
                <a:schemeClr val="tx1"/>
              </a:solidFill>
              <a:effectLst/>
              <a:latin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3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en-US" sz="40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b</a:t>
            </a:r>
            <a:r>
              <a:rPr kumimoji="0" lang="en-US" sz="3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shows the impact of the independent variable.</a:t>
            </a:r>
            <a:endParaRPr kumimoji="0" lang="en-US" sz="3200" b="0" i="0" u="none" strike="noStrike" cap="none" normalizeH="0" baseline="0" dirty="0" smtClean="0">
              <a:ln>
                <a:noFill/>
              </a:ln>
              <a:solidFill>
                <a:schemeClr val="tx1"/>
              </a:solidFill>
              <a:effectLst/>
              <a:latin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3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Since we are concerned here with the forecasting of sales, they are considered to be a dependent variable (Y)</a:t>
            </a:r>
            <a:endParaRPr kumimoji="0" lang="en-US" sz="3200" b="0" i="0" u="none" strike="noStrike" cap="none" normalizeH="0" baseline="0" dirty="0" smtClean="0">
              <a:ln>
                <a:noFill/>
              </a:ln>
              <a:solidFill>
                <a:schemeClr val="tx1"/>
              </a:solidFill>
              <a:effectLst/>
              <a:latin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3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Since sales are assumed to very from year to year, the time period i.e. year will be independent variable (X). Then, the Y intercept and the slope of the line are found by making appropriate substitutions in the following equations: </a:t>
            </a:r>
            <a:endParaRPr kumimoji="0" lang="en-US" sz="3200" b="0" i="0" u="none" strike="noStrike" cap="none" normalizeH="0" baseline="0" dirty="0" smtClean="0">
              <a:ln>
                <a:noFill/>
              </a:ln>
              <a:solidFill>
                <a:schemeClr val="tx1"/>
              </a:solidFill>
              <a:effectLst/>
              <a:latin typeface="Arial" pitchFamily="34" charset="0"/>
            </a:endParaRPr>
          </a:p>
        </p:txBody>
      </p:sp>
    </p:spTree>
    <p:extLst>
      <p:ext uri="{BB962C8B-B14F-4D97-AF65-F5344CB8AC3E}">
        <p14:creationId xmlns:p14="http://schemas.microsoft.com/office/powerpoint/2010/main" val="145009153"/>
      </p:ext>
    </p:extLst>
  </p:cSld>
  <p:clrMapOvr>
    <a:masterClrMapping/>
  </p:clrMapOvr>
  <p:timing>
    <p:tnLst>
      <p:par>
        <p:cTn id="1" dur="indefinite" restart="never" nodeType="tmRoot"/>
      </p:par>
    </p:tnLst>
  </p:timing>
</p:sld>
</file>

<file path=ppt/slides/slide1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2577" name="Rectangle 1"/>
          <p:cNvSpPr>
            <a:spLocks noChangeArrowheads="1"/>
          </p:cNvSpPr>
          <p:nvPr/>
        </p:nvSpPr>
        <p:spPr bwMode="auto">
          <a:xfrm>
            <a:off x="76200" y="1003280"/>
            <a:ext cx="8991600" cy="397031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 typeface="Symbol" pitchFamily="18" charset="2"/>
              <a:buChar char="S"/>
              <a:tabLst/>
            </a:pPr>
            <a:r>
              <a:rPr kumimoji="0" lang="en-US" sz="3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sym typeface="Symbol" pitchFamily="18" charset="2"/>
              </a:rPr>
              <a:t>Y = </a:t>
            </a:r>
            <a:r>
              <a:rPr kumimoji="0" lang="en-US" sz="3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sym typeface="Symbol" pitchFamily="18" charset="2"/>
              </a:rPr>
              <a:t>na</a:t>
            </a:r>
            <a:r>
              <a:rPr kumimoji="0" lang="en-US" sz="3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sym typeface="Symbol" pitchFamily="18" charset="2"/>
              </a:rPr>
              <a:t> + b </a:t>
            </a:r>
            <a:r>
              <a:rPr kumimoji="0" lang="en-US" sz="3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X</a:t>
            </a:r>
            <a:r>
              <a:rPr kumimoji="0" lang="en-US" sz="3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sym typeface="Symbol" pitchFamily="18" charset="2"/>
              </a:rPr>
              <a:t>      </a:t>
            </a:r>
            <a:r>
              <a:rPr kumimoji="0" lang="en-US" sz="3600" b="0" i="0" u="none" strike="noStrike" cap="none" normalizeH="0" baseline="0" dirty="0" smtClean="0">
                <a:ln>
                  <a:noFill/>
                </a:ln>
                <a:solidFill>
                  <a:schemeClr val="tx1"/>
                </a:solidFill>
                <a:effectLst/>
                <a:latin typeface="Calibri"/>
                <a:ea typeface="Calibri" pitchFamily="34" charset="0"/>
                <a:cs typeface="Times New Roman" pitchFamily="18" charset="0"/>
                <a:sym typeface="Symbol" pitchFamily="18" charset="2"/>
              </a:rPr>
              <a:t>……………</a:t>
            </a:r>
            <a:r>
              <a:rPr kumimoji="0" lang="en-US" sz="3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sym typeface="Symbol" pitchFamily="18" charset="2"/>
              </a:rPr>
              <a:t>(1)</a:t>
            </a:r>
          </a:p>
          <a:p>
            <a:pPr marL="0" marR="0" lvl="0" indent="0" algn="just" defTabSz="914400" rtl="0" eaLnBrk="1" fontAlgn="base" latinLnBrk="0" hangingPunct="1">
              <a:lnSpc>
                <a:spcPct val="100000"/>
              </a:lnSpc>
              <a:spcBef>
                <a:spcPct val="0"/>
              </a:spcBef>
              <a:spcAft>
                <a:spcPct val="0"/>
              </a:spcAft>
              <a:buClrTx/>
              <a:buSzTx/>
              <a:tabLst/>
            </a:pPr>
            <a:endParaRPr kumimoji="0" lang="en-US" sz="3600" b="0" i="0" u="none" strike="noStrike" cap="none" normalizeH="0" baseline="0" dirty="0" smtClean="0">
              <a:ln>
                <a:noFill/>
              </a:ln>
              <a:solidFill>
                <a:schemeClr val="tx1"/>
              </a:solidFill>
              <a:effectLst/>
              <a:latin typeface="Arial" pitchFamily="34" charset="0"/>
              <a:sym typeface="Symbol" pitchFamily="18" charset="2"/>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3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sym typeface="Symbol" pitchFamily="18" charset="2"/>
              </a:rPr>
              <a:t></a:t>
            </a:r>
            <a:r>
              <a:rPr kumimoji="0" lang="en-US" sz="3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.XY =</a:t>
            </a:r>
            <a:r>
              <a:rPr kumimoji="0" lang="en-US" sz="3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sym typeface="Symbol" pitchFamily="18" charset="2"/>
              </a:rPr>
              <a:t>  a </a:t>
            </a:r>
            <a:r>
              <a:rPr kumimoji="0" lang="en-US" sz="3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X + b </a:t>
            </a:r>
            <a:r>
              <a:rPr kumimoji="0" lang="en-US" sz="3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sym typeface="Symbol" pitchFamily="18" charset="2"/>
              </a:rPr>
              <a:t></a:t>
            </a:r>
            <a:r>
              <a:rPr kumimoji="0" lang="en-US" sz="3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X</a:t>
            </a:r>
            <a:r>
              <a:rPr kumimoji="0" lang="en-US" sz="3600" b="0" i="0" u="none" strike="noStrike" cap="none" normalizeH="0" baseline="30000" dirty="0" smtClean="0">
                <a:ln>
                  <a:noFill/>
                </a:ln>
                <a:solidFill>
                  <a:schemeClr val="tx1"/>
                </a:solidFill>
                <a:effectLst/>
                <a:latin typeface="Times New Roman" pitchFamily="18" charset="0"/>
                <a:ea typeface="Calibri" pitchFamily="34" charset="0"/>
                <a:cs typeface="Times New Roman" pitchFamily="18" charset="0"/>
                <a:sym typeface="Symbol" pitchFamily="18" charset="2"/>
              </a:rPr>
              <a:t>2</a:t>
            </a:r>
            <a:r>
              <a:rPr kumimoji="0" lang="en-US" sz="3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sym typeface="Symbol" pitchFamily="18" charset="2"/>
              </a:rPr>
              <a:t>  </a:t>
            </a:r>
            <a:r>
              <a:rPr kumimoji="0" lang="en-US" sz="3600" b="0" i="0" u="none" strike="noStrike" cap="none" normalizeH="0" baseline="0" dirty="0" smtClean="0">
                <a:ln>
                  <a:noFill/>
                </a:ln>
                <a:solidFill>
                  <a:schemeClr val="tx1"/>
                </a:solidFill>
                <a:effectLst/>
                <a:latin typeface="Calibri"/>
                <a:ea typeface="Calibri" pitchFamily="34" charset="0"/>
                <a:cs typeface="Times New Roman" pitchFamily="18" charset="0"/>
                <a:sym typeface="Symbol" pitchFamily="18" charset="2"/>
              </a:rPr>
              <a:t>…………</a:t>
            </a:r>
            <a:r>
              <a:rPr kumimoji="0" lang="en-US" sz="3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sym typeface="Symbol" pitchFamily="18" charset="2"/>
              </a:rPr>
              <a:t>.(2) </a:t>
            </a:r>
            <a:endParaRPr kumimoji="0" lang="en-US" sz="3600" b="0" i="0" u="none" strike="noStrike" cap="none" normalizeH="0" baseline="0" dirty="0" smtClean="0">
              <a:ln>
                <a:noFill/>
              </a:ln>
              <a:solidFill>
                <a:schemeClr val="tx1"/>
              </a:solidFill>
              <a:effectLst/>
              <a:latin typeface="Arial" pitchFamily="34" charset="0"/>
              <a:sym typeface="Symbol" pitchFamily="18" charset="2"/>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3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sym typeface="Symbol" pitchFamily="18" charset="2"/>
              </a:rPr>
              <a:t>We get the following information when we calculate the magnitude of the required quantities from the original data given in the previous table.</a:t>
            </a:r>
          </a:p>
        </p:txBody>
      </p:sp>
    </p:spTree>
    <p:extLst>
      <p:ext uri="{BB962C8B-B14F-4D97-AF65-F5344CB8AC3E}">
        <p14:creationId xmlns:p14="http://schemas.microsoft.com/office/powerpoint/2010/main" val="1366372750"/>
      </p:ext>
    </p:extLst>
  </p:cSld>
  <p:clrMapOvr>
    <a:masterClrMapping/>
  </p:clrMapOvr>
  <p:timing>
    <p:tnLst>
      <p:par>
        <p:cTn id="1" dur="indefinite" restart="never" nodeType="tmRoot"/>
      </p:par>
    </p:tnLst>
  </p:timing>
</p:sld>
</file>

<file path=ppt/slides/slide1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381000" y="990600"/>
          <a:ext cx="8382000" cy="4381500"/>
        </p:xfrm>
        <a:graphic>
          <a:graphicData uri="http://schemas.openxmlformats.org/drawingml/2006/table">
            <a:tbl>
              <a:tblPr/>
              <a:tblGrid>
                <a:gridCol w="8382000"/>
              </a:tblGrid>
              <a:tr h="1073009">
                <a:tc>
                  <a:txBody>
                    <a:bodyPr/>
                    <a:lstStyle/>
                    <a:p>
                      <a:pPr marL="0" marR="0">
                        <a:lnSpc>
                          <a:spcPct val="115000"/>
                        </a:lnSpc>
                        <a:spcBef>
                          <a:spcPts val="0"/>
                        </a:spcBef>
                        <a:spcAft>
                          <a:spcPts val="0"/>
                        </a:spcAft>
                      </a:pPr>
                      <a:r>
                        <a:rPr lang="en-US" sz="2500" dirty="0" smtClean="0">
                          <a:latin typeface="Times New Roman"/>
                          <a:ea typeface="Calibri"/>
                          <a:cs typeface="Times New Roman"/>
                        </a:rPr>
                        <a:t>Year               Sales </a:t>
                      </a:r>
                      <a:r>
                        <a:rPr lang="en-US" sz="2500" dirty="0">
                          <a:latin typeface="Times New Roman"/>
                          <a:ea typeface="Calibri"/>
                          <a:cs typeface="Times New Roman"/>
                        </a:rPr>
                        <a:t>in </a:t>
                      </a:r>
                      <a:endParaRPr lang="en-US" sz="2500" dirty="0">
                        <a:latin typeface="Calibri"/>
                        <a:ea typeface="Calibri"/>
                        <a:cs typeface="Times New Roman"/>
                      </a:endParaRPr>
                    </a:p>
                    <a:p>
                      <a:pPr marL="0" marR="0">
                        <a:lnSpc>
                          <a:spcPct val="115000"/>
                        </a:lnSpc>
                        <a:spcBef>
                          <a:spcPts val="0"/>
                        </a:spcBef>
                        <a:spcAft>
                          <a:spcPts val="0"/>
                        </a:spcAft>
                      </a:pPr>
                      <a:r>
                        <a:rPr lang="en-US" sz="2500" dirty="0">
                          <a:latin typeface="Times New Roman"/>
                          <a:ea typeface="Calibri"/>
                          <a:cs typeface="Times New Roman"/>
                        </a:rPr>
                        <a:t>                   </a:t>
                      </a:r>
                      <a:r>
                        <a:rPr lang="en-US" sz="2500" dirty="0" smtClean="0">
                          <a:latin typeface="Times New Roman"/>
                          <a:ea typeface="Calibri"/>
                          <a:cs typeface="Times New Roman"/>
                        </a:rPr>
                        <a:t> thousands           X          </a:t>
                      </a:r>
                      <a:r>
                        <a:rPr lang="en-US" sz="2500" dirty="0" smtClean="0">
                          <a:latin typeface="Calibri"/>
                          <a:ea typeface="Calibri"/>
                          <a:cs typeface="Times New Roman"/>
                        </a:rPr>
                        <a:t>  </a:t>
                      </a:r>
                      <a:r>
                        <a:rPr lang="en-US" sz="2500" dirty="0" smtClean="0">
                          <a:latin typeface="Times New Roman"/>
                          <a:ea typeface="Calibri"/>
                          <a:cs typeface="Times New Roman"/>
                        </a:rPr>
                        <a:t>    </a:t>
                      </a:r>
                      <a:r>
                        <a:rPr lang="en-US" sz="2500" dirty="0">
                          <a:latin typeface="Times New Roman"/>
                          <a:ea typeface="Calibri"/>
                          <a:cs typeface="Times New Roman"/>
                        </a:rPr>
                        <a:t>X</a:t>
                      </a:r>
                      <a:r>
                        <a:rPr lang="en-US" sz="2500" baseline="30000" dirty="0">
                          <a:latin typeface="Times New Roman"/>
                          <a:ea typeface="Calibri"/>
                          <a:cs typeface="Times New Roman"/>
                        </a:rPr>
                        <a:t>2</a:t>
                      </a:r>
                      <a:r>
                        <a:rPr lang="en-US" sz="2500" dirty="0">
                          <a:latin typeface="Times New Roman"/>
                          <a:ea typeface="Calibri"/>
                          <a:cs typeface="Times New Roman"/>
                        </a:rPr>
                        <a:t>           </a:t>
                      </a:r>
                      <a:r>
                        <a:rPr lang="en-US" sz="2500" dirty="0" smtClean="0">
                          <a:latin typeface="Times New Roman"/>
                          <a:ea typeface="Calibri"/>
                          <a:cs typeface="Times New Roman"/>
                        </a:rPr>
                        <a:t>       </a:t>
                      </a:r>
                      <a:r>
                        <a:rPr lang="en-US" sz="2500" dirty="0">
                          <a:latin typeface="Times New Roman"/>
                          <a:ea typeface="Calibri"/>
                          <a:cs typeface="Times New Roman"/>
                        </a:rPr>
                        <a:t>XY</a:t>
                      </a:r>
                      <a:endParaRPr lang="en-US" sz="2500" dirty="0">
                        <a:latin typeface="Calibri"/>
                        <a:ea typeface="Calibri"/>
                        <a:cs typeface="Times New Roman"/>
                      </a:endParaRPr>
                    </a:p>
                    <a:p>
                      <a:pPr marL="0" marR="0">
                        <a:lnSpc>
                          <a:spcPct val="115000"/>
                        </a:lnSpc>
                        <a:spcBef>
                          <a:spcPts val="0"/>
                        </a:spcBef>
                        <a:spcAft>
                          <a:spcPts val="0"/>
                        </a:spcAft>
                      </a:pPr>
                      <a:r>
                        <a:rPr lang="en-US" sz="2500" dirty="0">
                          <a:latin typeface="Times New Roman"/>
                          <a:ea typeface="Calibri"/>
                          <a:cs typeface="Times New Roman"/>
                        </a:rPr>
                        <a:t>                      </a:t>
                      </a:r>
                      <a:r>
                        <a:rPr lang="en-US" sz="2500" dirty="0" smtClean="0">
                          <a:latin typeface="Times New Roman"/>
                          <a:ea typeface="Calibri"/>
                          <a:cs typeface="Times New Roman"/>
                        </a:rPr>
                        <a:t> </a:t>
                      </a:r>
                      <a:r>
                        <a:rPr lang="en-US" sz="2500" dirty="0">
                          <a:latin typeface="Times New Roman"/>
                          <a:ea typeface="Calibri"/>
                          <a:cs typeface="Times New Roman"/>
                        </a:rPr>
                        <a:t>Rs. Y</a:t>
                      </a:r>
                      <a:endParaRPr lang="en-US" sz="25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548396">
                <a:tc>
                  <a:txBody>
                    <a:bodyPr/>
                    <a:lstStyle/>
                    <a:p>
                      <a:pPr marL="0" marR="0">
                        <a:lnSpc>
                          <a:spcPct val="115000"/>
                        </a:lnSpc>
                        <a:spcBef>
                          <a:spcPts val="0"/>
                        </a:spcBef>
                        <a:spcAft>
                          <a:spcPts val="0"/>
                        </a:spcAft>
                        <a:tabLst>
                          <a:tab pos="209550" algn="l"/>
                          <a:tab pos="1962150" algn="l"/>
                          <a:tab pos="3057525" algn="l"/>
                          <a:tab pos="3829050" algn="l"/>
                          <a:tab pos="4619625" algn="l"/>
                        </a:tabLst>
                      </a:pPr>
                      <a:r>
                        <a:rPr lang="en-US" sz="2500" dirty="0" smtClean="0">
                          <a:latin typeface="Times New Roman"/>
                          <a:ea typeface="Calibri"/>
                          <a:cs typeface="Times New Roman"/>
                        </a:rPr>
                        <a:t>2008</a:t>
                      </a:r>
                      <a:r>
                        <a:rPr lang="en-US" sz="2500" dirty="0">
                          <a:latin typeface="Times New Roman"/>
                          <a:ea typeface="Calibri"/>
                          <a:cs typeface="Times New Roman"/>
                        </a:rPr>
                        <a:t>	50	</a:t>
                      </a:r>
                      <a:r>
                        <a:rPr lang="en-US" sz="2500" dirty="0" smtClean="0">
                          <a:latin typeface="Times New Roman"/>
                          <a:ea typeface="Calibri"/>
                          <a:cs typeface="Times New Roman"/>
                        </a:rPr>
                        <a:t>         </a:t>
                      </a:r>
                      <a:r>
                        <a:rPr lang="en-US" sz="2500" dirty="0">
                          <a:latin typeface="Times New Roman"/>
                          <a:ea typeface="Calibri"/>
                          <a:cs typeface="Times New Roman"/>
                        </a:rPr>
                        <a:t>1	</a:t>
                      </a:r>
                      <a:r>
                        <a:rPr lang="en-US" sz="2500" dirty="0" smtClean="0">
                          <a:latin typeface="Times New Roman"/>
                          <a:ea typeface="Calibri"/>
                          <a:cs typeface="Times New Roman"/>
                        </a:rPr>
                        <a:t>        1</a:t>
                      </a:r>
                      <a:r>
                        <a:rPr lang="en-US" sz="2500" dirty="0">
                          <a:latin typeface="Times New Roman"/>
                          <a:ea typeface="Calibri"/>
                          <a:cs typeface="Times New Roman"/>
                        </a:rPr>
                        <a:t>	  </a:t>
                      </a:r>
                      <a:r>
                        <a:rPr lang="en-US" sz="2500" dirty="0" smtClean="0">
                          <a:latin typeface="Times New Roman"/>
                          <a:ea typeface="Calibri"/>
                          <a:cs typeface="Times New Roman"/>
                        </a:rPr>
                        <a:t>                 50</a:t>
                      </a:r>
                      <a:endParaRPr lang="en-US" sz="2500" dirty="0">
                        <a:latin typeface="Calibri"/>
                        <a:ea typeface="Calibri"/>
                        <a:cs typeface="Times New Roman"/>
                      </a:endParaRPr>
                    </a:p>
                    <a:p>
                      <a:pPr marL="0" marR="0">
                        <a:lnSpc>
                          <a:spcPct val="115000"/>
                        </a:lnSpc>
                        <a:spcBef>
                          <a:spcPts val="0"/>
                        </a:spcBef>
                        <a:spcAft>
                          <a:spcPts val="0"/>
                        </a:spcAft>
                        <a:tabLst>
                          <a:tab pos="209550" algn="l"/>
                          <a:tab pos="1962150" algn="l"/>
                          <a:tab pos="3829050" algn="l"/>
                          <a:tab pos="4619625" algn="l"/>
                        </a:tabLst>
                      </a:pPr>
                      <a:r>
                        <a:rPr lang="en-US" sz="2500" dirty="0" smtClean="0">
                          <a:latin typeface="Times New Roman"/>
                          <a:ea typeface="Calibri"/>
                          <a:cs typeface="Times New Roman"/>
                        </a:rPr>
                        <a:t>2009</a:t>
                      </a:r>
                      <a:r>
                        <a:rPr lang="en-US" sz="2500" dirty="0">
                          <a:latin typeface="Times New Roman"/>
                          <a:ea typeface="Calibri"/>
                          <a:cs typeface="Times New Roman"/>
                        </a:rPr>
                        <a:t>	60                   </a:t>
                      </a:r>
                      <a:r>
                        <a:rPr lang="en-US" sz="2500" dirty="0" smtClean="0">
                          <a:latin typeface="Times New Roman"/>
                          <a:ea typeface="Calibri"/>
                          <a:cs typeface="Times New Roman"/>
                        </a:rPr>
                        <a:t>2 </a:t>
                      </a:r>
                      <a:r>
                        <a:rPr lang="en-US" sz="2500" dirty="0">
                          <a:latin typeface="Times New Roman"/>
                          <a:ea typeface="Calibri"/>
                          <a:cs typeface="Times New Roman"/>
                        </a:rPr>
                        <a:t>	</a:t>
                      </a:r>
                      <a:r>
                        <a:rPr lang="en-US" sz="2500" dirty="0" smtClean="0">
                          <a:latin typeface="Times New Roman"/>
                          <a:ea typeface="Calibri"/>
                          <a:cs typeface="Times New Roman"/>
                        </a:rPr>
                        <a:t>        4    </a:t>
                      </a:r>
                      <a:r>
                        <a:rPr lang="en-US" sz="2500" dirty="0">
                          <a:latin typeface="Times New Roman"/>
                          <a:ea typeface="Calibri"/>
                          <a:cs typeface="Times New Roman"/>
                        </a:rPr>
                        <a:t>	</a:t>
                      </a:r>
                      <a:r>
                        <a:rPr lang="en-US" sz="2500" dirty="0" smtClean="0">
                          <a:latin typeface="Times New Roman"/>
                          <a:ea typeface="Calibri"/>
                          <a:cs typeface="Times New Roman"/>
                        </a:rPr>
                        <a:t>      125</a:t>
                      </a:r>
                      <a:endParaRPr lang="en-US" sz="2500" dirty="0">
                        <a:latin typeface="Calibri"/>
                        <a:ea typeface="Calibri"/>
                        <a:cs typeface="Times New Roman"/>
                      </a:endParaRPr>
                    </a:p>
                    <a:p>
                      <a:pPr marL="0" marR="0">
                        <a:lnSpc>
                          <a:spcPct val="115000"/>
                        </a:lnSpc>
                        <a:spcBef>
                          <a:spcPts val="0"/>
                        </a:spcBef>
                        <a:spcAft>
                          <a:spcPts val="0"/>
                        </a:spcAft>
                        <a:tabLst>
                          <a:tab pos="209550" algn="l"/>
                          <a:tab pos="1962150" algn="l"/>
                          <a:tab pos="3133725" algn="l"/>
                          <a:tab pos="3829050" algn="l"/>
                          <a:tab pos="4619625" algn="l"/>
                        </a:tabLst>
                      </a:pPr>
                      <a:r>
                        <a:rPr lang="en-US" sz="2500" dirty="0" smtClean="0">
                          <a:latin typeface="Times New Roman"/>
                          <a:ea typeface="Calibri"/>
                          <a:cs typeface="Times New Roman"/>
                        </a:rPr>
                        <a:t>2010</a:t>
                      </a:r>
                      <a:r>
                        <a:rPr lang="en-US" sz="2500" dirty="0">
                          <a:latin typeface="Times New Roman"/>
                          <a:ea typeface="Calibri"/>
                          <a:cs typeface="Times New Roman"/>
                        </a:rPr>
                        <a:t>	55                 </a:t>
                      </a:r>
                      <a:r>
                        <a:rPr lang="en-US" sz="2500" dirty="0" smtClean="0">
                          <a:latin typeface="Times New Roman"/>
                          <a:ea typeface="Calibri"/>
                          <a:cs typeface="Times New Roman"/>
                        </a:rPr>
                        <a:t>  </a:t>
                      </a:r>
                      <a:r>
                        <a:rPr lang="en-US" sz="2500" dirty="0">
                          <a:latin typeface="Times New Roman"/>
                          <a:ea typeface="Calibri"/>
                          <a:cs typeface="Times New Roman"/>
                        </a:rPr>
                        <a:t>3	</a:t>
                      </a:r>
                      <a:r>
                        <a:rPr lang="en-US" sz="2500" dirty="0" smtClean="0">
                          <a:latin typeface="Times New Roman"/>
                          <a:ea typeface="Calibri"/>
                          <a:cs typeface="Times New Roman"/>
                        </a:rPr>
                        <a:t>        9</a:t>
                      </a:r>
                      <a:r>
                        <a:rPr lang="en-US" sz="2500" dirty="0">
                          <a:latin typeface="Times New Roman"/>
                          <a:ea typeface="Calibri"/>
                          <a:cs typeface="Times New Roman"/>
                        </a:rPr>
                        <a:t>	</a:t>
                      </a:r>
                      <a:r>
                        <a:rPr lang="en-US" sz="2500" dirty="0" smtClean="0">
                          <a:latin typeface="Times New Roman"/>
                          <a:ea typeface="Calibri"/>
                          <a:cs typeface="Times New Roman"/>
                        </a:rPr>
                        <a:t>                  165</a:t>
                      </a:r>
                      <a:endParaRPr lang="en-US" sz="2500" dirty="0">
                        <a:latin typeface="Calibri"/>
                        <a:ea typeface="Calibri"/>
                        <a:cs typeface="Times New Roman"/>
                      </a:endParaRPr>
                    </a:p>
                    <a:p>
                      <a:pPr marL="0" marR="0">
                        <a:lnSpc>
                          <a:spcPct val="115000"/>
                        </a:lnSpc>
                        <a:spcBef>
                          <a:spcPts val="0"/>
                        </a:spcBef>
                        <a:spcAft>
                          <a:spcPts val="0"/>
                        </a:spcAft>
                        <a:tabLst>
                          <a:tab pos="209550" algn="l"/>
                          <a:tab pos="1962150" algn="l"/>
                          <a:tab pos="3133725" algn="l"/>
                          <a:tab pos="3829050" algn="l"/>
                          <a:tab pos="4619625" algn="l"/>
                        </a:tabLst>
                      </a:pPr>
                      <a:r>
                        <a:rPr lang="en-US" sz="2500" dirty="0" smtClean="0">
                          <a:latin typeface="Times New Roman"/>
                          <a:ea typeface="Calibri"/>
                          <a:cs typeface="Times New Roman"/>
                        </a:rPr>
                        <a:t>2011</a:t>
                      </a:r>
                      <a:r>
                        <a:rPr lang="en-US" sz="2500" dirty="0">
                          <a:latin typeface="Times New Roman"/>
                          <a:ea typeface="Calibri"/>
                          <a:cs typeface="Times New Roman"/>
                        </a:rPr>
                        <a:t>	70                 </a:t>
                      </a:r>
                      <a:r>
                        <a:rPr lang="en-US" sz="2500" dirty="0" smtClean="0">
                          <a:latin typeface="Times New Roman"/>
                          <a:ea typeface="Calibri"/>
                          <a:cs typeface="Times New Roman"/>
                        </a:rPr>
                        <a:t>  </a:t>
                      </a:r>
                      <a:r>
                        <a:rPr lang="en-US" sz="2500" dirty="0">
                          <a:latin typeface="Times New Roman"/>
                          <a:ea typeface="Calibri"/>
                          <a:cs typeface="Times New Roman"/>
                        </a:rPr>
                        <a:t>4             </a:t>
                      </a:r>
                      <a:r>
                        <a:rPr lang="en-US" sz="2500" dirty="0" smtClean="0">
                          <a:latin typeface="Times New Roman"/>
                          <a:ea typeface="Calibri"/>
                          <a:cs typeface="Times New Roman"/>
                        </a:rPr>
                        <a:t>   16</a:t>
                      </a:r>
                      <a:r>
                        <a:rPr lang="en-US" sz="2500" dirty="0">
                          <a:latin typeface="Times New Roman"/>
                          <a:ea typeface="Calibri"/>
                          <a:cs typeface="Times New Roman"/>
                        </a:rPr>
                        <a:t>	</a:t>
                      </a:r>
                      <a:r>
                        <a:rPr lang="en-US" sz="2500" dirty="0" smtClean="0">
                          <a:latin typeface="Times New Roman"/>
                          <a:ea typeface="Calibri"/>
                          <a:cs typeface="Times New Roman"/>
                        </a:rPr>
                        <a:t>       280</a:t>
                      </a:r>
                      <a:endParaRPr lang="en-US" sz="2500" dirty="0">
                        <a:latin typeface="Calibri"/>
                        <a:ea typeface="Calibri"/>
                        <a:cs typeface="Times New Roman"/>
                      </a:endParaRPr>
                    </a:p>
                    <a:p>
                      <a:pPr marL="0" marR="0">
                        <a:lnSpc>
                          <a:spcPct val="115000"/>
                        </a:lnSpc>
                        <a:spcBef>
                          <a:spcPts val="0"/>
                        </a:spcBef>
                        <a:spcAft>
                          <a:spcPts val="0"/>
                        </a:spcAft>
                        <a:tabLst>
                          <a:tab pos="209550" algn="l"/>
                          <a:tab pos="1962150" algn="l"/>
                          <a:tab pos="3133725" algn="l"/>
                          <a:tab pos="3829050" algn="l"/>
                          <a:tab pos="4619625" algn="l"/>
                        </a:tabLst>
                      </a:pPr>
                      <a:r>
                        <a:rPr lang="en-US" sz="2500" dirty="0" smtClean="0">
                          <a:latin typeface="Times New Roman"/>
                          <a:ea typeface="Calibri"/>
                          <a:cs typeface="Times New Roman"/>
                        </a:rPr>
                        <a:t>2012</a:t>
                      </a:r>
                      <a:r>
                        <a:rPr lang="en-US" sz="2500" dirty="0">
                          <a:latin typeface="Times New Roman"/>
                          <a:ea typeface="Calibri"/>
                          <a:cs typeface="Times New Roman"/>
                        </a:rPr>
                        <a:t>	75                  </a:t>
                      </a:r>
                      <a:r>
                        <a:rPr lang="en-US" sz="2500" dirty="0" smtClean="0">
                          <a:latin typeface="Times New Roman"/>
                          <a:ea typeface="Calibri"/>
                          <a:cs typeface="Times New Roman"/>
                        </a:rPr>
                        <a:t> </a:t>
                      </a:r>
                      <a:r>
                        <a:rPr lang="en-US" sz="2500" dirty="0">
                          <a:latin typeface="Times New Roman"/>
                          <a:ea typeface="Calibri"/>
                          <a:cs typeface="Times New Roman"/>
                        </a:rPr>
                        <a:t>5             </a:t>
                      </a:r>
                      <a:r>
                        <a:rPr lang="en-US" sz="2500" dirty="0" smtClean="0">
                          <a:latin typeface="Times New Roman"/>
                          <a:ea typeface="Calibri"/>
                          <a:cs typeface="Times New Roman"/>
                        </a:rPr>
                        <a:t>   25</a:t>
                      </a:r>
                      <a:r>
                        <a:rPr lang="en-US" sz="2500" dirty="0">
                          <a:latin typeface="Times New Roman"/>
                          <a:ea typeface="Calibri"/>
                          <a:cs typeface="Times New Roman"/>
                        </a:rPr>
                        <a:t>	</a:t>
                      </a:r>
                      <a:r>
                        <a:rPr lang="en-US" sz="2500" dirty="0" smtClean="0">
                          <a:latin typeface="Times New Roman"/>
                          <a:ea typeface="Calibri"/>
                          <a:cs typeface="Times New Roman"/>
                        </a:rPr>
                        <a:t>       375       </a:t>
                      </a:r>
                      <a:endParaRPr lang="en-US" sz="2500" dirty="0">
                        <a:latin typeface="Calibri"/>
                        <a:ea typeface="Calibri"/>
                        <a:cs typeface="Times New Roman"/>
                      </a:endParaRPr>
                    </a:p>
                    <a:p>
                      <a:pPr marL="0" marR="0">
                        <a:lnSpc>
                          <a:spcPct val="115000"/>
                        </a:lnSpc>
                        <a:spcBef>
                          <a:spcPts val="0"/>
                        </a:spcBef>
                        <a:spcAft>
                          <a:spcPts val="0"/>
                        </a:spcAft>
                        <a:tabLst>
                          <a:tab pos="209550" algn="l"/>
                          <a:tab pos="1962150" algn="l"/>
                          <a:tab pos="3133725" algn="l"/>
                          <a:tab pos="3829050" algn="l"/>
                          <a:tab pos="4619625" algn="l"/>
                        </a:tabLst>
                      </a:pPr>
                      <a:r>
                        <a:rPr lang="en-US" sz="2500" dirty="0">
                          <a:latin typeface="Calibri"/>
                        </a:rPr>
                        <a:t/>
                      </a:r>
                      <a:br>
                        <a:rPr lang="en-US" sz="2500" dirty="0">
                          <a:latin typeface="Calibri"/>
                        </a:rPr>
                      </a:br>
                      <a:r>
                        <a:rPr lang="en-US" sz="2500" dirty="0" smtClean="0">
                          <a:latin typeface="Calibri"/>
                        </a:rPr>
                        <a:t>n</a:t>
                      </a:r>
                      <a:r>
                        <a:rPr lang="en-US" sz="2500" dirty="0" smtClean="0">
                          <a:latin typeface="Times New Roman"/>
                          <a:ea typeface="Calibri"/>
                          <a:cs typeface="Times New Roman"/>
                        </a:rPr>
                        <a:t>=5            </a:t>
                      </a:r>
                      <a:r>
                        <a:rPr lang="en-US" sz="2500" dirty="0">
                          <a:latin typeface="Times New Roman"/>
                          <a:ea typeface="Calibri"/>
                          <a:cs typeface="Times New Roman"/>
                          <a:sym typeface="Symbol"/>
                        </a:rPr>
                        <a:t></a:t>
                      </a:r>
                      <a:r>
                        <a:rPr lang="en-US" sz="2500" dirty="0">
                          <a:latin typeface="Times New Roman"/>
                          <a:ea typeface="Calibri"/>
                          <a:cs typeface="Times New Roman"/>
                        </a:rPr>
                        <a:t> Y =310      </a:t>
                      </a:r>
                      <a:r>
                        <a:rPr lang="en-US" sz="2500" dirty="0">
                          <a:latin typeface="Calibri"/>
                          <a:ea typeface="Calibri"/>
                          <a:cs typeface="Times New Roman"/>
                        </a:rPr>
                        <a:t>   </a:t>
                      </a:r>
                      <a:r>
                        <a:rPr lang="en-US" sz="2500" dirty="0">
                          <a:latin typeface="Times New Roman"/>
                          <a:ea typeface="Calibri"/>
                          <a:cs typeface="Times New Roman"/>
                        </a:rPr>
                        <a:t>  </a:t>
                      </a:r>
                      <a:r>
                        <a:rPr lang="en-US" sz="2500" dirty="0">
                          <a:latin typeface="Times New Roman"/>
                          <a:ea typeface="Calibri"/>
                          <a:cs typeface="Times New Roman"/>
                          <a:sym typeface="Symbol"/>
                        </a:rPr>
                        <a:t></a:t>
                      </a:r>
                      <a:r>
                        <a:rPr lang="en-US" sz="2500" dirty="0">
                          <a:latin typeface="Times New Roman"/>
                          <a:ea typeface="Calibri"/>
                          <a:cs typeface="Times New Roman"/>
                        </a:rPr>
                        <a:t>Y =15     </a:t>
                      </a:r>
                      <a:r>
                        <a:rPr lang="en-US" sz="2500" dirty="0">
                          <a:latin typeface="Times New Roman"/>
                          <a:ea typeface="Calibri"/>
                          <a:cs typeface="Times New Roman"/>
                          <a:sym typeface="Symbol"/>
                        </a:rPr>
                        <a:t></a:t>
                      </a:r>
                      <a:r>
                        <a:rPr lang="en-US" sz="2500" dirty="0">
                          <a:latin typeface="Times New Roman"/>
                          <a:ea typeface="Calibri"/>
                          <a:cs typeface="Times New Roman"/>
                        </a:rPr>
                        <a:t>X</a:t>
                      </a:r>
                      <a:r>
                        <a:rPr lang="en-US" sz="2500" baseline="30000" dirty="0">
                          <a:latin typeface="Times New Roman"/>
                          <a:ea typeface="Calibri"/>
                          <a:cs typeface="Times New Roman"/>
                        </a:rPr>
                        <a:t>2</a:t>
                      </a:r>
                      <a:r>
                        <a:rPr lang="en-US" sz="2500" dirty="0">
                          <a:latin typeface="Times New Roman"/>
                          <a:ea typeface="Calibri"/>
                          <a:cs typeface="Times New Roman"/>
                        </a:rPr>
                        <a:t>=55        </a:t>
                      </a:r>
                      <a:r>
                        <a:rPr lang="en-US" sz="2500" dirty="0">
                          <a:latin typeface="Times New Roman"/>
                          <a:ea typeface="Calibri"/>
                          <a:cs typeface="Times New Roman"/>
                          <a:sym typeface="Symbol"/>
                        </a:rPr>
                        <a:t></a:t>
                      </a:r>
                      <a:r>
                        <a:rPr lang="en-US" sz="2500" dirty="0">
                          <a:latin typeface="Times New Roman"/>
                          <a:ea typeface="Calibri"/>
                          <a:cs typeface="Times New Roman"/>
                        </a:rPr>
                        <a:t>XY = 990</a:t>
                      </a:r>
                      <a:endParaRPr lang="en-US" sz="25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153602" name="Rectangle 2"/>
          <p:cNvSpPr>
            <a:spLocks noChangeArrowheads="1"/>
          </p:cNvSpPr>
          <p:nvPr/>
        </p:nvSpPr>
        <p:spPr bwMode="auto">
          <a:xfrm>
            <a:off x="0" y="0"/>
            <a:ext cx="9144000" cy="58477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tab pos="209550" algn="l"/>
                <a:tab pos="1962150" algn="l"/>
                <a:tab pos="3133725" algn="l"/>
                <a:tab pos="3829050" algn="l"/>
                <a:tab pos="4619625" algn="l"/>
              </a:tabLst>
            </a:pPr>
            <a:r>
              <a:rPr kumimoji="0" lang="en-US" sz="32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Table 2.</a:t>
            </a:r>
            <a:endParaRPr kumimoji="0" lang="en-US" sz="3200" b="0" i="0" u="none" strike="noStrike" cap="none" normalizeH="0" baseline="0" dirty="0" smtClean="0">
              <a:ln>
                <a:noFill/>
              </a:ln>
              <a:solidFill>
                <a:schemeClr val="tx1"/>
              </a:solidFill>
              <a:effectLst/>
              <a:latin typeface="Arial" pitchFamily="34" charset="0"/>
            </a:endParaRPr>
          </a:p>
        </p:txBody>
      </p:sp>
      <p:cxnSp>
        <p:nvCxnSpPr>
          <p:cNvPr id="6" name="Straight Connector 5"/>
          <p:cNvCxnSpPr/>
          <p:nvPr/>
        </p:nvCxnSpPr>
        <p:spPr>
          <a:xfrm>
            <a:off x="381000" y="4648200"/>
            <a:ext cx="8458200" cy="158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26108285"/>
      </p:ext>
    </p:extLst>
  </p:cSld>
  <p:clrMapOvr>
    <a:masterClrMapping/>
  </p:clrMapOvr>
  <p:timing>
    <p:tnLst>
      <p:par>
        <p:cTn id="1" dur="indefinite" restart="never" nodeType="tmRoot"/>
      </p:par>
    </p:tnLst>
  </p:timing>
</p:sld>
</file>

<file path=ppt/slides/slide1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4625" name="Rectangle 1"/>
          <p:cNvSpPr>
            <a:spLocks noChangeArrowheads="1"/>
          </p:cNvSpPr>
          <p:nvPr/>
        </p:nvSpPr>
        <p:spPr bwMode="auto">
          <a:xfrm>
            <a:off x="152400" y="89118"/>
            <a:ext cx="8915400" cy="563231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3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We can substitute the value of  </a:t>
            </a:r>
            <a:r>
              <a:rPr kumimoji="0" lang="en-US" sz="3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sym typeface="Symbol" pitchFamily="18" charset="2"/>
              </a:rPr>
              <a:t></a:t>
            </a:r>
            <a:r>
              <a:rPr kumimoji="0" lang="en-US" sz="3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X, </a:t>
            </a:r>
            <a:r>
              <a:rPr kumimoji="0" lang="en-US" sz="3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sym typeface="Symbol" pitchFamily="18" charset="2"/>
              </a:rPr>
              <a:t></a:t>
            </a:r>
            <a:r>
              <a:rPr kumimoji="0" lang="en-US" sz="3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X</a:t>
            </a:r>
            <a:r>
              <a:rPr kumimoji="0" lang="en-US" sz="3600" b="0" i="0" u="none" strike="noStrike" cap="none" normalizeH="0" baseline="30000" dirty="0" smtClean="0">
                <a:ln>
                  <a:noFill/>
                </a:ln>
                <a:solidFill>
                  <a:schemeClr val="tx1"/>
                </a:solidFill>
                <a:effectLst/>
                <a:latin typeface="Times New Roman" pitchFamily="18" charset="0"/>
                <a:ea typeface="Calibri" pitchFamily="34" charset="0"/>
                <a:cs typeface="Times New Roman" pitchFamily="18" charset="0"/>
                <a:sym typeface="Symbol" pitchFamily="18" charset="2"/>
              </a:rPr>
              <a:t>2</a:t>
            </a:r>
            <a:r>
              <a:rPr kumimoji="0" lang="en-US" sz="3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sym typeface="Symbol" pitchFamily="18" charset="2"/>
              </a:rPr>
              <a:t>, </a:t>
            </a:r>
            <a:r>
              <a:rPr kumimoji="0" lang="en-US" sz="3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XY</a:t>
            </a:r>
            <a:r>
              <a:rPr kumimoji="0" lang="en-US" sz="3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sym typeface="Symbol" pitchFamily="18" charset="2"/>
              </a:rPr>
              <a:t>  and  </a:t>
            </a:r>
            <a:r>
              <a:rPr kumimoji="0" lang="en-US" sz="3600" b="0" i="0" u="none" strike="noStrike" cap="none" normalizeH="0" baseline="0" dirty="0" smtClean="0">
                <a:ln>
                  <a:noFill/>
                </a:ln>
                <a:solidFill>
                  <a:schemeClr val="tx1"/>
                </a:solidFill>
                <a:effectLst/>
                <a:latin typeface="Calibri"/>
                <a:ea typeface="Calibri" pitchFamily="34" charset="0"/>
                <a:cs typeface="Times New Roman" pitchFamily="18" charset="0"/>
                <a:sym typeface="Symbol" pitchFamily="18" charset="2"/>
              </a:rPr>
              <a:t>‘</a:t>
            </a:r>
            <a:r>
              <a:rPr kumimoji="0" lang="en-US" sz="3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sym typeface="Symbol" pitchFamily="18" charset="2"/>
              </a:rPr>
              <a:t>n</a:t>
            </a:r>
            <a:r>
              <a:rPr kumimoji="0" lang="en-US" sz="3600" b="0" i="0" u="none" strike="noStrike" cap="none" normalizeH="0" baseline="0" dirty="0" smtClean="0">
                <a:ln>
                  <a:noFill/>
                </a:ln>
                <a:solidFill>
                  <a:schemeClr val="tx1"/>
                </a:solidFill>
                <a:effectLst/>
                <a:latin typeface="Calibri"/>
                <a:ea typeface="Calibri" pitchFamily="34" charset="0"/>
                <a:cs typeface="Times New Roman" pitchFamily="18" charset="0"/>
                <a:sym typeface="Symbol" pitchFamily="18" charset="2"/>
              </a:rPr>
              <a:t>’</a:t>
            </a:r>
            <a:r>
              <a:rPr kumimoji="0" lang="en-US" sz="3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sym typeface="Symbol" pitchFamily="18" charset="2"/>
              </a:rPr>
              <a:t>  in equation (1) and  (2)    above, and we get : </a:t>
            </a:r>
            <a:endParaRPr kumimoji="0" lang="en-US" sz="3600" b="0" i="0" u="none" strike="noStrike" cap="none" normalizeH="0" baseline="0" dirty="0" smtClean="0">
              <a:ln>
                <a:noFill/>
              </a:ln>
              <a:solidFill>
                <a:schemeClr val="tx1"/>
              </a:solidFill>
              <a:effectLst/>
              <a:latin typeface="Arial" pitchFamily="34" charset="0"/>
              <a:sym typeface="Symbol" pitchFamily="18" charset="2"/>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3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sym typeface="Symbol" pitchFamily="18" charset="2"/>
              </a:rPr>
              <a:t>  </a:t>
            </a:r>
            <a:r>
              <a:rPr kumimoji="0" lang="en-US" sz="3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Y 	= </a:t>
            </a:r>
            <a:r>
              <a:rPr kumimoji="0" lang="en-US" sz="3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na</a:t>
            </a:r>
            <a:r>
              <a:rPr kumimoji="0" lang="en-US" sz="3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b </a:t>
            </a:r>
            <a:r>
              <a:rPr kumimoji="0" lang="en-US" sz="3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sym typeface="Symbol" pitchFamily="18" charset="2"/>
              </a:rPr>
              <a:t></a:t>
            </a:r>
            <a:r>
              <a:rPr kumimoji="0" lang="en-US" sz="3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X </a:t>
            </a:r>
            <a:endParaRPr kumimoji="0" lang="en-US" sz="3600" b="0" i="0" u="none" strike="noStrike" cap="none" normalizeH="0" baseline="0" dirty="0" smtClean="0">
              <a:ln>
                <a:noFill/>
              </a:ln>
              <a:solidFill>
                <a:schemeClr val="tx1"/>
              </a:solidFill>
              <a:effectLst/>
              <a:latin typeface="Arial" pitchFamily="34" charset="0"/>
              <a:sym typeface="Symbol" pitchFamily="18" charset="2"/>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3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sym typeface="Symbol" pitchFamily="18" charset="2"/>
              </a:rPr>
              <a:t>310 		= 5a + 15b </a:t>
            </a:r>
            <a:r>
              <a:rPr kumimoji="0" lang="en-US" sz="3600" b="0" i="0" u="none" strike="noStrike" cap="none" normalizeH="0" baseline="0" dirty="0" smtClean="0">
                <a:ln>
                  <a:noFill/>
                </a:ln>
                <a:solidFill>
                  <a:schemeClr val="tx1"/>
                </a:solidFill>
                <a:effectLst/>
                <a:latin typeface="Calibri"/>
                <a:ea typeface="Calibri" pitchFamily="34" charset="0"/>
                <a:cs typeface="Times New Roman" pitchFamily="18" charset="0"/>
                <a:sym typeface="Symbol" pitchFamily="18" charset="2"/>
              </a:rPr>
              <a:t>……………</a:t>
            </a:r>
            <a:r>
              <a:rPr kumimoji="0" lang="en-US" sz="3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sym typeface="Symbol" pitchFamily="18" charset="2"/>
              </a:rPr>
              <a:t>.  	(3) </a:t>
            </a:r>
            <a:endParaRPr kumimoji="0" lang="en-US" sz="3600" b="0" i="0" u="none" strike="noStrike" cap="none" normalizeH="0" baseline="0" dirty="0" smtClean="0">
              <a:ln>
                <a:noFill/>
              </a:ln>
              <a:solidFill>
                <a:schemeClr val="tx1"/>
              </a:solidFill>
              <a:effectLst/>
              <a:latin typeface="Arial" pitchFamily="34" charset="0"/>
              <a:sym typeface="Symbol" pitchFamily="18" charset="2"/>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3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sym typeface="Symbol" pitchFamily="18" charset="2"/>
              </a:rPr>
              <a:t></a:t>
            </a:r>
            <a:r>
              <a:rPr kumimoji="0" lang="en-US" sz="3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XY	= a</a:t>
            </a:r>
            <a:r>
              <a:rPr kumimoji="0" lang="en-US" sz="3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sym typeface="Symbol" pitchFamily="18" charset="2"/>
              </a:rPr>
              <a:t></a:t>
            </a:r>
            <a:r>
              <a:rPr kumimoji="0" lang="en-US" sz="3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X + b </a:t>
            </a:r>
            <a:r>
              <a:rPr kumimoji="0" lang="en-US" sz="3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sym typeface="Symbol" pitchFamily="18" charset="2"/>
              </a:rPr>
              <a:t></a:t>
            </a:r>
            <a:r>
              <a:rPr kumimoji="0" lang="en-US" sz="3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X</a:t>
            </a:r>
            <a:r>
              <a:rPr kumimoji="0" lang="en-US" sz="3600" b="0" i="0" u="none" strike="noStrike" cap="none" normalizeH="0" baseline="30000" dirty="0" smtClean="0">
                <a:ln>
                  <a:noFill/>
                </a:ln>
                <a:solidFill>
                  <a:schemeClr val="tx1"/>
                </a:solidFill>
                <a:effectLst/>
                <a:latin typeface="Times New Roman" pitchFamily="18" charset="0"/>
                <a:ea typeface="Calibri" pitchFamily="34" charset="0"/>
                <a:cs typeface="Times New Roman" pitchFamily="18" charset="0"/>
                <a:sym typeface="Symbol" pitchFamily="18" charset="2"/>
              </a:rPr>
              <a:t>2</a:t>
            </a:r>
            <a:r>
              <a:rPr kumimoji="0" lang="en-US" sz="3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sym typeface="Symbol" pitchFamily="18" charset="2"/>
              </a:rPr>
              <a:t> </a:t>
            </a:r>
            <a:endParaRPr kumimoji="0" lang="en-US" sz="3600" b="0" i="0" u="none" strike="noStrike" cap="none" normalizeH="0" baseline="0" dirty="0" smtClean="0">
              <a:ln>
                <a:noFill/>
              </a:ln>
              <a:solidFill>
                <a:schemeClr val="tx1"/>
              </a:solidFill>
              <a:effectLst/>
              <a:latin typeface="Arial" pitchFamily="34" charset="0"/>
              <a:sym typeface="Symbol" pitchFamily="18" charset="2"/>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3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sym typeface="Symbol" pitchFamily="18" charset="2"/>
              </a:rPr>
              <a:t>990 		= 15+55 b</a:t>
            </a:r>
            <a:r>
              <a:rPr kumimoji="0" lang="en-US" sz="3600" b="0" i="0" u="none" strike="noStrike" cap="none" normalizeH="0" baseline="0" dirty="0" smtClean="0">
                <a:ln>
                  <a:noFill/>
                </a:ln>
                <a:solidFill>
                  <a:schemeClr val="tx1"/>
                </a:solidFill>
                <a:effectLst/>
                <a:latin typeface="Calibri"/>
                <a:ea typeface="Calibri" pitchFamily="34" charset="0"/>
                <a:cs typeface="Times New Roman" pitchFamily="18" charset="0"/>
                <a:sym typeface="Symbol" pitchFamily="18" charset="2"/>
              </a:rPr>
              <a:t>………………</a:t>
            </a:r>
            <a:r>
              <a:rPr kumimoji="0" lang="en-US" sz="3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sym typeface="Symbol" pitchFamily="18" charset="2"/>
              </a:rPr>
              <a:t> 	(4)</a:t>
            </a:r>
            <a:endParaRPr kumimoji="0" lang="en-US" sz="3600" b="0" i="0" u="none" strike="noStrike" cap="none" normalizeH="0" baseline="0" dirty="0" smtClean="0">
              <a:ln>
                <a:noFill/>
              </a:ln>
              <a:solidFill>
                <a:schemeClr val="tx1"/>
              </a:solidFill>
              <a:effectLst/>
              <a:latin typeface="Arial" pitchFamily="34" charset="0"/>
              <a:sym typeface="Symbol" pitchFamily="18" charset="2"/>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3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sym typeface="Symbol" pitchFamily="18" charset="2"/>
              </a:rPr>
              <a:t>By solving equation (3) and (4) we get:</a:t>
            </a:r>
            <a:endParaRPr kumimoji="0" lang="en-US" sz="3600" b="0" i="0" u="none" strike="noStrike" cap="none" normalizeH="0" baseline="0" dirty="0" smtClean="0">
              <a:ln>
                <a:noFill/>
              </a:ln>
              <a:solidFill>
                <a:schemeClr val="tx1"/>
              </a:solidFill>
              <a:effectLst/>
              <a:latin typeface="Arial" pitchFamily="34" charset="0"/>
              <a:sym typeface="Symbol" pitchFamily="18" charset="2"/>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3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sym typeface="Symbol" pitchFamily="18" charset="2"/>
              </a:rPr>
              <a:t>5a + 15b 	= 310 </a:t>
            </a:r>
            <a:r>
              <a:rPr kumimoji="0" lang="en-US" sz="3600" b="0" i="0" u="none" strike="noStrike" cap="none" normalizeH="0" baseline="0" dirty="0" smtClean="0">
                <a:ln>
                  <a:noFill/>
                </a:ln>
                <a:solidFill>
                  <a:schemeClr val="tx1"/>
                </a:solidFill>
                <a:effectLst/>
                <a:latin typeface="Calibri"/>
                <a:ea typeface="Calibri" pitchFamily="34" charset="0"/>
                <a:cs typeface="Times New Roman" pitchFamily="18" charset="0"/>
                <a:sym typeface="Symbol" pitchFamily="18" charset="2"/>
              </a:rPr>
              <a:t>…………</a:t>
            </a:r>
            <a:r>
              <a:rPr kumimoji="0" lang="en-US" sz="3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sym typeface="Symbol" pitchFamily="18" charset="2"/>
              </a:rPr>
              <a:t>.. 		(3)</a:t>
            </a:r>
            <a:endParaRPr kumimoji="0" lang="en-US" sz="3600" b="0" i="0" u="none" strike="noStrike" cap="none" normalizeH="0" baseline="0" dirty="0" smtClean="0">
              <a:ln>
                <a:noFill/>
              </a:ln>
              <a:solidFill>
                <a:schemeClr val="tx1"/>
              </a:solidFill>
              <a:effectLst/>
              <a:latin typeface="Arial" pitchFamily="34" charset="0"/>
              <a:sym typeface="Symbol" pitchFamily="18" charset="2"/>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3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sym typeface="Symbol" pitchFamily="18" charset="2"/>
              </a:rPr>
              <a:t>15a+55b	= 990 </a:t>
            </a:r>
            <a:r>
              <a:rPr kumimoji="0" lang="en-US" sz="3600" b="0" i="0" u="none" strike="noStrike" cap="none" normalizeH="0" baseline="0" dirty="0" smtClean="0">
                <a:ln>
                  <a:noFill/>
                </a:ln>
                <a:solidFill>
                  <a:schemeClr val="tx1"/>
                </a:solidFill>
                <a:effectLst/>
                <a:latin typeface="Calibri"/>
                <a:ea typeface="Calibri" pitchFamily="34" charset="0"/>
                <a:cs typeface="Times New Roman" pitchFamily="18" charset="0"/>
                <a:sym typeface="Symbol" pitchFamily="18" charset="2"/>
              </a:rPr>
              <a:t>…………</a:t>
            </a:r>
            <a:r>
              <a:rPr kumimoji="0" lang="en-US" sz="3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sym typeface="Symbol" pitchFamily="18" charset="2"/>
              </a:rPr>
              <a:t>….		(4) </a:t>
            </a:r>
          </a:p>
        </p:txBody>
      </p:sp>
    </p:spTree>
    <p:extLst>
      <p:ext uri="{BB962C8B-B14F-4D97-AF65-F5344CB8AC3E}">
        <p14:creationId xmlns:p14="http://schemas.microsoft.com/office/powerpoint/2010/main" val="3133512149"/>
      </p:ext>
    </p:extLst>
  </p:cSld>
  <p:clrMapOvr>
    <a:masterClrMapping/>
  </p:clrMapOvr>
  <p:timing>
    <p:tnLst>
      <p:par>
        <p:cTn id="1" dur="indefinite" restart="never" nodeType="tmRoot"/>
      </p:par>
    </p:tnLst>
  </p:timing>
</p:sld>
</file>

<file path=ppt/slides/slide1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5650" name="Rectangle 2"/>
          <p:cNvSpPr>
            <a:spLocks noChangeArrowheads="1"/>
          </p:cNvSpPr>
          <p:nvPr/>
        </p:nvSpPr>
        <p:spPr bwMode="auto">
          <a:xfrm>
            <a:off x="152400" y="64294"/>
            <a:ext cx="8915400" cy="397031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3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By multiplying the  equation (3) by 3, we get ; 15a+45b=930</a:t>
            </a:r>
            <a:endParaRPr kumimoji="0" lang="en-US" sz="36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3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New, we can take the difference between (3) and (4) as under ; </a:t>
            </a:r>
            <a:endParaRPr kumimoji="0" lang="en-US" sz="36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3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15a+ 45b=930  and </a:t>
            </a:r>
            <a:endParaRPr kumimoji="0" lang="en-US" sz="36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3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15a+55b =990  </a:t>
            </a:r>
            <a:endParaRPr kumimoji="0" lang="en-US" sz="36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3600" b="0" i="0" u="none" strike="noStrike" cap="none" normalizeH="0" baseline="0" dirty="0" smtClean="0">
              <a:ln>
                <a:noFill/>
              </a:ln>
              <a:solidFill>
                <a:schemeClr val="tx1"/>
              </a:solidFill>
              <a:effectLst/>
              <a:latin typeface="Arial" pitchFamily="34" charset="0"/>
            </a:endParaRPr>
          </a:p>
        </p:txBody>
      </p:sp>
      <p:sp>
        <p:nvSpPr>
          <p:cNvPr id="155649" name="AutoShape 1"/>
          <p:cNvSpPr>
            <a:spLocks noChangeShapeType="1"/>
          </p:cNvSpPr>
          <p:nvPr/>
        </p:nvSpPr>
        <p:spPr bwMode="auto">
          <a:xfrm flipV="1">
            <a:off x="152400" y="3611880"/>
            <a:ext cx="2743200" cy="45719"/>
          </a:xfrm>
          <a:prstGeom prst="straightConnector1">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55651" name="Rectangle 3"/>
          <p:cNvSpPr>
            <a:spLocks noChangeArrowheads="1"/>
          </p:cNvSpPr>
          <p:nvPr/>
        </p:nvSpPr>
        <p:spPr bwMode="auto">
          <a:xfrm>
            <a:off x="0" y="3048000"/>
            <a:ext cx="9144000" cy="230832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3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en-US" sz="3600"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en-US" sz="3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en-US" sz="3600"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en-US" sz="3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en-US" sz="3600" b="0" i="0" u="none" strike="noStrike" cap="none" normalizeH="0" baseline="0" dirty="0" smtClean="0">
                <a:ln>
                  <a:noFill/>
                </a:ln>
                <a:solidFill>
                  <a:schemeClr val="tx1"/>
                </a:solidFill>
                <a:effectLst/>
                <a:latin typeface="Calibri"/>
                <a:ea typeface="Calibri" pitchFamily="34" charset="0"/>
                <a:cs typeface="Times New Roman" pitchFamily="18" charset="0"/>
              </a:rPr>
              <a:t>–</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sz="3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0 </a:t>
            </a:r>
            <a:r>
              <a:rPr kumimoji="0" lang="en-US" sz="3600"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en-US" sz="3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10b = </a:t>
            </a:r>
            <a:r>
              <a:rPr kumimoji="0" lang="en-US" sz="3600"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en-US" sz="3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60 </a:t>
            </a:r>
            <a:endParaRPr kumimoji="0" lang="en-US" sz="36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3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sym typeface="Symbol" pitchFamily="18" charset="2"/>
              </a:rPr>
              <a:t></a:t>
            </a:r>
            <a:r>
              <a:rPr kumimoji="0" lang="en-US" sz="3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en-US" sz="3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sym typeface="Symbol" pitchFamily="18" charset="2"/>
              </a:rPr>
              <a:t> 10b =60 </a:t>
            </a:r>
            <a:endParaRPr kumimoji="0" lang="en-US" sz="3600" b="0" i="0" u="none" strike="noStrike" cap="none" normalizeH="0" baseline="0" dirty="0" smtClean="0">
              <a:ln>
                <a:noFill/>
              </a:ln>
              <a:solidFill>
                <a:schemeClr val="tx1"/>
              </a:solidFill>
              <a:effectLst/>
              <a:latin typeface="Arial" pitchFamily="34" charset="0"/>
              <a:sym typeface="Symbol" pitchFamily="18" charset="2"/>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3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sym typeface="Symbol" pitchFamily="18" charset="2"/>
              </a:rPr>
              <a:t></a:t>
            </a:r>
            <a:r>
              <a:rPr kumimoji="0" lang="en-US" sz="3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en-US" sz="3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sym typeface="Symbol" pitchFamily="18" charset="2"/>
              </a:rPr>
              <a:t>b = 6</a:t>
            </a:r>
          </a:p>
        </p:txBody>
      </p:sp>
    </p:spTree>
    <p:extLst>
      <p:ext uri="{BB962C8B-B14F-4D97-AF65-F5344CB8AC3E}">
        <p14:creationId xmlns:p14="http://schemas.microsoft.com/office/powerpoint/2010/main" val="716423396"/>
      </p:ext>
    </p:extLst>
  </p:cSld>
  <p:clrMapOvr>
    <a:masterClrMapping/>
  </p:clrMapOvr>
  <p:timing>
    <p:tnLst>
      <p:par>
        <p:cTn id="1" dur="indefinite" restart="never" nodeType="tmRoot"/>
      </p:par>
    </p:tnLst>
  </p:timing>
</p:sld>
</file>

<file path=ppt/slides/slide1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6674" name="Rectangle 2"/>
          <p:cNvSpPr>
            <a:spLocks noChangeArrowheads="1"/>
          </p:cNvSpPr>
          <p:nvPr/>
        </p:nvSpPr>
        <p:spPr bwMode="auto">
          <a:xfrm>
            <a:off x="152400" y="89118"/>
            <a:ext cx="8839200" cy="507831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3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Thus, the value of b is 6.</a:t>
            </a:r>
            <a:endParaRPr kumimoji="0" lang="en-US" sz="36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3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Now substitute the value of b in equation (3): </a:t>
            </a:r>
            <a:endParaRPr kumimoji="0" lang="en-US" sz="36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3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5a + 15b	 =310 </a:t>
            </a:r>
            <a:endParaRPr kumimoji="0" lang="en-US" sz="36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3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5a + 15X6 = 310</a:t>
            </a:r>
            <a:endParaRPr kumimoji="0" lang="en-US" sz="36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3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sym typeface="Symbol" pitchFamily="18" charset="2"/>
              </a:rPr>
              <a:t></a:t>
            </a:r>
            <a:r>
              <a:rPr kumimoji="0" lang="en-US" sz="3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5a + 90</a:t>
            </a:r>
            <a:r>
              <a:rPr kumimoji="0" lang="en-US" sz="3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sym typeface="Symbol" pitchFamily="18" charset="2"/>
              </a:rPr>
              <a:t>	 = 310</a:t>
            </a:r>
            <a:endParaRPr kumimoji="0" lang="en-US" sz="3600" b="0" i="0" u="none" strike="noStrike" cap="none" normalizeH="0" baseline="0" dirty="0" smtClean="0">
              <a:ln>
                <a:noFill/>
              </a:ln>
              <a:solidFill>
                <a:schemeClr val="tx1"/>
              </a:solidFill>
              <a:effectLst/>
              <a:latin typeface="Arial" pitchFamily="34" charset="0"/>
              <a:sym typeface="Symbol" pitchFamily="18" charset="2"/>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3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sym typeface="Symbol" pitchFamily="18" charset="2"/>
              </a:rPr>
              <a:t></a:t>
            </a:r>
            <a:r>
              <a:rPr kumimoji="0" lang="en-US" sz="3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en-US" sz="3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sym typeface="Symbol" pitchFamily="18" charset="2"/>
              </a:rPr>
              <a:t>  5a 	= 310 </a:t>
            </a:r>
            <a:r>
              <a:rPr kumimoji="0" lang="en-US" sz="3600" b="0" i="0" u="none" strike="noStrike" cap="none" normalizeH="0" baseline="0" dirty="0" smtClean="0">
                <a:ln>
                  <a:noFill/>
                </a:ln>
                <a:solidFill>
                  <a:schemeClr val="tx1"/>
                </a:solidFill>
                <a:effectLst/>
                <a:latin typeface="Calibri"/>
                <a:ea typeface="Calibri" pitchFamily="34" charset="0"/>
                <a:cs typeface="Times New Roman" pitchFamily="18" charset="0"/>
                <a:sym typeface="Symbol" pitchFamily="18" charset="2"/>
              </a:rPr>
              <a:t>–</a:t>
            </a:r>
            <a:r>
              <a:rPr kumimoji="0" lang="en-US" sz="3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sym typeface="Symbol" pitchFamily="18" charset="2"/>
              </a:rPr>
              <a:t> 90</a:t>
            </a:r>
            <a:endParaRPr kumimoji="0" lang="en-US" sz="3600" b="0" i="0" u="none" strike="noStrike" cap="none" normalizeH="0" baseline="0" dirty="0" smtClean="0">
              <a:ln>
                <a:noFill/>
              </a:ln>
              <a:solidFill>
                <a:schemeClr val="tx1"/>
              </a:solidFill>
              <a:effectLst/>
              <a:latin typeface="Arial" pitchFamily="34" charset="0"/>
              <a:sym typeface="Symbol" pitchFamily="18" charset="2"/>
            </a:endParaRPr>
          </a:p>
          <a:p>
            <a:pPr marL="0" marR="0" lvl="0" indent="0" algn="l" defTabSz="914400" rtl="0" eaLnBrk="0" fontAlgn="base" latinLnBrk="0" hangingPunct="0">
              <a:lnSpc>
                <a:spcPct val="100000"/>
              </a:lnSpc>
              <a:spcBef>
                <a:spcPct val="0"/>
              </a:spcBef>
              <a:spcAft>
                <a:spcPct val="0"/>
              </a:spcAft>
              <a:buClrTx/>
              <a:buSzTx/>
              <a:buFont typeface="Symbol" pitchFamily="18" charset="2"/>
              <a:buChar char="\"/>
              <a:tabLst/>
            </a:pPr>
            <a:r>
              <a:rPr kumimoji="0" lang="en-US" sz="3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5a = </a:t>
            </a:r>
            <a:r>
              <a:rPr kumimoji="0" lang="en-US" sz="3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sym typeface="Symbol" pitchFamily="18" charset="2"/>
              </a:rPr>
              <a:t>  220 </a:t>
            </a:r>
          </a:p>
          <a:p>
            <a:pPr marL="0" marR="0" lvl="0" indent="0" algn="l" defTabSz="914400" rtl="0" eaLnBrk="0" fontAlgn="base" latinLnBrk="0" hangingPunct="0">
              <a:lnSpc>
                <a:spcPct val="100000"/>
              </a:lnSpc>
              <a:spcBef>
                <a:spcPct val="0"/>
              </a:spcBef>
              <a:spcAft>
                <a:spcPct val="0"/>
              </a:spcAft>
              <a:buClrTx/>
              <a:buSzTx/>
              <a:tabLst/>
            </a:pPr>
            <a:endParaRPr kumimoji="0" lang="en-US" sz="3600" b="0" i="0" u="none" strike="noStrike" cap="none" normalizeH="0" baseline="0" dirty="0" smtClean="0">
              <a:ln>
                <a:noFill/>
              </a:ln>
              <a:solidFill>
                <a:schemeClr val="tx1"/>
              </a:solidFill>
              <a:effectLst/>
              <a:latin typeface="Arial" pitchFamily="34" charset="0"/>
              <a:sym typeface="Symbol" pitchFamily="18" charset="2"/>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3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sym typeface="Symbol" pitchFamily="18" charset="2"/>
              </a:rPr>
              <a:t></a:t>
            </a:r>
            <a:r>
              <a:rPr kumimoji="0" lang="en-US" sz="3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en-US" sz="3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sym typeface="Symbol" pitchFamily="18" charset="2"/>
              </a:rPr>
              <a:t>   </a:t>
            </a:r>
          </a:p>
        </p:txBody>
      </p:sp>
      <p:pic>
        <p:nvPicPr>
          <p:cNvPr id="156673" name="Picture 1"/>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762000" y="4434349"/>
            <a:ext cx="1728651" cy="975851"/>
          </a:xfrm>
          <a:prstGeom prst="rect">
            <a:avLst/>
          </a:prstGeom>
          <a:noFill/>
        </p:spPr>
      </p:pic>
      <p:sp>
        <p:nvSpPr>
          <p:cNvPr id="156675" name="Rectangle 3"/>
          <p:cNvSpPr>
            <a:spLocks noChangeArrowheads="1"/>
          </p:cNvSpPr>
          <p:nvPr/>
        </p:nvSpPr>
        <p:spPr bwMode="auto">
          <a:xfrm rot="10800000" flipV="1">
            <a:off x="0" y="4995446"/>
            <a:ext cx="9144000" cy="120032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3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endParaRPr kumimoji="0" lang="en-US" sz="36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3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sym typeface="Symbol" pitchFamily="18" charset="2"/>
              </a:rPr>
              <a:t></a:t>
            </a:r>
            <a:r>
              <a:rPr kumimoji="0" lang="en-US" sz="3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en-US" sz="3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sym typeface="Symbol" pitchFamily="18" charset="2"/>
              </a:rPr>
              <a:t>  a = 44</a:t>
            </a:r>
          </a:p>
        </p:txBody>
      </p:sp>
    </p:spTree>
    <p:extLst>
      <p:ext uri="{BB962C8B-B14F-4D97-AF65-F5344CB8AC3E}">
        <p14:creationId xmlns:p14="http://schemas.microsoft.com/office/powerpoint/2010/main" val="3434214100"/>
      </p:ext>
    </p:extLst>
  </p:cSld>
  <p:clrMapOvr>
    <a:masterClrMapping/>
  </p:clrMapOvr>
  <p:timing>
    <p:tnLst>
      <p:par>
        <p:cTn id="1" dur="indefinite" restart="never" nodeType="tmRoot"/>
      </p:par>
    </p:tnLst>
  </p:timing>
</p:sld>
</file>

<file path=ppt/slides/slide1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7697" name="Rectangle 1"/>
          <p:cNvSpPr>
            <a:spLocks noChangeArrowheads="1"/>
          </p:cNvSpPr>
          <p:nvPr/>
        </p:nvSpPr>
        <p:spPr bwMode="auto">
          <a:xfrm>
            <a:off x="152400" y="52387"/>
            <a:ext cx="8915400" cy="643253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8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Therefore, the equation of the line of best fit is equal to: </a:t>
            </a:r>
            <a:endParaRPr kumimoji="0" lang="en-US" sz="2800" b="1"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3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Y = a + </a:t>
            </a:r>
            <a:r>
              <a:rPr kumimoji="0" lang="en-US" sz="32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bX</a:t>
            </a:r>
            <a:r>
              <a:rPr kumimoji="0" lang="en-US" sz="3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endParaRPr kumimoji="0" lang="en-US" sz="32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3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Therefore    Y = 44 + 6X</a:t>
            </a:r>
            <a:endParaRPr kumimoji="0" lang="en-US" sz="32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3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Using the equation, we can find out the trend values for the previous years and estimate the sales for 1994. The trend values and estimates are as follows:</a:t>
            </a:r>
            <a:endParaRPr kumimoji="0" lang="en-US" sz="32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3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Y 2008 = 44 + 6 (1) = 44 + 6 = 50</a:t>
            </a:r>
            <a:endParaRPr kumimoji="0" lang="en-US" sz="32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3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Y </a:t>
            </a:r>
            <a:r>
              <a:rPr lang="en-US" sz="3200" dirty="0" smtClean="0">
                <a:latin typeface="Times New Roman" pitchFamily="18" charset="0"/>
                <a:ea typeface="Calibri" pitchFamily="34" charset="0"/>
                <a:cs typeface="Times New Roman" pitchFamily="18" charset="0"/>
              </a:rPr>
              <a:t>2009</a:t>
            </a:r>
            <a:r>
              <a:rPr kumimoji="0" lang="en-US" sz="3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 44 + 6 (2) = 44 + 12 =56 </a:t>
            </a:r>
            <a:endParaRPr kumimoji="0" lang="en-US" sz="32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3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Y </a:t>
            </a:r>
            <a:r>
              <a:rPr lang="en-US" sz="3200" dirty="0" smtClean="0">
                <a:latin typeface="Times New Roman" pitchFamily="18" charset="0"/>
                <a:ea typeface="Calibri" pitchFamily="34" charset="0"/>
                <a:cs typeface="Times New Roman" pitchFamily="18" charset="0"/>
              </a:rPr>
              <a:t>2010</a:t>
            </a:r>
            <a:r>
              <a:rPr kumimoji="0" lang="en-US" sz="3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44 + 6 (3) =44 +18 = 62 </a:t>
            </a:r>
            <a:endParaRPr kumimoji="0" lang="en-US" sz="32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3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Y </a:t>
            </a:r>
            <a:r>
              <a:rPr lang="en-US" sz="3200" dirty="0" smtClean="0">
                <a:latin typeface="Times New Roman" pitchFamily="18" charset="0"/>
                <a:ea typeface="Calibri" pitchFamily="34" charset="0"/>
                <a:cs typeface="Times New Roman" pitchFamily="18" charset="0"/>
              </a:rPr>
              <a:t>2011</a:t>
            </a:r>
            <a:r>
              <a:rPr kumimoji="0" lang="en-US" sz="3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=44 + 6 (4) = 44+ 24 =68</a:t>
            </a:r>
            <a:endParaRPr kumimoji="0" lang="en-US" sz="32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3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Y </a:t>
            </a:r>
            <a:r>
              <a:rPr lang="en-US" sz="3200" dirty="0" smtClean="0">
                <a:latin typeface="Times New Roman" pitchFamily="18" charset="0"/>
                <a:ea typeface="Calibri" pitchFamily="34" charset="0"/>
                <a:cs typeface="Times New Roman" pitchFamily="18" charset="0"/>
              </a:rPr>
              <a:t>2012</a:t>
            </a:r>
            <a:r>
              <a:rPr kumimoji="0" lang="en-US" sz="3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 44 + 6 (5) = 44 + 30 =74 </a:t>
            </a:r>
            <a:endParaRPr kumimoji="0" lang="en-US" sz="32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3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Y </a:t>
            </a:r>
            <a:r>
              <a:rPr lang="en-US" sz="3200" dirty="0" smtClean="0">
                <a:latin typeface="Times New Roman" pitchFamily="18" charset="0"/>
                <a:ea typeface="Calibri" pitchFamily="34" charset="0"/>
                <a:cs typeface="Times New Roman" pitchFamily="18" charset="0"/>
              </a:rPr>
              <a:t>2013</a:t>
            </a:r>
            <a:r>
              <a:rPr kumimoji="0" lang="en-US" sz="3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 44 + 6 (6) = 44 + 36 =80   </a:t>
            </a:r>
            <a:endParaRPr kumimoji="0" lang="en-US" sz="3200" b="0" i="0" u="none" strike="noStrike" cap="none" normalizeH="0" baseline="0" dirty="0" smtClean="0">
              <a:ln>
                <a:noFill/>
              </a:ln>
              <a:solidFill>
                <a:schemeClr val="tx1"/>
              </a:solidFill>
              <a:effectLst/>
              <a:latin typeface="Arial" pitchFamily="34" charset="0"/>
            </a:endParaRPr>
          </a:p>
        </p:txBody>
      </p:sp>
    </p:spTree>
    <p:extLst>
      <p:ext uri="{BB962C8B-B14F-4D97-AF65-F5344CB8AC3E}">
        <p14:creationId xmlns:p14="http://schemas.microsoft.com/office/powerpoint/2010/main" val="2014940695"/>
      </p:ext>
    </p:extLst>
  </p:cSld>
  <p:clrMapOvr>
    <a:masterClrMapping/>
  </p:clrMapOvr>
  <p:timing>
    <p:tnLst>
      <p:par>
        <p:cTn id="1" dur="indefinite" restart="never" nodeType="tmRoot"/>
      </p:par>
    </p:tnLst>
  </p:timing>
</p:sld>
</file>

<file path=ppt/slides/slide1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8721" name="Rectangle 1"/>
          <p:cNvSpPr>
            <a:spLocks noChangeArrowheads="1"/>
          </p:cNvSpPr>
          <p:nvPr/>
        </p:nvSpPr>
        <p:spPr bwMode="auto">
          <a:xfrm>
            <a:off x="76200" y="0"/>
            <a:ext cx="8991600" cy="704808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3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Thus, the forecast of sales for the year </a:t>
            </a:r>
            <a:r>
              <a:rPr lang="en-US" sz="3000" dirty="0" smtClean="0">
                <a:latin typeface="Times New Roman" pitchFamily="18" charset="0"/>
                <a:ea typeface="Calibri" pitchFamily="34" charset="0"/>
                <a:cs typeface="Times New Roman" pitchFamily="18" charset="0"/>
              </a:rPr>
              <a:t>2013</a:t>
            </a:r>
            <a:r>
              <a:rPr kumimoji="0" lang="en-US" sz="3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would be 80 thousand based on the trend projection equation illustrated above.</a:t>
            </a:r>
            <a:endParaRPr kumimoji="0" lang="en-US" sz="30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1" i="0" u="sng"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Advantage</a:t>
            </a:r>
            <a:r>
              <a:rPr kumimoji="0" lang="en-US" sz="24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endParaRPr kumimoji="0" lang="en-US" sz="2400" b="1" i="0" u="none" strike="noStrike" cap="none" normalizeH="0" baseline="0" dirty="0" smtClean="0">
              <a:ln>
                <a:noFill/>
              </a:ln>
              <a:solidFill>
                <a:schemeClr val="tx1"/>
              </a:solidFill>
              <a:effectLst/>
              <a:latin typeface="Arial" pitchFamily="34" charset="0"/>
            </a:endParaRPr>
          </a:p>
          <a:p>
            <a:pPr marL="280988" marR="0" lvl="0" indent="-280988" algn="just" defTabSz="914400" rtl="0" eaLnBrk="0" fontAlgn="base" latinLnBrk="0" hangingPunct="0">
              <a:lnSpc>
                <a:spcPct val="100000"/>
              </a:lnSpc>
              <a:spcBef>
                <a:spcPct val="0"/>
              </a:spcBef>
              <a:spcAft>
                <a:spcPct val="0"/>
              </a:spcAft>
              <a:buClrTx/>
              <a:buSzTx/>
              <a:buFont typeface="+mj-lt"/>
              <a:buAutoNum type="arabicPeriod"/>
              <a:tabLst/>
            </a:pPr>
            <a:r>
              <a:rPr kumimoji="0" lang="en-US" sz="3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The trend projection method is popular in the business world because of its simplicity. It is simple because only time series data on sales are needed for forecasting.</a:t>
            </a:r>
            <a:endParaRPr kumimoji="0" lang="en-US" sz="3000" b="0" i="0" u="none" strike="noStrike" cap="none" normalizeH="0" baseline="0" dirty="0" smtClean="0">
              <a:ln>
                <a:noFill/>
              </a:ln>
              <a:solidFill>
                <a:schemeClr val="tx1"/>
              </a:solidFill>
              <a:effectLst/>
              <a:latin typeface="Arial" pitchFamily="34" charset="0"/>
            </a:endParaRPr>
          </a:p>
          <a:p>
            <a:pPr marL="280988" marR="0" lvl="0" indent="-280988" algn="just" defTabSz="914400" rtl="0" eaLnBrk="0" fontAlgn="base" latinLnBrk="0" hangingPunct="0">
              <a:lnSpc>
                <a:spcPct val="100000"/>
              </a:lnSpc>
              <a:spcBef>
                <a:spcPct val="0"/>
              </a:spcBef>
              <a:spcAft>
                <a:spcPct val="0"/>
              </a:spcAft>
              <a:buClrTx/>
              <a:buSzTx/>
              <a:buFont typeface="+mj-lt"/>
              <a:buAutoNum type="arabicPeriod"/>
              <a:tabLst/>
            </a:pPr>
            <a:r>
              <a:rPr kumimoji="0" lang="en-US" sz="3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It is also less expensive as its data requirements are limited to the internal records.</a:t>
            </a:r>
            <a:endParaRPr kumimoji="0" lang="en-US" sz="3000" b="0" i="0" u="none" strike="noStrike" cap="none" normalizeH="0" baseline="0" dirty="0" smtClean="0">
              <a:ln>
                <a:noFill/>
              </a:ln>
              <a:solidFill>
                <a:schemeClr val="tx1"/>
              </a:solidFill>
              <a:effectLst/>
              <a:latin typeface="Arial" pitchFamily="34" charset="0"/>
            </a:endParaRPr>
          </a:p>
          <a:p>
            <a:pPr marL="280988" marR="0" lvl="0" indent="-280988" algn="just" defTabSz="914400" rtl="0" eaLnBrk="0" fontAlgn="base" latinLnBrk="0" hangingPunct="0">
              <a:lnSpc>
                <a:spcPct val="100000"/>
              </a:lnSpc>
              <a:spcBef>
                <a:spcPct val="0"/>
              </a:spcBef>
              <a:spcAft>
                <a:spcPct val="0"/>
              </a:spcAft>
              <a:buClrTx/>
              <a:buSzTx/>
              <a:buFont typeface="+mj-lt"/>
              <a:buAutoNum type="arabicPeriod"/>
              <a:tabLst/>
            </a:pPr>
            <a:r>
              <a:rPr kumimoji="0" lang="en-US" sz="3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The basic presumption of this method is that the past data of sales of a product serve as a better guide to forecast the future sales of the product.</a:t>
            </a:r>
            <a:endParaRPr kumimoji="0" lang="en-US" sz="3000" b="0" i="0" u="none" strike="noStrike" cap="none" normalizeH="0" baseline="0" dirty="0" smtClean="0">
              <a:ln>
                <a:noFill/>
              </a:ln>
              <a:solidFill>
                <a:schemeClr val="tx1"/>
              </a:solidFill>
              <a:effectLst/>
              <a:latin typeface="Arial" pitchFamily="34" charset="0"/>
            </a:endParaRPr>
          </a:p>
          <a:p>
            <a:pPr marL="280988" marR="0" lvl="0" indent="-280988" algn="just" defTabSz="914400" rtl="0" eaLnBrk="0" fontAlgn="base" latinLnBrk="0" hangingPunct="0">
              <a:lnSpc>
                <a:spcPct val="100000"/>
              </a:lnSpc>
              <a:spcBef>
                <a:spcPct val="0"/>
              </a:spcBef>
              <a:spcAft>
                <a:spcPct val="0"/>
              </a:spcAft>
              <a:buClrTx/>
              <a:buSzTx/>
              <a:buFont typeface="+mj-lt"/>
              <a:buAutoNum type="arabicPeriod"/>
              <a:tabLst/>
            </a:pPr>
            <a:r>
              <a:rPr kumimoji="0" lang="en-US" sz="3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Therefore this method yields fairly reliable estimates of future course of demand.</a:t>
            </a:r>
            <a:endParaRPr kumimoji="0" lang="en-US" sz="3000" b="0" i="0" u="none" strike="noStrike" cap="none" normalizeH="0" baseline="0" dirty="0" smtClean="0">
              <a:ln>
                <a:noFill/>
              </a:ln>
              <a:solidFill>
                <a:schemeClr val="tx1"/>
              </a:solidFill>
              <a:effectLst/>
              <a:latin typeface="Arial" pitchFamily="34" charset="0"/>
            </a:endParaRPr>
          </a:p>
        </p:txBody>
      </p:sp>
    </p:spTree>
    <p:extLst>
      <p:ext uri="{BB962C8B-B14F-4D97-AF65-F5344CB8AC3E}">
        <p14:creationId xmlns:p14="http://schemas.microsoft.com/office/powerpoint/2010/main" val="1619395457"/>
      </p:ext>
    </p:extLst>
  </p:cSld>
  <p:clrMapOvr>
    <a:masterClrMapping/>
  </p:clrMapOvr>
  <p:timing>
    <p:tnLst>
      <p:par>
        <p:cTn id="1" dur="indefinite" restart="never" nodeType="tmRoot"/>
      </p:par>
    </p:tnLst>
  </p:timing>
</p:sld>
</file>

<file path=ppt/slides/slide1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6129" name="Rectangle 1"/>
          <p:cNvSpPr>
            <a:spLocks noChangeArrowheads="1"/>
          </p:cNvSpPr>
          <p:nvPr/>
        </p:nvSpPr>
        <p:spPr bwMode="auto">
          <a:xfrm>
            <a:off x="76200" y="0"/>
            <a:ext cx="8991600" cy="655564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3600" b="1" i="0" u="sng"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Disadvantages: </a:t>
            </a:r>
          </a:p>
          <a:p>
            <a:pPr marL="0" marR="0" lvl="0" indent="0" algn="just" defTabSz="914400" rtl="0" eaLnBrk="1" fontAlgn="base" latinLnBrk="0" hangingPunct="1">
              <a:lnSpc>
                <a:spcPct val="100000"/>
              </a:lnSpc>
              <a:spcBef>
                <a:spcPct val="0"/>
              </a:spcBef>
              <a:spcAft>
                <a:spcPct val="0"/>
              </a:spcAft>
              <a:buClrTx/>
              <a:buSzTx/>
              <a:buFontTx/>
              <a:buNone/>
              <a:tabLst/>
            </a:pPr>
            <a:endParaRPr kumimoji="0" lang="en-US" sz="2500" b="1" i="0" u="sng" strike="noStrike" cap="none" normalizeH="0" baseline="0" dirty="0" smtClean="0">
              <a:ln>
                <a:noFill/>
              </a:ln>
              <a:solidFill>
                <a:schemeClr val="tx1"/>
              </a:solidFill>
              <a:effectLst/>
              <a:latin typeface="Arial" pitchFamily="34" charset="0"/>
            </a:endParaRPr>
          </a:p>
          <a:p>
            <a:pPr marL="398463" marR="0" lvl="0" indent="-398463" algn="just" defTabSz="914400" rtl="0" eaLnBrk="0" fontAlgn="base" latinLnBrk="0" hangingPunct="0">
              <a:lnSpc>
                <a:spcPct val="100000"/>
              </a:lnSpc>
              <a:spcBef>
                <a:spcPct val="0"/>
              </a:spcBef>
              <a:spcAft>
                <a:spcPct val="0"/>
              </a:spcAft>
              <a:buClrTx/>
              <a:buSzTx/>
              <a:buFont typeface="+mj-lt"/>
              <a:buAutoNum type="arabicPeriod"/>
              <a:tabLst/>
            </a:pPr>
            <a:r>
              <a:rPr kumimoji="0" lang="en-US" sz="29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The most important of this method arises out of its assumption that the past rate of change in the dependent variable will persist in future also. Therefore, forecast based on this method may be taken as reliable only for the period during which this assumption holds good.</a:t>
            </a:r>
            <a:endParaRPr kumimoji="0" lang="en-US" sz="2900" b="0" i="0" u="none" strike="noStrike" cap="none" normalizeH="0" baseline="0" dirty="0" smtClean="0">
              <a:ln>
                <a:noFill/>
              </a:ln>
              <a:solidFill>
                <a:schemeClr val="tx1"/>
              </a:solidFill>
              <a:effectLst/>
              <a:latin typeface="Arial" pitchFamily="34" charset="0"/>
            </a:endParaRPr>
          </a:p>
          <a:p>
            <a:pPr marL="398463" marR="0" lvl="0" indent="-398463" algn="just" defTabSz="914400" rtl="0" eaLnBrk="0" fontAlgn="base" latinLnBrk="0" hangingPunct="0">
              <a:lnSpc>
                <a:spcPct val="100000"/>
              </a:lnSpc>
              <a:spcBef>
                <a:spcPct val="0"/>
              </a:spcBef>
              <a:spcAft>
                <a:spcPct val="0"/>
              </a:spcAft>
              <a:buClrTx/>
              <a:buSzTx/>
              <a:buFont typeface="+mj-lt"/>
              <a:buAutoNum type="arabicPeriod"/>
              <a:tabLst/>
            </a:pPr>
            <a:r>
              <a:rPr kumimoji="0" lang="en-US" sz="29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This method cannot be used for short </a:t>
            </a:r>
            <a:r>
              <a:rPr kumimoji="0" lang="en-US" sz="2900"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en-US" sz="29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term forecasting and also for periods of cyclical fluctuations.</a:t>
            </a:r>
            <a:endParaRPr kumimoji="0" lang="en-US" sz="2900" b="0" i="0" u="none" strike="noStrike" cap="none" normalizeH="0" baseline="0" dirty="0" smtClean="0">
              <a:ln>
                <a:noFill/>
              </a:ln>
              <a:solidFill>
                <a:schemeClr val="tx1"/>
              </a:solidFill>
              <a:effectLst/>
              <a:latin typeface="Arial" pitchFamily="34" charset="0"/>
            </a:endParaRPr>
          </a:p>
          <a:p>
            <a:pPr marL="398463" marR="0" lvl="0" indent="-398463" algn="just" defTabSz="914400" rtl="0" eaLnBrk="0" fontAlgn="base" latinLnBrk="0" hangingPunct="0">
              <a:lnSpc>
                <a:spcPct val="100000"/>
              </a:lnSpc>
              <a:spcBef>
                <a:spcPct val="0"/>
              </a:spcBef>
              <a:spcAft>
                <a:spcPct val="0"/>
              </a:spcAft>
              <a:buClrTx/>
              <a:buSzTx/>
              <a:buFont typeface="+mj-lt"/>
              <a:buAutoNum type="arabicPeriod"/>
              <a:tabLst/>
            </a:pPr>
            <a:r>
              <a:rPr kumimoji="0" lang="en-US" sz="29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This method does not bring out the measures of relationship between independent and dependent variables and therefore, it does not yield the required information such as price </a:t>
            </a:r>
            <a:r>
              <a:rPr kumimoji="0" lang="en-US" sz="31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and income </a:t>
            </a:r>
            <a:r>
              <a:rPr kumimoji="0" lang="en-US" sz="31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elasticities</a:t>
            </a:r>
            <a:r>
              <a:rPr kumimoji="0" lang="en-US" sz="31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which can be used for future policy formation.</a:t>
            </a:r>
            <a:endParaRPr kumimoji="0" lang="en-US" sz="3100" b="0" i="0" u="none" strike="noStrike" cap="none" normalizeH="0" baseline="0" dirty="0" smtClean="0">
              <a:ln>
                <a:noFill/>
              </a:ln>
              <a:solidFill>
                <a:schemeClr val="tx1"/>
              </a:solidFill>
              <a:effectLst/>
              <a:latin typeface="Arial" pitchFamily="34" charset="0"/>
            </a:endParaRPr>
          </a:p>
        </p:txBody>
      </p:sp>
    </p:spTree>
    <p:extLst>
      <p:ext uri="{BB962C8B-B14F-4D97-AF65-F5344CB8AC3E}">
        <p14:creationId xmlns:p14="http://schemas.microsoft.com/office/powerpoint/2010/main" val="4270962067"/>
      </p:ext>
    </p:extLst>
  </p:cSld>
  <p:clrMapOvr>
    <a:masterClrMapping/>
  </p:clrMapOvr>
  <p:timing>
    <p:tnLst>
      <p:par>
        <p:cTn id="1" dur="indefinite" restart="never" nodeType="tmRoot"/>
      </p:par>
    </p:tnLst>
  </p:timing>
</p:sld>
</file>

<file path=ppt/slides/slide1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304800" y="2514600"/>
          <a:ext cx="8458200" cy="3440430"/>
        </p:xfrm>
        <a:graphic>
          <a:graphicData uri="http://schemas.openxmlformats.org/drawingml/2006/table">
            <a:tbl>
              <a:tblPr/>
              <a:tblGrid>
                <a:gridCol w="1994210"/>
                <a:gridCol w="1117446"/>
                <a:gridCol w="1289360"/>
                <a:gridCol w="1375317"/>
                <a:gridCol w="1461274"/>
                <a:gridCol w="1220593"/>
              </a:tblGrid>
              <a:tr h="934054">
                <a:tc>
                  <a:txBody>
                    <a:bodyPr/>
                    <a:lstStyle/>
                    <a:p>
                      <a:pPr marL="0" marR="0" algn="ctr">
                        <a:lnSpc>
                          <a:spcPct val="115000"/>
                        </a:lnSpc>
                        <a:spcBef>
                          <a:spcPts val="0"/>
                        </a:spcBef>
                        <a:spcAft>
                          <a:spcPts val="0"/>
                        </a:spcAft>
                      </a:pPr>
                      <a:r>
                        <a:rPr lang="en-US" sz="3500" dirty="0">
                          <a:latin typeface="Times New Roman"/>
                          <a:ea typeface="Calibri"/>
                          <a:cs typeface="Times New Roman"/>
                        </a:rPr>
                        <a:t>Year</a:t>
                      </a:r>
                      <a:endParaRPr lang="en-US" sz="3500" dirty="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3500">
                          <a:latin typeface="Times New Roman"/>
                          <a:ea typeface="Calibri"/>
                          <a:cs typeface="Times New Roman"/>
                        </a:rPr>
                        <a:t>1994</a:t>
                      </a:r>
                      <a:endParaRPr lang="en-US" sz="35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3500">
                          <a:latin typeface="Times New Roman"/>
                          <a:ea typeface="Calibri"/>
                          <a:cs typeface="Times New Roman"/>
                        </a:rPr>
                        <a:t>1995</a:t>
                      </a:r>
                      <a:endParaRPr lang="en-US" sz="35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3500" dirty="0">
                          <a:latin typeface="Times New Roman"/>
                          <a:ea typeface="Calibri"/>
                          <a:cs typeface="Times New Roman"/>
                        </a:rPr>
                        <a:t>1996</a:t>
                      </a:r>
                      <a:endParaRPr lang="en-US" sz="3500" dirty="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3500">
                          <a:latin typeface="Times New Roman"/>
                          <a:ea typeface="Calibri"/>
                          <a:cs typeface="Times New Roman"/>
                        </a:rPr>
                        <a:t>1997</a:t>
                      </a:r>
                      <a:endParaRPr lang="en-US" sz="35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3500">
                          <a:latin typeface="Times New Roman"/>
                          <a:ea typeface="Calibri"/>
                          <a:cs typeface="Times New Roman"/>
                        </a:rPr>
                        <a:t>1998</a:t>
                      </a:r>
                      <a:endParaRPr lang="en-US" sz="35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506376">
                <a:tc>
                  <a:txBody>
                    <a:bodyPr/>
                    <a:lstStyle/>
                    <a:p>
                      <a:pPr marL="0" marR="0" algn="ctr">
                        <a:lnSpc>
                          <a:spcPct val="115000"/>
                        </a:lnSpc>
                        <a:spcBef>
                          <a:spcPts val="0"/>
                        </a:spcBef>
                        <a:spcAft>
                          <a:spcPts val="0"/>
                        </a:spcAft>
                      </a:pPr>
                      <a:r>
                        <a:rPr lang="en-US" sz="3500">
                          <a:latin typeface="Times New Roman"/>
                          <a:ea typeface="Calibri"/>
                          <a:cs typeface="Times New Roman"/>
                        </a:rPr>
                        <a:t>Sales</a:t>
                      </a:r>
                      <a:endParaRPr lang="en-US" sz="3500">
                        <a:latin typeface="Calibri"/>
                        <a:ea typeface="Calibri"/>
                        <a:cs typeface="Times New Roman"/>
                      </a:endParaRPr>
                    </a:p>
                    <a:p>
                      <a:pPr marL="0" marR="0" algn="ctr">
                        <a:lnSpc>
                          <a:spcPct val="115000"/>
                        </a:lnSpc>
                        <a:spcBef>
                          <a:spcPts val="0"/>
                        </a:spcBef>
                        <a:spcAft>
                          <a:spcPts val="0"/>
                        </a:spcAft>
                      </a:pPr>
                      <a:r>
                        <a:rPr lang="en-US" sz="3500">
                          <a:latin typeface="Times New Roman"/>
                          <a:ea typeface="Calibri"/>
                          <a:cs typeface="Times New Roman"/>
                        </a:rPr>
                        <a:t>(in Rs. crores.)</a:t>
                      </a:r>
                      <a:endParaRPr lang="en-US" sz="35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3500" dirty="0">
                          <a:latin typeface="Times New Roman"/>
                          <a:ea typeface="Calibri"/>
                          <a:cs typeface="Times New Roman"/>
                        </a:rPr>
                        <a:t>25</a:t>
                      </a:r>
                      <a:endParaRPr lang="en-US" sz="3500" dirty="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3500" dirty="0">
                          <a:latin typeface="Times New Roman"/>
                          <a:ea typeface="Calibri"/>
                          <a:cs typeface="Times New Roman"/>
                        </a:rPr>
                        <a:t>30</a:t>
                      </a:r>
                      <a:endParaRPr lang="en-US" sz="3500" dirty="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3500">
                          <a:latin typeface="Times New Roman"/>
                          <a:ea typeface="Calibri"/>
                          <a:cs typeface="Times New Roman"/>
                        </a:rPr>
                        <a:t>40</a:t>
                      </a:r>
                      <a:endParaRPr lang="en-US" sz="35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3500">
                          <a:latin typeface="Times New Roman"/>
                          <a:ea typeface="Calibri"/>
                          <a:cs typeface="Times New Roman"/>
                        </a:rPr>
                        <a:t>50</a:t>
                      </a:r>
                      <a:endParaRPr lang="en-US" sz="35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3500" dirty="0">
                          <a:latin typeface="Times New Roman"/>
                          <a:ea typeface="Calibri"/>
                          <a:cs typeface="Times New Roman"/>
                        </a:rPr>
                        <a:t>65</a:t>
                      </a:r>
                      <a:endParaRPr lang="en-US" sz="3500" dirty="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1025" name="Rectangle 1"/>
          <p:cNvSpPr>
            <a:spLocks noChangeArrowheads="1"/>
          </p:cNvSpPr>
          <p:nvPr/>
        </p:nvSpPr>
        <p:spPr bwMode="auto">
          <a:xfrm>
            <a:off x="76200" y="36493"/>
            <a:ext cx="8991600" cy="206210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tabLst/>
            </a:pPr>
            <a:r>
              <a:rPr kumimoji="0" lang="en-US" sz="32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Trend Projection Method:</a:t>
            </a:r>
            <a:endParaRPr kumimoji="0" lang="en-US" sz="3200" b="1" i="0" u="none" strike="noStrike" cap="none" normalizeH="0" baseline="0" dirty="0" smtClean="0">
              <a:ln>
                <a:noFill/>
              </a:ln>
              <a:solidFill>
                <a:schemeClr val="tx1"/>
              </a:solidFill>
              <a:effectLst/>
              <a:latin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32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Illustration 1</a:t>
            </a:r>
            <a:r>
              <a:rPr kumimoji="0" lang="en-US" sz="3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An air-conditioner manufacturing company</a:t>
            </a:r>
            <a:r>
              <a:rPr kumimoji="0" lang="en-US" sz="3200"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en-US" sz="3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s sales record showed its sales as follows:</a:t>
            </a:r>
            <a:endParaRPr kumimoji="0" lang="en-US" sz="32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3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Calculate the demand for ACs for next three years.</a:t>
            </a:r>
            <a:endParaRPr kumimoji="0" lang="en-US" sz="3200" b="0" i="0" u="none" strike="noStrike" cap="none" normalizeH="0" baseline="0" dirty="0" smtClean="0">
              <a:ln>
                <a:noFill/>
              </a:ln>
              <a:solidFill>
                <a:schemeClr val="tx1"/>
              </a:solidFill>
              <a:effectLst/>
              <a:latin typeface="Arial" pitchFamily="34" charset="0"/>
            </a:endParaRPr>
          </a:p>
        </p:txBody>
      </p:sp>
    </p:spTree>
    <p:extLst>
      <p:ext uri="{BB962C8B-B14F-4D97-AF65-F5344CB8AC3E}">
        <p14:creationId xmlns:p14="http://schemas.microsoft.com/office/powerpoint/2010/main" val="404135358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76200" y="317242"/>
            <a:ext cx="8991600" cy="55092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en-US" sz="32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There are two types of demand schedule:</a:t>
            </a:r>
            <a:endParaRPr kumimoji="0" lang="en-US" sz="3200" b="0" i="0" u="none" strike="noStrike" cap="none" normalizeH="0" baseline="0" dirty="0" smtClean="0">
              <a:ln>
                <a:noFill/>
              </a:ln>
              <a:solidFill>
                <a:schemeClr val="tx1"/>
              </a:solidFill>
              <a:effectLst/>
              <a:latin typeface="Arial" pitchFamily="34" charset="0"/>
            </a:endParaRPr>
          </a:p>
          <a:p>
            <a:pPr marL="514350" marR="0" lvl="0" indent="-514350" algn="just" defTabSz="914400" rtl="0" eaLnBrk="0" fontAlgn="base" latinLnBrk="0" hangingPunct="0">
              <a:lnSpc>
                <a:spcPct val="100000"/>
              </a:lnSpc>
              <a:spcBef>
                <a:spcPct val="0"/>
              </a:spcBef>
              <a:spcAft>
                <a:spcPct val="0"/>
              </a:spcAft>
              <a:buClrTx/>
              <a:buSzTx/>
              <a:buFont typeface="+mj-lt"/>
              <a:buAutoNum type="arabicPeriod"/>
              <a:tabLst/>
            </a:pPr>
            <a:r>
              <a:rPr kumimoji="0" lang="en-US" sz="3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The individual demand schedule</a:t>
            </a:r>
            <a:endParaRPr kumimoji="0" lang="en-US" sz="3200" b="0" i="0" u="none" strike="noStrike" cap="none" normalizeH="0" baseline="0" dirty="0" smtClean="0">
              <a:ln>
                <a:noFill/>
              </a:ln>
              <a:solidFill>
                <a:schemeClr val="tx1"/>
              </a:solidFill>
              <a:effectLst/>
              <a:latin typeface="Arial" pitchFamily="34" charset="0"/>
            </a:endParaRPr>
          </a:p>
          <a:p>
            <a:pPr marL="514350" marR="0" lvl="0" indent="-514350" algn="just" defTabSz="914400" rtl="0" eaLnBrk="0" fontAlgn="base" latinLnBrk="0" hangingPunct="0">
              <a:lnSpc>
                <a:spcPct val="100000"/>
              </a:lnSpc>
              <a:spcBef>
                <a:spcPct val="0"/>
              </a:spcBef>
              <a:spcAft>
                <a:spcPct val="0"/>
              </a:spcAft>
              <a:buClrTx/>
              <a:buSzTx/>
              <a:buFont typeface="+mj-lt"/>
              <a:buAutoNum type="arabicPeriod"/>
              <a:tabLst/>
            </a:pPr>
            <a:r>
              <a:rPr kumimoji="0" lang="en-US" sz="3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The Market demand schedule</a:t>
            </a:r>
          </a:p>
          <a:p>
            <a:pPr marL="0" marR="0" lvl="0" indent="0" algn="just" defTabSz="914400" rtl="0" eaLnBrk="0" fontAlgn="base" latinLnBrk="0" hangingPunct="0">
              <a:lnSpc>
                <a:spcPct val="100000"/>
              </a:lnSpc>
              <a:spcBef>
                <a:spcPct val="0"/>
              </a:spcBef>
              <a:spcAft>
                <a:spcPct val="0"/>
              </a:spcAft>
              <a:buClrTx/>
              <a:buSzTx/>
              <a:tabLst/>
            </a:pPr>
            <a:endParaRPr kumimoji="0" lang="en-US" sz="3200" b="0" i="0" u="none" strike="noStrike" cap="none" normalizeH="0" baseline="0" dirty="0" smtClean="0">
              <a:ln>
                <a:noFill/>
              </a:ln>
              <a:solidFill>
                <a:schemeClr val="tx1"/>
              </a:solidFill>
              <a:effectLst/>
              <a:latin typeface="Arial" pitchFamily="34" charset="0"/>
            </a:endParaRPr>
          </a:p>
          <a:p>
            <a:pPr marL="514350" marR="0" lvl="0" indent="-514350" algn="just" defTabSz="914400" rtl="0" eaLnBrk="0" fontAlgn="base" latinLnBrk="0" hangingPunct="0">
              <a:lnSpc>
                <a:spcPct val="100000"/>
              </a:lnSpc>
              <a:spcBef>
                <a:spcPct val="0"/>
              </a:spcBef>
              <a:spcAft>
                <a:spcPct val="0"/>
              </a:spcAft>
              <a:buClrTx/>
              <a:buSzTx/>
              <a:buFont typeface="+mj-lt"/>
              <a:buAutoNum type="arabicPeriod"/>
              <a:tabLst/>
            </a:pPr>
            <a:r>
              <a:rPr kumimoji="0" lang="en-US" sz="32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Individual Demand Schedule</a:t>
            </a:r>
            <a:r>
              <a:rPr kumimoji="0" lang="en-US" sz="3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endParaRPr kumimoji="0" lang="en-US" sz="3200" b="0" i="0" u="none" strike="noStrike" cap="none" normalizeH="0" baseline="0" dirty="0" smtClean="0">
              <a:ln>
                <a:noFill/>
              </a:ln>
              <a:solidFill>
                <a:schemeClr val="tx1"/>
              </a:solidFill>
              <a:effectLst/>
              <a:latin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3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 tabular list showing the quantities of a commodity that will be purchased by an individual at each alterative price in a given period of time is referred to as an individual demand schedule.</a:t>
            </a:r>
            <a:endParaRPr kumimoji="0" lang="en-US" sz="3200" b="0" i="0" u="none" strike="noStrike" cap="none" normalizeH="0" baseline="0" dirty="0" smtClean="0">
              <a:ln>
                <a:noFill/>
              </a:ln>
              <a:solidFill>
                <a:schemeClr val="tx1"/>
              </a:solidFill>
              <a:effectLst/>
              <a:latin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3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The following table illustrates a hypothetical demand schedule of an individual consumer.</a:t>
            </a:r>
            <a:endParaRPr kumimoji="0" lang="en-US" sz="3200" b="0" i="0" u="none" strike="noStrike" cap="none" normalizeH="0" baseline="0" dirty="0" smtClean="0">
              <a:ln>
                <a:noFill/>
              </a:ln>
              <a:solidFill>
                <a:schemeClr val="tx1"/>
              </a:solidFill>
              <a:effectLst/>
              <a:latin typeface="Arial" pitchFamily="34" charset="0"/>
            </a:endParaRPr>
          </a:p>
        </p:txBody>
      </p:sp>
    </p:spTree>
  </p:cSld>
  <p:clrMapOvr>
    <a:masterClrMapping/>
  </p:clrMapOvr>
</p:sld>
</file>

<file path=ppt/slides/slide1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0769" name="Rectangle 1"/>
          <p:cNvSpPr>
            <a:spLocks noChangeArrowheads="1"/>
          </p:cNvSpPr>
          <p:nvPr/>
        </p:nvSpPr>
        <p:spPr bwMode="auto">
          <a:xfrm>
            <a:off x="76200" y="62805"/>
            <a:ext cx="8915400" cy="520142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44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Solution:</a:t>
            </a:r>
            <a:endParaRPr kumimoji="0" lang="en-US" sz="4400" b="1" i="0" u="none" strike="noStrike" cap="none" normalizeH="0" baseline="0" dirty="0" smtClean="0">
              <a:ln>
                <a:noFill/>
              </a:ln>
              <a:solidFill>
                <a:schemeClr val="tx1"/>
              </a:solidFill>
              <a:effectLst/>
              <a:latin typeface="Arial" pitchFamily="34" charset="0"/>
            </a:endParaRPr>
          </a:p>
          <a:p>
            <a:pPr marL="742950" marR="0" lvl="0" indent="-742950" algn="just" defTabSz="914400" rtl="0" eaLnBrk="0" fontAlgn="base" latinLnBrk="0" hangingPunct="0">
              <a:lnSpc>
                <a:spcPct val="100000"/>
              </a:lnSpc>
              <a:spcBef>
                <a:spcPct val="0"/>
              </a:spcBef>
              <a:spcAft>
                <a:spcPct val="0"/>
              </a:spcAft>
              <a:buClrTx/>
              <a:buSzTx/>
              <a:buFont typeface="+mj-lt"/>
              <a:buAutoNum type="arabicPeriod"/>
              <a:tabLst/>
            </a:pPr>
            <a:r>
              <a:rPr kumimoji="0" lang="en-US" sz="3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Find out Time Deviation from Mid-year.</a:t>
            </a:r>
            <a:endParaRPr kumimoji="0" lang="en-US" sz="3600" b="0" i="0" u="none" strike="noStrike" cap="none" normalizeH="0" baseline="0" dirty="0" smtClean="0">
              <a:ln>
                <a:noFill/>
              </a:ln>
              <a:solidFill>
                <a:schemeClr val="tx1"/>
              </a:solidFill>
              <a:effectLst/>
              <a:latin typeface="Arial" pitchFamily="34" charset="0"/>
            </a:endParaRPr>
          </a:p>
          <a:p>
            <a:pPr marL="742950" marR="0" lvl="0" indent="-742950" algn="just" defTabSz="914400" rtl="0" eaLnBrk="0" fontAlgn="base" latinLnBrk="0" hangingPunct="0">
              <a:lnSpc>
                <a:spcPct val="100000"/>
              </a:lnSpc>
              <a:spcBef>
                <a:spcPct val="0"/>
              </a:spcBef>
              <a:spcAft>
                <a:spcPct val="0"/>
              </a:spcAft>
              <a:buClrTx/>
              <a:buSzTx/>
              <a:buFont typeface="+mj-lt"/>
              <a:buAutoNum type="arabicPeriod"/>
              <a:tabLst/>
            </a:pPr>
            <a:r>
              <a:rPr kumimoji="0" lang="en-US" sz="3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Square up Time Deviation.</a:t>
            </a:r>
            <a:endParaRPr kumimoji="0" lang="en-US" sz="3600" b="0" i="0" u="none" strike="noStrike" cap="none" normalizeH="0" baseline="0" dirty="0" smtClean="0">
              <a:ln>
                <a:noFill/>
              </a:ln>
              <a:solidFill>
                <a:schemeClr val="tx1"/>
              </a:solidFill>
              <a:effectLst/>
              <a:latin typeface="Arial" pitchFamily="34" charset="0"/>
            </a:endParaRPr>
          </a:p>
          <a:p>
            <a:pPr marL="742950" marR="0" lvl="0" indent="-742950" algn="just" defTabSz="914400" rtl="0" eaLnBrk="0" fontAlgn="base" latinLnBrk="0" hangingPunct="0">
              <a:lnSpc>
                <a:spcPct val="100000"/>
              </a:lnSpc>
              <a:spcBef>
                <a:spcPct val="0"/>
              </a:spcBef>
              <a:spcAft>
                <a:spcPct val="0"/>
              </a:spcAft>
              <a:buClrTx/>
              <a:buSzTx/>
              <a:buFont typeface="+mj-lt"/>
              <a:buAutoNum type="arabicPeriod"/>
              <a:tabLst/>
            </a:pPr>
            <a:r>
              <a:rPr kumimoji="0" lang="en-US" sz="3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Calculate Product of Time Deviation and Sales.</a:t>
            </a:r>
            <a:endParaRPr kumimoji="0" lang="en-US" sz="3600" b="0" i="0" u="none" strike="noStrike" cap="none" normalizeH="0" baseline="0" dirty="0" smtClean="0">
              <a:ln>
                <a:noFill/>
              </a:ln>
              <a:solidFill>
                <a:schemeClr val="tx1"/>
              </a:solidFill>
              <a:effectLst/>
              <a:latin typeface="Arial" pitchFamily="34" charset="0"/>
            </a:endParaRPr>
          </a:p>
          <a:p>
            <a:pPr marL="742950" marR="0" lvl="0" indent="-742950" algn="just" defTabSz="914400" rtl="0" eaLnBrk="0" fontAlgn="base" latinLnBrk="0" hangingPunct="0">
              <a:lnSpc>
                <a:spcPct val="100000"/>
              </a:lnSpc>
              <a:spcBef>
                <a:spcPct val="0"/>
              </a:spcBef>
              <a:spcAft>
                <a:spcPct val="0"/>
              </a:spcAft>
              <a:buClrTx/>
              <a:buSzTx/>
              <a:buFont typeface="+mj-lt"/>
              <a:buAutoNum type="arabicPeriod"/>
              <a:tabLst/>
            </a:pPr>
            <a:r>
              <a:rPr kumimoji="0" lang="en-US" sz="3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Find out value of a and b by using equation y = a + </a:t>
            </a:r>
            <a:r>
              <a:rPr kumimoji="0" lang="en-US" sz="3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bx</a:t>
            </a:r>
            <a:r>
              <a:rPr kumimoji="0" lang="en-US" sz="3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where a is constant variable and b implies rate of growth.</a:t>
            </a:r>
            <a:endParaRPr kumimoji="0" lang="en-US" sz="3600" b="0" i="0" u="none" strike="noStrike" cap="none" normalizeH="0" baseline="0" dirty="0" smtClean="0">
              <a:ln>
                <a:noFill/>
              </a:ln>
              <a:solidFill>
                <a:schemeClr val="tx1"/>
              </a:solidFill>
              <a:effectLst/>
              <a:latin typeface="Arial" pitchFamily="34" charset="0"/>
            </a:endParaRPr>
          </a:p>
          <a:p>
            <a:pPr marL="742950" marR="0" lvl="0" indent="-742950" algn="just" defTabSz="914400" rtl="0" eaLnBrk="0" fontAlgn="base" latinLnBrk="0" hangingPunct="0">
              <a:lnSpc>
                <a:spcPct val="100000"/>
              </a:lnSpc>
              <a:spcBef>
                <a:spcPct val="0"/>
              </a:spcBef>
              <a:spcAft>
                <a:spcPct val="0"/>
              </a:spcAft>
              <a:buClrTx/>
              <a:buSzTx/>
              <a:buFont typeface="+mj-lt"/>
              <a:buAutoNum type="arabicPeriod"/>
              <a:tabLst/>
            </a:pPr>
            <a:r>
              <a:rPr kumimoji="0" lang="en-US" sz="3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Find out trend values for next three years</a:t>
            </a:r>
            <a:endParaRPr kumimoji="0" lang="en-US" sz="3600" b="0" i="0" u="none" strike="noStrike" cap="none" normalizeH="0" baseline="0" dirty="0" smtClean="0">
              <a:ln>
                <a:noFill/>
              </a:ln>
              <a:solidFill>
                <a:schemeClr val="tx1"/>
              </a:solidFill>
              <a:effectLst/>
              <a:latin typeface="Arial" pitchFamily="34" charset="0"/>
            </a:endParaRPr>
          </a:p>
        </p:txBody>
      </p:sp>
    </p:spTree>
    <p:extLst>
      <p:ext uri="{BB962C8B-B14F-4D97-AF65-F5344CB8AC3E}">
        <p14:creationId xmlns:p14="http://schemas.microsoft.com/office/powerpoint/2010/main" val="3009163998"/>
      </p:ext>
    </p:extLst>
  </p:cSld>
  <p:clrMapOvr>
    <a:masterClrMapping/>
  </p:clrMapOvr>
  <p:timing>
    <p:tnLst>
      <p:par>
        <p:cTn id="1" dur="indefinite" restart="never" nodeType="tmRoot"/>
      </p:par>
    </p:tnLst>
  </p:timing>
</p:sld>
</file>

<file path=ppt/slides/slide1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304800" y="990600"/>
          <a:ext cx="8458199" cy="4784278"/>
        </p:xfrm>
        <a:graphic>
          <a:graphicData uri="http://schemas.openxmlformats.org/drawingml/2006/table">
            <a:tbl>
              <a:tblPr/>
              <a:tblGrid>
                <a:gridCol w="1691463"/>
                <a:gridCol w="1691463"/>
                <a:gridCol w="1691463"/>
                <a:gridCol w="1691463"/>
                <a:gridCol w="1692347"/>
              </a:tblGrid>
              <a:tr h="1057359">
                <a:tc>
                  <a:txBody>
                    <a:bodyPr/>
                    <a:lstStyle/>
                    <a:p>
                      <a:pPr marL="0" marR="0" algn="ctr">
                        <a:lnSpc>
                          <a:spcPct val="115000"/>
                        </a:lnSpc>
                        <a:spcBef>
                          <a:spcPts val="0"/>
                        </a:spcBef>
                        <a:spcAft>
                          <a:spcPts val="0"/>
                        </a:spcAft>
                      </a:pPr>
                      <a:r>
                        <a:rPr lang="en-US" sz="2400" b="1">
                          <a:latin typeface="Times New Roman"/>
                          <a:ea typeface="Calibri"/>
                          <a:cs typeface="Times New Roman"/>
                        </a:rPr>
                        <a:t>Year</a:t>
                      </a:r>
                      <a:endParaRPr lang="en-US" sz="2400">
                        <a:latin typeface="Calibri"/>
                        <a:ea typeface="Calibri"/>
                        <a:cs typeface="Times New Roman"/>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2400" b="1">
                          <a:latin typeface="Times New Roman"/>
                          <a:ea typeface="Calibri"/>
                          <a:cs typeface="Times New Roman"/>
                        </a:rPr>
                        <a:t>Sales</a:t>
                      </a:r>
                      <a:endParaRPr lang="en-US" sz="2400">
                        <a:latin typeface="Calibri"/>
                        <a:ea typeface="Calibri"/>
                        <a:cs typeface="Times New Roman"/>
                      </a:endParaRPr>
                    </a:p>
                    <a:p>
                      <a:pPr marL="0" marR="0" algn="ctr">
                        <a:lnSpc>
                          <a:spcPct val="115000"/>
                        </a:lnSpc>
                        <a:spcBef>
                          <a:spcPts val="0"/>
                        </a:spcBef>
                        <a:spcAft>
                          <a:spcPts val="0"/>
                        </a:spcAft>
                      </a:pPr>
                      <a:r>
                        <a:rPr lang="en-US" sz="2400" b="1">
                          <a:latin typeface="Times New Roman"/>
                          <a:ea typeface="Calibri"/>
                          <a:cs typeface="Times New Roman"/>
                        </a:rPr>
                        <a:t>(y)</a:t>
                      </a:r>
                      <a:endParaRPr lang="en-US" sz="2400">
                        <a:latin typeface="Calibri"/>
                        <a:ea typeface="Calibri"/>
                        <a:cs typeface="Times New Roman"/>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2400" b="1">
                          <a:latin typeface="Times New Roman"/>
                          <a:ea typeface="Calibri"/>
                          <a:cs typeface="Times New Roman"/>
                        </a:rPr>
                        <a:t>Time Deviation (x)</a:t>
                      </a:r>
                      <a:endParaRPr lang="en-US" sz="2400">
                        <a:latin typeface="Calibri"/>
                        <a:ea typeface="Calibri"/>
                        <a:cs typeface="Times New Roman"/>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2400" b="1">
                          <a:latin typeface="Times New Roman"/>
                          <a:ea typeface="Calibri"/>
                          <a:cs typeface="Times New Roman"/>
                        </a:rPr>
                        <a:t>Square up TD</a:t>
                      </a:r>
                      <a:endParaRPr lang="en-US" sz="2400">
                        <a:latin typeface="Calibri"/>
                        <a:ea typeface="Calibri"/>
                        <a:cs typeface="Times New Roman"/>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2400" b="1">
                          <a:latin typeface="Times New Roman"/>
                          <a:ea typeface="Calibri"/>
                          <a:cs typeface="Times New Roman"/>
                        </a:rPr>
                        <a:t>Product of TD to sales</a:t>
                      </a:r>
                      <a:endParaRPr lang="en-US" sz="2400">
                        <a:latin typeface="Calibri"/>
                        <a:ea typeface="Calibri"/>
                        <a:cs typeface="Times New Roman"/>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28679">
                <a:tc>
                  <a:txBody>
                    <a:bodyPr/>
                    <a:lstStyle/>
                    <a:p>
                      <a:pPr marL="0" marR="0" algn="ctr">
                        <a:lnSpc>
                          <a:spcPct val="115000"/>
                        </a:lnSpc>
                        <a:spcBef>
                          <a:spcPts val="0"/>
                        </a:spcBef>
                        <a:spcAft>
                          <a:spcPts val="0"/>
                        </a:spcAft>
                      </a:pPr>
                      <a:r>
                        <a:rPr lang="en-US" sz="2400">
                          <a:latin typeface="Times New Roman"/>
                          <a:ea typeface="Calibri"/>
                          <a:cs typeface="Times New Roman"/>
                        </a:rPr>
                        <a:t>1994</a:t>
                      </a:r>
                      <a:endParaRPr lang="en-US" sz="2400">
                        <a:latin typeface="Calibri"/>
                        <a:ea typeface="Calibri"/>
                        <a:cs typeface="Times New Roman"/>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2400">
                          <a:latin typeface="Times New Roman"/>
                          <a:ea typeface="Calibri"/>
                          <a:cs typeface="Times New Roman"/>
                        </a:rPr>
                        <a:t>25</a:t>
                      </a:r>
                      <a:endParaRPr lang="en-US" sz="2400">
                        <a:latin typeface="Calibri"/>
                        <a:ea typeface="Calibri"/>
                        <a:cs typeface="Times New Roman"/>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2400">
                          <a:latin typeface="Times New Roman"/>
                          <a:ea typeface="Calibri"/>
                          <a:cs typeface="Times New Roman"/>
                        </a:rPr>
                        <a:t>- 2</a:t>
                      </a:r>
                      <a:endParaRPr lang="en-US" sz="2400">
                        <a:latin typeface="Calibri"/>
                        <a:ea typeface="Calibri"/>
                        <a:cs typeface="Times New Roman"/>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2400">
                          <a:latin typeface="Times New Roman"/>
                          <a:ea typeface="Calibri"/>
                          <a:cs typeface="Times New Roman"/>
                        </a:rPr>
                        <a:t>4</a:t>
                      </a:r>
                      <a:endParaRPr lang="en-US" sz="2400">
                        <a:latin typeface="Calibri"/>
                        <a:ea typeface="Calibri"/>
                        <a:cs typeface="Times New Roman"/>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2400">
                          <a:latin typeface="Times New Roman"/>
                          <a:ea typeface="Calibri"/>
                          <a:cs typeface="Times New Roman"/>
                        </a:rPr>
                        <a:t>-50</a:t>
                      </a:r>
                      <a:endParaRPr lang="en-US" sz="2400">
                        <a:latin typeface="Calibri"/>
                        <a:ea typeface="Calibri"/>
                        <a:cs typeface="Times New Roman"/>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a:noFill/>
                    </a:lnB>
                  </a:tcPr>
                </a:tc>
              </a:tr>
              <a:tr h="528679">
                <a:tc>
                  <a:txBody>
                    <a:bodyPr/>
                    <a:lstStyle/>
                    <a:p>
                      <a:pPr marL="0" marR="0" algn="ctr">
                        <a:lnSpc>
                          <a:spcPct val="115000"/>
                        </a:lnSpc>
                        <a:spcBef>
                          <a:spcPts val="0"/>
                        </a:spcBef>
                        <a:spcAft>
                          <a:spcPts val="0"/>
                        </a:spcAft>
                      </a:pPr>
                      <a:r>
                        <a:rPr lang="en-US" sz="2400">
                          <a:latin typeface="Times New Roman"/>
                          <a:ea typeface="Calibri"/>
                          <a:cs typeface="Times New Roman"/>
                        </a:rPr>
                        <a:t>1995</a:t>
                      </a:r>
                      <a:endParaRPr lang="en-US" sz="2400">
                        <a:latin typeface="Calibri"/>
                        <a:ea typeface="Calibri"/>
                        <a:cs typeface="Times New Roman"/>
                      </a:endParaRPr>
                    </a:p>
                  </a:txBody>
                  <a:tcPr marL="68580" marR="68580" marT="0" marB="0" anchor="ctr">
                    <a:lnL>
                      <a:noFill/>
                    </a:lnL>
                    <a:lnR>
                      <a:noFill/>
                    </a:lnR>
                    <a:lnT>
                      <a:noFill/>
                    </a:lnT>
                    <a:lnB>
                      <a:noFill/>
                    </a:lnB>
                  </a:tcPr>
                </a:tc>
                <a:tc>
                  <a:txBody>
                    <a:bodyPr/>
                    <a:lstStyle/>
                    <a:p>
                      <a:pPr marL="0" marR="0" algn="ctr">
                        <a:lnSpc>
                          <a:spcPct val="115000"/>
                        </a:lnSpc>
                        <a:spcBef>
                          <a:spcPts val="0"/>
                        </a:spcBef>
                        <a:spcAft>
                          <a:spcPts val="0"/>
                        </a:spcAft>
                      </a:pPr>
                      <a:r>
                        <a:rPr lang="en-US" sz="2400">
                          <a:latin typeface="Times New Roman"/>
                          <a:ea typeface="Calibri"/>
                          <a:cs typeface="Times New Roman"/>
                        </a:rPr>
                        <a:t>30</a:t>
                      </a:r>
                      <a:endParaRPr lang="en-US" sz="2400">
                        <a:latin typeface="Calibri"/>
                        <a:ea typeface="Calibri"/>
                        <a:cs typeface="Times New Roman"/>
                      </a:endParaRPr>
                    </a:p>
                  </a:txBody>
                  <a:tcPr marL="68580" marR="68580" marT="0" marB="0" anchor="ctr">
                    <a:lnL>
                      <a:noFill/>
                    </a:lnL>
                    <a:lnR>
                      <a:noFill/>
                    </a:lnR>
                    <a:lnT>
                      <a:noFill/>
                    </a:lnT>
                    <a:lnB>
                      <a:noFill/>
                    </a:lnB>
                  </a:tcPr>
                </a:tc>
                <a:tc>
                  <a:txBody>
                    <a:bodyPr/>
                    <a:lstStyle/>
                    <a:p>
                      <a:pPr marL="0" marR="0" algn="ctr">
                        <a:lnSpc>
                          <a:spcPct val="115000"/>
                        </a:lnSpc>
                        <a:spcBef>
                          <a:spcPts val="0"/>
                        </a:spcBef>
                        <a:spcAft>
                          <a:spcPts val="0"/>
                        </a:spcAft>
                      </a:pPr>
                      <a:r>
                        <a:rPr lang="en-US" sz="2400">
                          <a:latin typeface="Times New Roman"/>
                          <a:ea typeface="Calibri"/>
                          <a:cs typeface="Times New Roman"/>
                        </a:rPr>
                        <a:t>-1</a:t>
                      </a:r>
                      <a:endParaRPr lang="en-US" sz="2400">
                        <a:latin typeface="Calibri"/>
                        <a:ea typeface="Calibri"/>
                        <a:cs typeface="Times New Roman"/>
                      </a:endParaRPr>
                    </a:p>
                  </a:txBody>
                  <a:tcPr marL="68580" marR="68580" marT="0" marB="0" anchor="ctr">
                    <a:lnL>
                      <a:noFill/>
                    </a:lnL>
                    <a:lnR>
                      <a:noFill/>
                    </a:lnR>
                    <a:lnT>
                      <a:noFill/>
                    </a:lnT>
                    <a:lnB>
                      <a:noFill/>
                    </a:lnB>
                  </a:tcPr>
                </a:tc>
                <a:tc>
                  <a:txBody>
                    <a:bodyPr/>
                    <a:lstStyle/>
                    <a:p>
                      <a:pPr marL="0" marR="0" algn="ctr">
                        <a:lnSpc>
                          <a:spcPct val="115000"/>
                        </a:lnSpc>
                        <a:spcBef>
                          <a:spcPts val="0"/>
                        </a:spcBef>
                        <a:spcAft>
                          <a:spcPts val="0"/>
                        </a:spcAft>
                      </a:pPr>
                      <a:r>
                        <a:rPr lang="en-US" sz="2400">
                          <a:latin typeface="Times New Roman"/>
                          <a:ea typeface="Calibri"/>
                          <a:cs typeface="Times New Roman"/>
                        </a:rPr>
                        <a:t>1</a:t>
                      </a:r>
                      <a:endParaRPr lang="en-US" sz="2400">
                        <a:latin typeface="Calibri"/>
                        <a:ea typeface="Calibri"/>
                        <a:cs typeface="Times New Roman"/>
                      </a:endParaRPr>
                    </a:p>
                  </a:txBody>
                  <a:tcPr marL="68580" marR="68580" marT="0" marB="0" anchor="ctr">
                    <a:lnL>
                      <a:noFill/>
                    </a:lnL>
                    <a:lnR>
                      <a:noFill/>
                    </a:lnR>
                    <a:lnT>
                      <a:noFill/>
                    </a:lnT>
                    <a:lnB>
                      <a:noFill/>
                    </a:lnB>
                  </a:tcPr>
                </a:tc>
                <a:tc>
                  <a:txBody>
                    <a:bodyPr/>
                    <a:lstStyle/>
                    <a:p>
                      <a:pPr marL="0" marR="0" algn="ctr">
                        <a:lnSpc>
                          <a:spcPct val="115000"/>
                        </a:lnSpc>
                        <a:spcBef>
                          <a:spcPts val="0"/>
                        </a:spcBef>
                        <a:spcAft>
                          <a:spcPts val="0"/>
                        </a:spcAft>
                      </a:pPr>
                      <a:r>
                        <a:rPr lang="en-US" sz="2400">
                          <a:latin typeface="Times New Roman"/>
                          <a:ea typeface="Calibri"/>
                          <a:cs typeface="Times New Roman"/>
                        </a:rPr>
                        <a:t>-30</a:t>
                      </a:r>
                      <a:endParaRPr lang="en-US" sz="2400">
                        <a:latin typeface="Calibri"/>
                        <a:ea typeface="Calibri"/>
                        <a:cs typeface="Times New Roman"/>
                      </a:endParaRPr>
                    </a:p>
                  </a:txBody>
                  <a:tcPr marL="68580" marR="68580" marT="0" marB="0" anchor="ctr">
                    <a:lnL>
                      <a:noFill/>
                    </a:lnL>
                    <a:lnR>
                      <a:noFill/>
                    </a:lnR>
                    <a:lnT>
                      <a:noFill/>
                    </a:lnT>
                    <a:lnB>
                      <a:noFill/>
                    </a:lnB>
                  </a:tcPr>
                </a:tc>
              </a:tr>
              <a:tr h="528679">
                <a:tc>
                  <a:txBody>
                    <a:bodyPr/>
                    <a:lstStyle/>
                    <a:p>
                      <a:pPr marL="0" marR="0" algn="ctr">
                        <a:lnSpc>
                          <a:spcPct val="115000"/>
                        </a:lnSpc>
                        <a:spcBef>
                          <a:spcPts val="0"/>
                        </a:spcBef>
                        <a:spcAft>
                          <a:spcPts val="0"/>
                        </a:spcAft>
                      </a:pPr>
                      <a:r>
                        <a:rPr lang="en-US" sz="2400">
                          <a:latin typeface="Times New Roman"/>
                          <a:ea typeface="Calibri"/>
                          <a:cs typeface="Times New Roman"/>
                        </a:rPr>
                        <a:t>1996-Mid year</a:t>
                      </a:r>
                      <a:endParaRPr lang="en-US" sz="2400">
                        <a:latin typeface="Calibri"/>
                        <a:ea typeface="Calibri"/>
                        <a:cs typeface="Times New Roman"/>
                      </a:endParaRPr>
                    </a:p>
                  </a:txBody>
                  <a:tcPr marL="68580" marR="68580" marT="0" marB="0" anchor="ctr">
                    <a:lnL>
                      <a:noFill/>
                    </a:lnL>
                    <a:lnR>
                      <a:noFill/>
                    </a:lnR>
                    <a:lnT>
                      <a:noFill/>
                    </a:lnT>
                    <a:lnB>
                      <a:noFill/>
                    </a:lnB>
                  </a:tcPr>
                </a:tc>
                <a:tc>
                  <a:txBody>
                    <a:bodyPr/>
                    <a:lstStyle/>
                    <a:p>
                      <a:pPr marL="0" marR="0" algn="ctr">
                        <a:lnSpc>
                          <a:spcPct val="115000"/>
                        </a:lnSpc>
                        <a:spcBef>
                          <a:spcPts val="0"/>
                        </a:spcBef>
                        <a:spcAft>
                          <a:spcPts val="0"/>
                        </a:spcAft>
                      </a:pPr>
                      <a:r>
                        <a:rPr lang="en-US" sz="2400">
                          <a:latin typeface="Times New Roman"/>
                          <a:ea typeface="Calibri"/>
                          <a:cs typeface="Times New Roman"/>
                        </a:rPr>
                        <a:t>40</a:t>
                      </a:r>
                      <a:endParaRPr lang="en-US" sz="2400">
                        <a:latin typeface="Calibri"/>
                        <a:ea typeface="Calibri"/>
                        <a:cs typeface="Times New Roman"/>
                      </a:endParaRPr>
                    </a:p>
                  </a:txBody>
                  <a:tcPr marL="68580" marR="68580" marT="0" marB="0" anchor="ctr">
                    <a:lnL>
                      <a:noFill/>
                    </a:lnL>
                    <a:lnR>
                      <a:noFill/>
                    </a:lnR>
                    <a:lnT>
                      <a:noFill/>
                    </a:lnT>
                    <a:lnB>
                      <a:noFill/>
                    </a:lnB>
                  </a:tcPr>
                </a:tc>
                <a:tc>
                  <a:txBody>
                    <a:bodyPr/>
                    <a:lstStyle/>
                    <a:p>
                      <a:pPr marL="0" marR="0" algn="ctr">
                        <a:lnSpc>
                          <a:spcPct val="115000"/>
                        </a:lnSpc>
                        <a:spcBef>
                          <a:spcPts val="0"/>
                        </a:spcBef>
                        <a:spcAft>
                          <a:spcPts val="0"/>
                        </a:spcAft>
                      </a:pPr>
                      <a:r>
                        <a:rPr lang="en-US" sz="2400">
                          <a:latin typeface="Times New Roman"/>
                          <a:ea typeface="Calibri"/>
                          <a:cs typeface="Times New Roman"/>
                        </a:rPr>
                        <a:t>0</a:t>
                      </a:r>
                      <a:endParaRPr lang="en-US" sz="2400">
                        <a:latin typeface="Calibri"/>
                        <a:ea typeface="Calibri"/>
                        <a:cs typeface="Times New Roman"/>
                      </a:endParaRPr>
                    </a:p>
                  </a:txBody>
                  <a:tcPr marL="68580" marR="68580" marT="0" marB="0" anchor="ctr">
                    <a:lnL>
                      <a:noFill/>
                    </a:lnL>
                    <a:lnR>
                      <a:noFill/>
                    </a:lnR>
                    <a:lnT>
                      <a:noFill/>
                    </a:lnT>
                    <a:lnB>
                      <a:noFill/>
                    </a:lnB>
                  </a:tcPr>
                </a:tc>
                <a:tc>
                  <a:txBody>
                    <a:bodyPr/>
                    <a:lstStyle/>
                    <a:p>
                      <a:pPr marL="0" marR="0" algn="ctr">
                        <a:lnSpc>
                          <a:spcPct val="115000"/>
                        </a:lnSpc>
                        <a:spcBef>
                          <a:spcPts val="0"/>
                        </a:spcBef>
                        <a:spcAft>
                          <a:spcPts val="0"/>
                        </a:spcAft>
                      </a:pPr>
                      <a:r>
                        <a:rPr lang="en-US" sz="2400">
                          <a:latin typeface="Times New Roman"/>
                          <a:ea typeface="Calibri"/>
                          <a:cs typeface="Times New Roman"/>
                        </a:rPr>
                        <a:t>0</a:t>
                      </a:r>
                      <a:endParaRPr lang="en-US" sz="2400">
                        <a:latin typeface="Calibri"/>
                        <a:ea typeface="Calibri"/>
                        <a:cs typeface="Times New Roman"/>
                      </a:endParaRPr>
                    </a:p>
                  </a:txBody>
                  <a:tcPr marL="68580" marR="68580" marT="0" marB="0" anchor="ctr">
                    <a:lnL>
                      <a:noFill/>
                    </a:lnL>
                    <a:lnR>
                      <a:noFill/>
                    </a:lnR>
                    <a:lnT>
                      <a:noFill/>
                    </a:lnT>
                    <a:lnB>
                      <a:noFill/>
                    </a:lnB>
                  </a:tcPr>
                </a:tc>
                <a:tc>
                  <a:txBody>
                    <a:bodyPr/>
                    <a:lstStyle/>
                    <a:p>
                      <a:pPr marL="0" marR="0" algn="ctr">
                        <a:lnSpc>
                          <a:spcPct val="115000"/>
                        </a:lnSpc>
                        <a:spcBef>
                          <a:spcPts val="0"/>
                        </a:spcBef>
                        <a:spcAft>
                          <a:spcPts val="0"/>
                        </a:spcAft>
                      </a:pPr>
                      <a:r>
                        <a:rPr lang="en-US" sz="2400">
                          <a:latin typeface="Times New Roman"/>
                          <a:ea typeface="Calibri"/>
                          <a:cs typeface="Times New Roman"/>
                        </a:rPr>
                        <a:t>0</a:t>
                      </a:r>
                      <a:endParaRPr lang="en-US" sz="2400">
                        <a:latin typeface="Calibri"/>
                        <a:ea typeface="Calibri"/>
                        <a:cs typeface="Times New Roman"/>
                      </a:endParaRPr>
                    </a:p>
                  </a:txBody>
                  <a:tcPr marL="68580" marR="68580" marT="0" marB="0" anchor="ctr">
                    <a:lnL>
                      <a:noFill/>
                    </a:lnL>
                    <a:lnR>
                      <a:noFill/>
                    </a:lnR>
                    <a:lnT>
                      <a:noFill/>
                    </a:lnT>
                    <a:lnB>
                      <a:noFill/>
                    </a:lnB>
                  </a:tcPr>
                </a:tc>
              </a:tr>
              <a:tr h="528679">
                <a:tc>
                  <a:txBody>
                    <a:bodyPr/>
                    <a:lstStyle/>
                    <a:p>
                      <a:pPr marL="0" marR="0" algn="ctr">
                        <a:lnSpc>
                          <a:spcPct val="115000"/>
                        </a:lnSpc>
                        <a:spcBef>
                          <a:spcPts val="0"/>
                        </a:spcBef>
                        <a:spcAft>
                          <a:spcPts val="0"/>
                        </a:spcAft>
                      </a:pPr>
                      <a:r>
                        <a:rPr lang="en-US" sz="2400">
                          <a:latin typeface="Times New Roman"/>
                          <a:ea typeface="Calibri"/>
                          <a:cs typeface="Times New Roman"/>
                        </a:rPr>
                        <a:t>1997</a:t>
                      </a:r>
                      <a:endParaRPr lang="en-US" sz="2400">
                        <a:latin typeface="Calibri"/>
                        <a:ea typeface="Calibri"/>
                        <a:cs typeface="Times New Roman"/>
                      </a:endParaRPr>
                    </a:p>
                  </a:txBody>
                  <a:tcPr marL="68580" marR="68580" marT="0" marB="0" anchor="ctr">
                    <a:lnL>
                      <a:noFill/>
                    </a:lnL>
                    <a:lnR>
                      <a:noFill/>
                    </a:lnR>
                    <a:lnT>
                      <a:noFill/>
                    </a:lnT>
                    <a:lnB>
                      <a:noFill/>
                    </a:lnB>
                  </a:tcPr>
                </a:tc>
                <a:tc>
                  <a:txBody>
                    <a:bodyPr/>
                    <a:lstStyle/>
                    <a:p>
                      <a:pPr marL="0" marR="0" algn="ctr">
                        <a:lnSpc>
                          <a:spcPct val="115000"/>
                        </a:lnSpc>
                        <a:spcBef>
                          <a:spcPts val="0"/>
                        </a:spcBef>
                        <a:spcAft>
                          <a:spcPts val="0"/>
                        </a:spcAft>
                      </a:pPr>
                      <a:r>
                        <a:rPr lang="en-US" sz="2400">
                          <a:latin typeface="Times New Roman"/>
                          <a:ea typeface="Calibri"/>
                          <a:cs typeface="Times New Roman"/>
                        </a:rPr>
                        <a:t>50</a:t>
                      </a:r>
                      <a:endParaRPr lang="en-US" sz="2400">
                        <a:latin typeface="Calibri"/>
                        <a:ea typeface="Calibri"/>
                        <a:cs typeface="Times New Roman"/>
                      </a:endParaRPr>
                    </a:p>
                  </a:txBody>
                  <a:tcPr marL="68580" marR="68580" marT="0" marB="0" anchor="ctr">
                    <a:lnL>
                      <a:noFill/>
                    </a:lnL>
                    <a:lnR>
                      <a:noFill/>
                    </a:lnR>
                    <a:lnT>
                      <a:noFill/>
                    </a:lnT>
                    <a:lnB>
                      <a:noFill/>
                    </a:lnB>
                  </a:tcPr>
                </a:tc>
                <a:tc>
                  <a:txBody>
                    <a:bodyPr/>
                    <a:lstStyle/>
                    <a:p>
                      <a:pPr marL="0" marR="0" algn="ctr">
                        <a:lnSpc>
                          <a:spcPct val="115000"/>
                        </a:lnSpc>
                        <a:spcBef>
                          <a:spcPts val="0"/>
                        </a:spcBef>
                        <a:spcAft>
                          <a:spcPts val="0"/>
                        </a:spcAft>
                      </a:pPr>
                      <a:r>
                        <a:rPr lang="en-US" sz="2400">
                          <a:latin typeface="Times New Roman"/>
                          <a:ea typeface="Calibri"/>
                          <a:cs typeface="Times New Roman"/>
                        </a:rPr>
                        <a:t>+1</a:t>
                      </a:r>
                      <a:endParaRPr lang="en-US" sz="2400">
                        <a:latin typeface="Calibri"/>
                        <a:ea typeface="Calibri"/>
                        <a:cs typeface="Times New Roman"/>
                      </a:endParaRPr>
                    </a:p>
                  </a:txBody>
                  <a:tcPr marL="68580" marR="68580" marT="0" marB="0" anchor="ctr">
                    <a:lnL>
                      <a:noFill/>
                    </a:lnL>
                    <a:lnR>
                      <a:noFill/>
                    </a:lnR>
                    <a:lnT>
                      <a:noFill/>
                    </a:lnT>
                    <a:lnB>
                      <a:noFill/>
                    </a:lnB>
                  </a:tcPr>
                </a:tc>
                <a:tc>
                  <a:txBody>
                    <a:bodyPr/>
                    <a:lstStyle/>
                    <a:p>
                      <a:pPr marL="0" marR="0" algn="ctr">
                        <a:lnSpc>
                          <a:spcPct val="115000"/>
                        </a:lnSpc>
                        <a:spcBef>
                          <a:spcPts val="0"/>
                        </a:spcBef>
                        <a:spcAft>
                          <a:spcPts val="0"/>
                        </a:spcAft>
                      </a:pPr>
                      <a:r>
                        <a:rPr lang="en-US" sz="2400">
                          <a:latin typeface="Times New Roman"/>
                          <a:ea typeface="Calibri"/>
                          <a:cs typeface="Times New Roman"/>
                        </a:rPr>
                        <a:t>1</a:t>
                      </a:r>
                      <a:endParaRPr lang="en-US" sz="2400">
                        <a:latin typeface="Calibri"/>
                        <a:ea typeface="Calibri"/>
                        <a:cs typeface="Times New Roman"/>
                      </a:endParaRPr>
                    </a:p>
                  </a:txBody>
                  <a:tcPr marL="68580" marR="68580" marT="0" marB="0" anchor="ctr">
                    <a:lnL>
                      <a:noFill/>
                    </a:lnL>
                    <a:lnR>
                      <a:noFill/>
                    </a:lnR>
                    <a:lnT>
                      <a:noFill/>
                    </a:lnT>
                    <a:lnB>
                      <a:noFill/>
                    </a:lnB>
                  </a:tcPr>
                </a:tc>
                <a:tc>
                  <a:txBody>
                    <a:bodyPr/>
                    <a:lstStyle/>
                    <a:p>
                      <a:pPr marL="0" marR="0" algn="ctr">
                        <a:lnSpc>
                          <a:spcPct val="115000"/>
                        </a:lnSpc>
                        <a:spcBef>
                          <a:spcPts val="0"/>
                        </a:spcBef>
                        <a:spcAft>
                          <a:spcPts val="0"/>
                        </a:spcAft>
                      </a:pPr>
                      <a:r>
                        <a:rPr lang="en-US" sz="2400">
                          <a:latin typeface="Times New Roman"/>
                          <a:ea typeface="Calibri"/>
                          <a:cs typeface="Times New Roman"/>
                        </a:rPr>
                        <a:t>+50</a:t>
                      </a:r>
                      <a:endParaRPr lang="en-US" sz="2400">
                        <a:latin typeface="Calibri"/>
                        <a:ea typeface="Calibri"/>
                        <a:cs typeface="Times New Roman"/>
                      </a:endParaRPr>
                    </a:p>
                  </a:txBody>
                  <a:tcPr marL="68580" marR="68580" marT="0" marB="0" anchor="ctr">
                    <a:lnL>
                      <a:noFill/>
                    </a:lnL>
                    <a:lnR>
                      <a:noFill/>
                    </a:lnR>
                    <a:lnT>
                      <a:noFill/>
                    </a:lnT>
                    <a:lnB>
                      <a:noFill/>
                    </a:lnB>
                  </a:tcPr>
                </a:tc>
              </a:tr>
              <a:tr h="528679">
                <a:tc>
                  <a:txBody>
                    <a:bodyPr/>
                    <a:lstStyle/>
                    <a:p>
                      <a:pPr marL="0" marR="0" algn="ctr">
                        <a:lnSpc>
                          <a:spcPct val="115000"/>
                        </a:lnSpc>
                        <a:spcBef>
                          <a:spcPts val="0"/>
                        </a:spcBef>
                        <a:spcAft>
                          <a:spcPts val="0"/>
                        </a:spcAft>
                      </a:pPr>
                      <a:r>
                        <a:rPr lang="en-US" sz="2400">
                          <a:latin typeface="Times New Roman"/>
                          <a:ea typeface="Calibri"/>
                          <a:cs typeface="Times New Roman"/>
                        </a:rPr>
                        <a:t>1998</a:t>
                      </a:r>
                      <a:endParaRPr lang="en-US" sz="2400">
                        <a:latin typeface="Calibri"/>
                        <a:ea typeface="Calibri"/>
                        <a:cs typeface="Times New Roman"/>
                      </a:endParaRPr>
                    </a:p>
                  </a:txBody>
                  <a:tcPr marL="68580" marR="6858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2400">
                          <a:latin typeface="Times New Roman"/>
                          <a:ea typeface="Calibri"/>
                          <a:cs typeface="Times New Roman"/>
                        </a:rPr>
                        <a:t>65</a:t>
                      </a:r>
                      <a:endParaRPr lang="en-US" sz="2400">
                        <a:latin typeface="Calibri"/>
                        <a:ea typeface="Calibri"/>
                        <a:cs typeface="Times New Roman"/>
                      </a:endParaRPr>
                    </a:p>
                  </a:txBody>
                  <a:tcPr marL="68580" marR="6858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2400">
                          <a:latin typeface="Times New Roman"/>
                          <a:ea typeface="Calibri"/>
                          <a:cs typeface="Times New Roman"/>
                        </a:rPr>
                        <a:t>+2</a:t>
                      </a:r>
                      <a:endParaRPr lang="en-US" sz="2400">
                        <a:latin typeface="Calibri"/>
                        <a:ea typeface="Calibri"/>
                        <a:cs typeface="Times New Roman"/>
                      </a:endParaRPr>
                    </a:p>
                  </a:txBody>
                  <a:tcPr marL="68580" marR="6858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2400">
                          <a:latin typeface="Times New Roman"/>
                          <a:ea typeface="Calibri"/>
                          <a:cs typeface="Times New Roman"/>
                        </a:rPr>
                        <a:t>4</a:t>
                      </a:r>
                      <a:endParaRPr lang="en-US" sz="2400">
                        <a:latin typeface="Calibri"/>
                        <a:ea typeface="Calibri"/>
                        <a:cs typeface="Times New Roman"/>
                      </a:endParaRPr>
                    </a:p>
                  </a:txBody>
                  <a:tcPr marL="68580" marR="6858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2400">
                          <a:latin typeface="Times New Roman"/>
                          <a:ea typeface="Calibri"/>
                          <a:cs typeface="Times New Roman"/>
                        </a:rPr>
                        <a:t>+130</a:t>
                      </a:r>
                      <a:endParaRPr lang="en-US" sz="2400">
                        <a:latin typeface="Calibri"/>
                        <a:ea typeface="Calibri"/>
                        <a:cs typeface="Times New Roman"/>
                      </a:endParaRPr>
                    </a:p>
                  </a:txBody>
                  <a:tcPr marL="68580" marR="68580" marT="0" marB="0" anchor="ctr">
                    <a:lnL>
                      <a:noFill/>
                    </a:lnL>
                    <a:lnR>
                      <a:noFill/>
                    </a:lnR>
                    <a:lnT>
                      <a:noFill/>
                    </a:lnT>
                    <a:lnB w="12700" cap="flat" cmpd="sng" algn="ctr">
                      <a:solidFill>
                        <a:srgbClr val="000000"/>
                      </a:solidFill>
                      <a:prstDash val="solid"/>
                      <a:round/>
                      <a:headEnd type="none" w="med" len="med"/>
                      <a:tailEnd type="none" w="med" len="med"/>
                    </a:lnB>
                  </a:tcPr>
                </a:tc>
              </a:tr>
              <a:tr h="566442">
                <a:tc>
                  <a:txBody>
                    <a:bodyPr/>
                    <a:lstStyle/>
                    <a:p>
                      <a:pPr marL="0" marR="0" algn="ctr">
                        <a:lnSpc>
                          <a:spcPct val="115000"/>
                        </a:lnSpc>
                        <a:spcBef>
                          <a:spcPts val="0"/>
                        </a:spcBef>
                        <a:spcAft>
                          <a:spcPts val="0"/>
                        </a:spcAft>
                      </a:pPr>
                      <a:r>
                        <a:rPr lang="en-US" sz="2400" b="1">
                          <a:latin typeface="Times New Roman"/>
                          <a:ea typeface="Calibri"/>
                          <a:cs typeface="Times New Roman"/>
                        </a:rPr>
                        <a:t>n = 5</a:t>
                      </a:r>
                      <a:endParaRPr lang="en-US" sz="2400">
                        <a:latin typeface="Calibri"/>
                        <a:ea typeface="Calibri"/>
                        <a:cs typeface="Times New Roman"/>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2400" b="1">
                          <a:latin typeface="Times New Roman"/>
                          <a:ea typeface="Calibri"/>
                          <a:cs typeface="Times New Roman"/>
                          <a:sym typeface="Symbol"/>
                        </a:rPr>
                        <a:t></a:t>
                      </a:r>
                      <a:r>
                        <a:rPr lang="en-US" sz="2400" b="1">
                          <a:latin typeface="Times New Roman"/>
                          <a:ea typeface="Calibri"/>
                          <a:cs typeface="Times New Roman"/>
                        </a:rPr>
                        <a:t>y = 210</a:t>
                      </a:r>
                      <a:endParaRPr lang="en-US" sz="2400">
                        <a:latin typeface="Calibri"/>
                        <a:ea typeface="Calibri"/>
                        <a:cs typeface="Times New Roman"/>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2400" b="1">
                          <a:latin typeface="Times New Roman"/>
                          <a:ea typeface="Calibri"/>
                          <a:cs typeface="Times New Roman"/>
                          <a:sym typeface="Symbol"/>
                        </a:rPr>
                        <a:t></a:t>
                      </a:r>
                      <a:r>
                        <a:rPr lang="en-US" sz="2400" b="1">
                          <a:latin typeface="Times New Roman"/>
                          <a:ea typeface="Calibri"/>
                          <a:cs typeface="Times New Roman"/>
                        </a:rPr>
                        <a:t>x = 0</a:t>
                      </a:r>
                      <a:endParaRPr lang="en-US" sz="2400">
                        <a:latin typeface="Calibri"/>
                        <a:ea typeface="Calibri"/>
                        <a:cs typeface="Times New Roman"/>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2400" b="1">
                          <a:latin typeface="Times New Roman"/>
                          <a:ea typeface="Calibri"/>
                          <a:cs typeface="Times New Roman"/>
                          <a:sym typeface="Symbol"/>
                        </a:rPr>
                        <a:t></a:t>
                      </a:r>
                      <a:r>
                        <a:rPr lang="en-US" sz="2400" b="1">
                          <a:latin typeface="Times New Roman"/>
                          <a:ea typeface="Calibri"/>
                          <a:cs typeface="Times New Roman"/>
                        </a:rPr>
                        <a:t>x</a:t>
                      </a:r>
                      <a:r>
                        <a:rPr lang="en-US" sz="2400" b="1" baseline="30000">
                          <a:latin typeface="Times New Roman"/>
                          <a:ea typeface="Calibri"/>
                          <a:cs typeface="Times New Roman"/>
                        </a:rPr>
                        <a:t>2</a:t>
                      </a:r>
                      <a:r>
                        <a:rPr lang="en-US" sz="2400" b="1">
                          <a:latin typeface="Times New Roman"/>
                          <a:ea typeface="Calibri"/>
                          <a:cs typeface="Times New Roman"/>
                        </a:rPr>
                        <a:t> = 10</a:t>
                      </a:r>
                      <a:endParaRPr lang="en-US" sz="2400">
                        <a:latin typeface="Calibri"/>
                        <a:ea typeface="Calibri"/>
                        <a:cs typeface="Times New Roman"/>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2400" b="1" dirty="0">
                          <a:latin typeface="Times New Roman"/>
                          <a:ea typeface="Calibri"/>
                          <a:cs typeface="Times New Roman"/>
                          <a:sym typeface="Symbol"/>
                        </a:rPr>
                        <a:t></a:t>
                      </a:r>
                      <a:r>
                        <a:rPr lang="en-US" sz="2400" b="1" dirty="0" err="1">
                          <a:latin typeface="Times New Roman"/>
                          <a:ea typeface="Calibri"/>
                          <a:cs typeface="Times New Roman"/>
                        </a:rPr>
                        <a:t>xy</a:t>
                      </a:r>
                      <a:r>
                        <a:rPr lang="en-US" sz="2400" b="1" dirty="0">
                          <a:latin typeface="Times New Roman"/>
                          <a:ea typeface="Calibri"/>
                          <a:cs typeface="Times New Roman"/>
                        </a:rPr>
                        <a:t> = 100</a:t>
                      </a:r>
                      <a:endParaRPr lang="en-US" sz="2400" dirty="0">
                        <a:latin typeface="Calibri"/>
                        <a:ea typeface="Calibri"/>
                        <a:cs typeface="Times New Roman"/>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2805231471"/>
      </p:ext>
    </p:extLst>
  </p:cSld>
  <p:clrMapOvr>
    <a:masterClrMapping/>
  </p:clrMapOvr>
  <p:timing>
    <p:tnLst>
      <p:par>
        <p:cTn id="1" dur="indefinite" restart="never" nodeType="tmRoot"/>
      </p:par>
    </p:tnLst>
  </p:timing>
</p:sld>
</file>

<file path=ppt/slides/slide1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2818" name="Picture 2"/>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5105400" y="609600"/>
            <a:ext cx="2135777" cy="685800"/>
          </a:xfrm>
          <a:prstGeom prst="rect">
            <a:avLst/>
          </a:prstGeom>
          <a:noFill/>
        </p:spPr>
      </p:pic>
      <p:pic>
        <p:nvPicPr>
          <p:cNvPr id="162817" name="Picture 1"/>
          <p:cNvPicPr>
            <a:picLocks noChangeAspect="1" noChangeArrowheads="1"/>
          </p:cNvPicPr>
          <p:nvPr/>
        </p:nvPicPr>
        <p:blipFill>
          <a:blip r:embed="rId3">
            <a:clrChange>
              <a:clrFrom>
                <a:srgbClr val="FFFFFF"/>
              </a:clrFrom>
              <a:clrTo>
                <a:srgbClr val="FFFFFF">
                  <a:alpha val="0"/>
                </a:srgbClr>
              </a:clrTo>
            </a:clrChange>
          </a:blip>
          <a:srcRect/>
          <a:stretch>
            <a:fillRect/>
          </a:stretch>
        </p:blipFill>
        <p:spPr bwMode="auto">
          <a:xfrm>
            <a:off x="5105400" y="1447800"/>
            <a:ext cx="2801983" cy="838200"/>
          </a:xfrm>
          <a:prstGeom prst="rect">
            <a:avLst/>
          </a:prstGeom>
          <a:noFill/>
        </p:spPr>
      </p:pic>
      <p:sp>
        <p:nvSpPr>
          <p:cNvPr id="162819" name="Rectangle 3"/>
          <p:cNvSpPr>
            <a:spLocks noChangeArrowheads="1"/>
          </p:cNvSpPr>
          <p:nvPr/>
        </p:nvSpPr>
        <p:spPr bwMode="auto">
          <a:xfrm>
            <a:off x="0" y="0"/>
            <a:ext cx="9144000" cy="120032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3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y = a + </a:t>
            </a:r>
            <a:r>
              <a:rPr kumimoji="0" lang="en-US" sz="3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bx</a:t>
            </a:r>
            <a:endParaRPr kumimoji="0" lang="en-US" sz="36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lang="en-US" sz="3600" dirty="0" smtClean="0">
                <a:latin typeface="Times New Roman" pitchFamily="18" charset="0"/>
                <a:ea typeface="Calibri" pitchFamily="34" charset="0"/>
                <a:cs typeface="Times New Roman" pitchFamily="18" charset="0"/>
              </a:rPr>
              <a:t>  </a:t>
            </a:r>
            <a:r>
              <a:rPr kumimoji="0" lang="en-US" sz="3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 [constant variable]	= </a:t>
            </a:r>
            <a:endParaRPr kumimoji="0" lang="en-US" sz="3600" b="0" i="0" u="none" strike="noStrike" cap="none" normalizeH="0" baseline="0" dirty="0" smtClean="0">
              <a:ln>
                <a:noFill/>
              </a:ln>
              <a:solidFill>
                <a:schemeClr val="tx1"/>
              </a:solidFill>
              <a:effectLst/>
              <a:latin typeface="Arial" pitchFamily="34" charset="0"/>
            </a:endParaRPr>
          </a:p>
        </p:txBody>
      </p:sp>
      <p:sp>
        <p:nvSpPr>
          <p:cNvPr id="162820" name="Rectangle 4"/>
          <p:cNvSpPr>
            <a:spLocks noChangeArrowheads="1"/>
          </p:cNvSpPr>
          <p:nvPr/>
        </p:nvSpPr>
        <p:spPr bwMode="auto">
          <a:xfrm>
            <a:off x="0" y="1524000"/>
            <a:ext cx="9144000" cy="64633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36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 b [rate of growth]            = </a:t>
            </a:r>
            <a:endParaRPr kumimoji="0" lang="en-US" sz="3600" b="0" i="0" u="none" strike="noStrike" cap="none" normalizeH="0" baseline="0" dirty="0" smtClean="0">
              <a:ln>
                <a:noFill/>
              </a:ln>
              <a:solidFill>
                <a:schemeClr val="tx1"/>
              </a:solidFill>
              <a:effectLst/>
              <a:latin typeface="Arial" pitchFamily="34" charset="0"/>
            </a:endParaRPr>
          </a:p>
        </p:txBody>
      </p:sp>
      <p:sp>
        <p:nvSpPr>
          <p:cNvPr id="162821" name="Rectangle 5"/>
          <p:cNvSpPr>
            <a:spLocks noChangeArrowheads="1"/>
          </p:cNvSpPr>
          <p:nvPr/>
        </p:nvSpPr>
        <p:spPr bwMode="auto">
          <a:xfrm>
            <a:off x="304801" y="2286000"/>
            <a:ext cx="8305800" cy="403187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32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 </a:t>
            </a:r>
            <a:r>
              <a:rPr lang="en-US" sz="3200" dirty="0" smtClean="0">
                <a:latin typeface="Arial" pitchFamily="34" charset="0"/>
                <a:ea typeface="Times New Roman" pitchFamily="18" charset="0"/>
                <a:cs typeface="Times New Roman" pitchFamily="18" charset="0"/>
              </a:rPr>
              <a:t>   </a:t>
            </a:r>
            <a:r>
              <a:rPr kumimoji="0" lang="en-US" sz="3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sym typeface="Symbol"/>
              </a:rPr>
              <a:t></a:t>
            </a:r>
            <a:r>
              <a:rPr kumimoji="0" lang="en-US" sz="3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y          = 42 + 10x</a:t>
            </a:r>
            <a:endParaRPr kumimoji="0" lang="en-US" sz="32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3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To get trend values, for next three years:</a:t>
            </a:r>
            <a:endParaRPr kumimoji="0" lang="en-US" sz="32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3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(in Rs. </a:t>
            </a:r>
            <a:r>
              <a:rPr kumimoji="0" lang="en-US" sz="32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crores</a:t>
            </a:r>
            <a:r>
              <a:rPr kumimoji="0" lang="en-US" sz="3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endParaRPr kumimoji="0" lang="en-US" sz="32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3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1999 = 42 + 10 [3] = 42 + 30 = 75</a:t>
            </a:r>
            <a:endParaRPr kumimoji="0" lang="en-US" sz="32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3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2000 = 42 + 10 [4] = 42 + 40 = 82</a:t>
            </a:r>
            <a:endParaRPr kumimoji="0" lang="en-US" sz="32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3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2001 = 42 + 10 [5] = 42 + 50 = 92</a:t>
            </a:r>
            <a:endParaRPr kumimoji="0" lang="en-US" sz="32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3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The probable sales during next three years could be Rs. 72 </a:t>
            </a:r>
            <a:r>
              <a:rPr kumimoji="0" lang="en-US" sz="32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crores</a:t>
            </a:r>
            <a:r>
              <a:rPr kumimoji="0" lang="en-US" sz="3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Rs. 82 </a:t>
            </a:r>
            <a:r>
              <a:rPr kumimoji="0" lang="en-US" sz="32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crores</a:t>
            </a:r>
            <a:r>
              <a:rPr kumimoji="0" lang="en-US" sz="3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and Rs. 92 </a:t>
            </a:r>
            <a:r>
              <a:rPr kumimoji="0" lang="en-US" sz="32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crores</a:t>
            </a:r>
            <a:r>
              <a:rPr kumimoji="0" lang="en-US" sz="3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endParaRPr kumimoji="0" lang="en-US" sz="3200" b="0" i="0" u="none" strike="noStrike" cap="none" normalizeH="0" baseline="0" dirty="0" smtClean="0">
              <a:ln>
                <a:noFill/>
              </a:ln>
              <a:solidFill>
                <a:schemeClr val="tx1"/>
              </a:solidFill>
              <a:effectLst/>
              <a:latin typeface="Arial" pitchFamily="34" charset="0"/>
            </a:endParaRPr>
          </a:p>
        </p:txBody>
      </p:sp>
    </p:spTree>
    <p:extLst>
      <p:ext uri="{BB962C8B-B14F-4D97-AF65-F5344CB8AC3E}">
        <p14:creationId xmlns:p14="http://schemas.microsoft.com/office/powerpoint/2010/main" val="281125048"/>
      </p:ext>
    </p:extLst>
  </p:cSld>
  <p:clrMapOvr>
    <a:masterClrMapping/>
  </p:clrMapOvr>
  <p:timing>
    <p:tnLst>
      <p:par>
        <p:cTn id="1" dur="indefinite" restart="never" nodeType="tmRoot"/>
      </p:par>
    </p:tnLst>
  </p:timing>
</p:sld>
</file>

<file path=ppt/slides/slide1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304799" y="2057400"/>
          <a:ext cx="8305801" cy="3962401"/>
        </p:xfrm>
        <a:graphic>
          <a:graphicData uri="http://schemas.openxmlformats.org/drawingml/2006/table">
            <a:tbl>
              <a:tblPr/>
              <a:tblGrid>
                <a:gridCol w="1958278"/>
                <a:gridCol w="1097311"/>
                <a:gridCol w="1266128"/>
                <a:gridCol w="1350537"/>
                <a:gridCol w="1434946"/>
                <a:gridCol w="1198601"/>
              </a:tblGrid>
              <a:tr h="990601">
                <a:tc>
                  <a:txBody>
                    <a:bodyPr/>
                    <a:lstStyle/>
                    <a:p>
                      <a:pPr marL="0" marR="0" algn="ctr">
                        <a:lnSpc>
                          <a:spcPct val="115000"/>
                        </a:lnSpc>
                        <a:spcBef>
                          <a:spcPts val="0"/>
                        </a:spcBef>
                        <a:spcAft>
                          <a:spcPts val="0"/>
                        </a:spcAft>
                      </a:pPr>
                      <a:r>
                        <a:rPr lang="en-US" sz="3200" dirty="0">
                          <a:latin typeface="Times New Roman"/>
                          <a:ea typeface="Calibri"/>
                          <a:cs typeface="Times New Roman"/>
                        </a:rPr>
                        <a:t>Year</a:t>
                      </a:r>
                      <a:endParaRPr lang="en-US" sz="3200" dirty="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3200">
                          <a:latin typeface="Times New Roman"/>
                          <a:ea typeface="Calibri"/>
                          <a:cs typeface="Times New Roman"/>
                        </a:rPr>
                        <a:t>1994</a:t>
                      </a:r>
                      <a:endParaRPr lang="en-US" sz="32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3200">
                          <a:latin typeface="Times New Roman"/>
                          <a:ea typeface="Calibri"/>
                          <a:cs typeface="Times New Roman"/>
                        </a:rPr>
                        <a:t>1995</a:t>
                      </a:r>
                      <a:endParaRPr lang="en-US" sz="32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3200" dirty="0">
                          <a:latin typeface="Times New Roman"/>
                          <a:ea typeface="Calibri"/>
                          <a:cs typeface="Times New Roman"/>
                        </a:rPr>
                        <a:t>1996</a:t>
                      </a:r>
                      <a:endParaRPr lang="en-US" sz="3200" dirty="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3200">
                          <a:latin typeface="Times New Roman"/>
                          <a:ea typeface="Calibri"/>
                          <a:cs typeface="Times New Roman"/>
                        </a:rPr>
                        <a:t>1997</a:t>
                      </a:r>
                      <a:endParaRPr lang="en-US" sz="32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3200">
                          <a:latin typeface="Times New Roman"/>
                          <a:ea typeface="Calibri"/>
                          <a:cs typeface="Times New Roman"/>
                        </a:rPr>
                        <a:t>1998</a:t>
                      </a:r>
                      <a:endParaRPr lang="en-US" sz="32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971800">
                <a:tc>
                  <a:txBody>
                    <a:bodyPr/>
                    <a:lstStyle/>
                    <a:p>
                      <a:pPr marL="0" marR="0" algn="ctr">
                        <a:lnSpc>
                          <a:spcPct val="115000"/>
                        </a:lnSpc>
                        <a:spcBef>
                          <a:spcPts val="0"/>
                        </a:spcBef>
                        <a:spcAft>
                          <a:spcPts val="0"/>
                        </a:spcAft>
                      </a:pPr>
                      <a:r>
                        <a:rPr lang="en-US" sz="3200" dirty="0">
                          <a:latin typeface="Times New Roman"/>
                          <a:ea typeface="Calibri"/>
                          <a:cs typeface="Times New Roman"/>
                        </a:rPr>
                        <a:t>Sales</a:t>
                      </a:r>
                      <a:endParaRPr lang="en-US" sz="3200" dirty="0">
                        <a:latin typeface="Calibri"/>
                        <a:ea typeface="Calibri"/>
                        <a:cs typeface="Times New Roman"/>
                      </a:endParaRPr>
                    </a:p>
                    <a:p>
                      <a:pPr marL="0" marR="0" algn="ctr">
                        <a:lnSpc>
                          <a:spcPct val="115000"/>
                        </a:lnSpc>
                        <a:spcBef>
                          <a:spcPts val="0"/>
                        </a:spcBef>
                        <a:spcAft>
                          <a:spcPts val="0"/>
                        </a:spcAft>
                      </a:pPr>
                      <a:r>
                        <a:rPr lang="en-US" sz="3200" dirty="0">
                          <a:latin typeface="Times New Roman"/>
                          <a:ea typeface="Calibri"/>
                          <a:cs typeface="Times New Roman"/>
                        </a:rPr>
                        <a:t>(in Rs. </a:t>
                      </a:r>
                      <a:r>
                        <a:rPr lang="en-US" sz="3200" dirty="0" err="1">
                          <a:latin typeface="Times New Roman"/>
                          <a:ea typeface="Calibri"/>
                          <a:cs typeface="Times New Roman"/>
                        </a:rPr>
                        <a:t>crores</a:t>
                      </a:r>
                      <a:r>
                        <a:rPr lang="en-US" sz="3200" dirty="0">
                          <a:latin typeface="Times New Roman"/>
                          <a:ea typeface="Calibri"/>
                          <a:cs typeface="Times New Roman"/>
                        </a:rPr>
                        <a:t>.)</a:t>
                      </a:r>
                      <a:endParaRPr lang="en-US" sz="3200" dirty="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3200">
                          <a:latin typeface="Times New Roman"/>
                          <a:ea typeface="Calibri"/>
                          <a:cs typeface="Times New Roman"/>
                        </a:rPr>
                        <a:t>120</a:t>
                      </a:r>
                      <a:endParaRPr lang="en-US" sz="32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3200" dirty="0">
                          <a:latin typeface="Times New Roman"/>
                          <a:ea typeface="Calibri"/>
                          <a:cs typeface="Times New Roman"/>
                        </a:rPr>
                        <a:t>140</a:t>
                      </a:r>
                      <a:endParaRPr lang="en-US" sz="3200" dirty="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3200">
                          <a:latin typeface="Times New Roman"/>
                          <a:ea typeface="Calibri"/>
                          <a:cs typeface="Times New Roman"/>
                        </a:rPr>
                        <a:t>150</a:t>
                      </a:r>
                      <a:endParaRPr lang="en-US" sz="32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3200">
                          <a:latin typeface="Times New Roman"/>
                          <a:ea typeface="Calibri"/>
                          <a:cs typeface="Times New Roman"/>
                        </a:rPr>
                        <a:t>140</a:t>
                      </a:r>
                      <a:endParaRPr lang="en-US" sz="32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3200" dirty="0">
                          <a:latin typeface="Times New Roman"/>
                          <a:ea typeface="Calibri"/>
                          <a:cs typeface="Times New Roman"/>
                        </a:rPr>
                        <a:t>170</a:t>
                      </a:r>
                      <a:endParaRPr lang="en-US" sz="3200" dirty="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163841" name="Rectangle 1"/>
          <p:cNvSpPr>
            <a:spLocks noChangeArrowheads="1"/>
          </p:cNvSpPr>
          <p:nvPr/>
        </p:nvSpPr>
        <p:spPr bwMode="auto">
          <a:xfrm>
            <a:off x="0" y="0"/>
            <a:ext cx="8991600" cy="175432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36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Problem 2</a:t>
            </a:r>
            <a:r>
              <a:rPr kumimoji="0" lang="en-US" sz="3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 company manufacturing edible oil had the following sales record. Find out sales for next five years.</a:t>
            </a:r>
            <a:endParaRPr kumimoji="0" lang="en-US" sz="3600" b="0" i="0" u="none" strike="noStrike" cap="none" normalizeH="0" baseline="0" dirty="0" smtClean="0">
              <a:ln>
                <a:noFill/>
              </a:ln>
              <a:solidFill>
                <a:schemeClr val="tx1"/>
              </a:solidFill>
              <a:effectLst/>
              <a:latin typeface="Arial" pitchFamily="34" charset="0"/>
            </a:endParaRPr>
          </a:p>
        </p:txBody>
      </p:sp>
    </p:spTree>
    <p:extLst>
      <p:ext uri="{BB962C8B-B14F-4D97-AF65-F5344CB8AC3E}">
        <p14:creationId xmlns:p14="http://schemas.microsoft.com/office/powerpoint/2010/main" val="2158366234"/>
      </p:ext>
    </p:extLst>
  </p:cSld>
  <p:clrMapOvr>
    <a:masterClrMapping/>
  </p:clrMapOvr>
  <p:timing>
    <p:tnLst>
      <p:par>
        <p:cTn id="1" dur="indefinite" restart="never" nodeType="tmRoot"/>
      </p:par>
    </p:tnLst>
  </p:timing>
</p:sld>
</file>

<file path=ppt/slides/slide1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0" y="762000"/>
          <a:ext cx="9144000" cy="5608320"/>
        </p:xfrm>
        <a:graphic>
          <a:graphicData uri="http://schemas.openxmlformats.org/drawingml/2006/table">
            <a:tbl>
              <a:tblPr/>
              <a:tblGrid>
                <a:gridCol w="1828609"/>
                <a:gridCol w="1828609"/>
                <a:gridCol w="1828609"/>
                <a:gridCol w="1828609"/>
                <a:gridCol w="1829564"/>
              </a:tblGrid>
              <a:tr h="1209600">
                <a:tc>
                  <a:txBody>
                    <a:bodyPr/>
                    <a:lstStyle/>
                    <a:p>
                      <a:pPr marL="0" marR="0" algn="ctr">
                        <a:lnSpc>
                          <a:spcPct val="115000"/>
                        </a:lnSpc>
                        <a:spcBef>
                          <a:spcPts val="0"/>
                        </a:spcBef>
                        <a:spcAft>
                          <a:spcPts val="0"/>
                        </a:spcAft>
                      </a:pPr>
                      <a:r>
                        <a:rPr lang="en-US" sz="3200" b="1" dirty="0">
                          <a:latin typeface="Times New Roman"/>
                          <a:ea typeface="Calibri"/>
                          <a:cs typeface="Times New Roman"/>
                        </a:rPr>
                        <a:t>Year</a:t>
                      </a:r>
                      <a:endParaRPr lang="en-US" sz="3200" dirty="0">
                        <a:latin typeface="Calibri"/>
                        <a:ea typeface="Calibri"/>
                        <a:cs typeface="Times New Roman"/>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3200" b="1" dirty="0">
                          <a:latin typeface="Times New Roman"/>
                          <a:ea typeface="Calibri"/>
                          <a:cs typeface="Times New Roman"/>
                        </a:rPr>
                        <a:t>Sales</a:t>
                      </a:r>
                      <a:endParaRPr lang="en-US" sz="3200" dirty="0">
                        <a:latin typeface="Calibri"/>
                        <a:ea typeface="Calibri"/>
                        <a:cs typeface="Times New Roman"/>
                      </a:endParaRPr>
                    </a:p>
                    <a:p>
                      <a:pPr marL="0" marR="0" algn="ctr">
                        <a:lnSpc>
                          <a:spcPct val="115000"/>
                        </a:lnSpc>
                        <a:spcBef>
                          <a:spcPts val="0"/>
                        </a:spcBef>
                        <a:spcAft>
                          <a:spcPts val="0"/>
                        </a:spcAft>
                      </a:pPr>
                      <a:r>
                        <a:rPr lang="en-US" sz="3200" b="1" dirty="0">
                          <a:latin typeface="Times New Roman"/>
                          <a:ea typeface="Calibri"/>
                          <a:cs typeface="Times New Roman"/>
                        </a:rPr>
                        <a:t>(y)</a:t>
                      </a:r>
                      <a:endParaRPr lang="en-US" sz="3200" dirty="0">
                        <a:latin typeface="Calibri"/>
                        <a:ea typeface="Calibri"/>
                        <a:cs typeface="Times New Roman"/>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3200" b="1">
                          <a:latin typeface="Times New Roman"/>
                          <a:ea typeface="Calibri"/>
                          <a:cs typeface="Times New Roman"/>
                        </a:rPr>
                        <a:t>Time Deviation (x)</a:t>
                      </a:r>
                      <a:endParaRPr lang="en-US" sz="3200">
                        <a:latin typeface="Calibri"/>
                        <a:ea typeface="Calibri"/>
                        <a:cs typeface="Times New Roman"/>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3200" b="1">
                          <a:latin typeface="Times New Roman"/>
                          <a:ea typeface="Calibri"/>
                          <a:cs typeface="Times New Roman"/>
                        </a:rPr>
                        <a:t>Square up </a:t>
                      </a:r>
                      <a:endParaRPr lang="en-US" sz="3200">
                        <a:latin typeface="Calibri"/>
                        <a:ea typeface="Calibri"/>
                        <a:cs typeface="Times New Roman"/>
                      </a:endParaRPr>
                    </a:p>
                    <a:p>
                      <a:pPr marL="0" marR="0" algn="ctr">
                        <a:lnSpc>
                          <a:spcPct val="115000"/>
                        </a:lnSpc>
                        <a:spcBef>
                          <a:spcPts val="0"/>
                        </a:spcBef>
                        <a:spcAft>
                          <a:spcPts val="0"/>
                        </a:spcAft>
                      </a:pPr>
                      <a:r>
                        <a:rPr lang="en-US" sz="3200" b="1">
                          <a:latin typeface="Times New Roman"/>
                          <a:ea typeface="Calibri"/>
                          <a:cs typeface="Times New Roman"/>
                        </a:rPr>
                        <a:t>TD (x</a:t>
                      </a:r>
                      <a:r>
                        <a:rPr lang="en-US" sz="3200" b="1" baseline="30000">
                          <a:latin typeface="Times New Roman"/>
                          <a:ea typeface="Calibri"/>
                          <a:cs typeface="Times New Roman"/>
                        </a:rPr>
                        <a:t>2</a:t>
                      </a:r>
                      <a:r>
                        <a:rPr lang="en-US" sz="3200" b="1">
                          <a:latin typeface="Times New Roman"/>
                          <a:ea typeface="Calibri"/>
                          <a:cs typeface="Times New Roman"/>
                        </a:rPr>
                        <a:t>)</a:t>
                      </a:r>
                      <a:endParaRPr lang="en-US" sz="3200">
                        <a:latin typeface="Calibri"/>
                        <a:ea typeface="Calibri"/>
                        <a:cs typeface="Times New Roman"/>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3200" b="1">
                          <a:latin typeface="Times New Roman"/>
                          <a:ea typeface="Calibri"/>
                          <a:cs typeface="Times New Roman"/>
                        </a:rPr>
                        <a:t>Product of TD to sales (xy)</a:t>
                      </a:r>
                      <a:endParaRPr lang="en-US" sz="3200">
                        <a:latin typeface="Calibri"/>
                        <a:ea typeface="Calibri"/>
                        <a:cs typeface="Times New Roman"/>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03200">
                <a:tc>
                  <a:txBody>
                    <a:bodyPr/>
                    <a:lstStyle/>
                    <a:p>
                      <a:pPr marL="0" marR="0" algn="ctr">
                        <a:lnSpc>
                          <a:spcPct val="115000"/>
                        </a:lnSpc>
                        <a:spcBef>
                          <a:spcPts val="0"/>
                        </a:spcBef>
                        <a:spcAft>
                          <a:spcPts val="0"/>
                        </a:spcAft>
                      </a:pPr>
                      <a:r>
                        <a:rPr lang="en-US" sz="3200">
                          <a:latin typeface="Times New Roman"/>
                          <a:ea typeface="Calibri"/>
                          <a:cs typeface="Times New Roman"/>
                        </a:rPr>
                        <a:t>1994</a:t>
                      </a:r>
                      <a:endParaRPr lang="en-US" sz="3200">
                        <a:latin typeface="Calibri"/>
                        <a:ea typeface="Calibri"/>
                        <a:cs typeface="Times New Roman"/>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3200">
                          <a:latin typeface="Times New Roman"/>
                          <a:ea typeface="Calibri"/>
                          <a:cs typeface="Times New Roman"/>
                        </a:rPr>
                        <a:t>120</a:t>
                      </a:r>
                      <a:endParaRPr lang="en-US" sz="3200">
                        <a:latin typeface="Calibri"/>
                        <a:ea typeface="Calibri"/>
                        <a:cs typeface="Times New Roman"/>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3200">
                          <a:latin typeface="Times New Roman"/>
                          <a:ea typeface="Calibri"/>
                          <a:cs typeface="Times New Roman"/>
                        </a:rPr>
                        <a:t>- 2</a:t>
                      </a:r>
                      <a:endParaRPr lang="en-US" sz="3200">
                        <a:latin typeface="Calibri"/>
                        <a:ea typeface="Calibri"/>
                        <a:cs typeface="Times New Roman"/>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3200">
                          <a:latin typeface="Times New Roman"/>
                          <a:ea typeface="Calibri"/>
                          <a:cs typeface="Times New Roman"/>
                        </a:rPr>
                        <a:t>4</a:t>
                      </a:r>
                      <a:endParaRPr lang="en-US" sz="3200">
                        <a:latin typeface="Calibri"/>
                        <a:ea typeface="Calibri"/>
                        <a:cs typeface="Times New Roman"/>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3200">
                          <a:latin typeface="Times New Roman"/>
                          <a:ea typeface="Calibri"/>
                          <a:cs typeface="Times New Roman"/>
                        </a:rPr>
                        <a:t>-240</a:t>
                      </a:r>
                      <a:endParaRPr lang="en-US" sz="3200">
                        <a:latin typeface="Calibri"/>
                        <a:ea typeface="Calibri"/>
                        <a:cs typeface="Times New Roman"/>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a:noFill/>
                    </a:lnB>
                  </a:tcPr>
                </a:tc>
              </a:tr>
              <a:tr h="403200">
                <a:tc>
                  <a:txBody>
                    <a:bodyPr/>
                    <a:lstStyle/>
                    <a:p>
                      <a:pPr marL="0" marR="0" algn="ctr">
                        <a:lnSpc>
                          <a:spcPct val="115000"/>
                        </a:lnSpc>
                        <a:spcBef>
                          <a:spcPts val="0"/>
                        </a:spcBef>
                        <a:spcAft>
                          <a:spcPts val="0"/>
                        </a:spcAft>
                      </a:pPr>
                      <a:r>
                        <a:rPr lang="en-US" sz="3200">
                          <a:latin typeface="Times New Roman"/>
                          <a:ea typeface="Calibri"/>
                          <a:cs typeface="Times New Roman"/>
                        </a:rPr>
                        <a:t>1995</a:t>
                      </a:r>
                      <a:endParaRPr lang="en-US" sz="3200">
                        <a:latin typeface="Calibri"/>
                        <a:ea typeface="Calibri"/>
                        <a:cs typeface="Times New Roman"/>
                      </a:endParaRPr>
                    </a:p>
                  </a:txBody>
                  <a:tcPr marL="68580" marR="68580" marT="0" marB="0" anchor="ctr">
                    <a:lnL>
                      <a:noFill/>
                    </a:lnL>
                    <a:lnR>
                      <a:noFill/>
                    </a:lnR>
                    <a:lnT>
                      <a:noFill/>
                    </a:lnT>
                    <a:lnB>
                      <a:noFill/>
                    </a:lnB>
                  </a:tcPr>
                </a:tc>
                <a:tc>
                  <a:txBody>
                    <a:bodyPr/>
                    <a:lstStyle/>
                    <a:p>
                      <a:pPr marL="0" marR="0" algn="ctr">
                        <a:lnSpc>
                          <a:spcPct val="115000"/>
                        </a:lnSpc>
                        <a:spcBef>
                          <a:spcPts val="0"/>
                        </a:spcBef>
                        <a:spcAft>
                          <a:spcPts val="0"/>
                        </a:spcAft>
                      </a:pPr>
                      <a:r>
                        <a:rPr lang="en-US" sz="3200">
                          <a:latin typeface="Times New Roman"/>
                          <a:ea typeface="Calibri"/>
                          <a:cs typeface="Times New Roman"/>
                        </a:rPr>
                        <a:t>140</a:t>
                      </a:r>
                      <a:endParaRPr lang="en-US" sz="3200">
                        <a:latin typeface="Calibri"/>
                        <a:ea typeface="Calibri"/>
                        <a:cs typeface="Times New Roman"/>
                      </a:endParaRPr>
                    </a:p>
                  </a:txBody>
                  <a:tcPr marL="68580" marR="68580" marT="0" marB="0" anchor="ctr">
                    <a:lnL>
                      <a:noFill/>
                    </a:lnL>
                    <a:lnR>
                      <a:noFill/>
                    </a:lnR>
                    <a:lnT>
                      <a:noFill/>
                    </a:lnT>
                    <a:lnB>
                      <a:noFill/>
                    </a:lnB>
                  </a:tcPr>
                </a:tc>
                <a:tc>
                  <a:txBody>
                    <a:bodyPr/>
                    <a:lstStyle/>
                    <a:p>
                      <a:pPr marL="0" marR="0" algn="ctr">
                        <a:lnSpc>
                          <a:spcPct val="115000"/>
                        </a:lnSpc>
                        <a:spcBef>
                          <a:spcPts val="0"/>
                        </a:spcBef>
                        <a:spcAft>
                          <a:spcPts val="0"/>
                        </a:spcAft>
                      </a:pPr>
                      <a:r>
                        <a:rPr lang="en-US" sz="3200">
                          <a:latin typeface="Times New Roman"/>
                          <a:ea typeface="Calibri"/>
                          <a:cs typeface="Times New Roman"/>
                        </a:rPr>
                        <a:t>-1</a:t>
                      </a:r>
                      <a:endParaRPr lang="en-US" sz="3200">
                        <a:latin typeface="Calibri"/>
                        <a:ea typeface="Calibri"/>
                        <a:cs typeface="Times New Roman"/>
                      </a:endParaRPr>
                    </a:p>
                  </a:txBody>
                  <a:tcPr marL="68580" marR="68580" marT="0" marB="0" anchor="ctr">
                    <a:lnL>
                      <a:noFill/>
                    </a:lnL>
                    <a:lnR>
                      <a:noFill/>
                    </a:lnR>
                    <a:lnT>
                      <a:noFill/>
                    </a:lnT>
                    <a:lnB>
                      <a:noFill/>
                    </a:lnB>
                  </a:tcPr>
                </a:tc>
                <a:tc>
                  <a:txBody>
                    <a:bodyPr/>
                    <a:lstStyle/>
                    <a:p>
                      <a:pPr marL="0" marR="0" algn="ctr">
                        <a:lnSpc>
                          <a:spcPct val="115000"/>
                        </a:lnSpc>
                        <a:spcBef>
                          <a:spcPts val="0"/>
                        </a:spcBef>
                        <a:spcAft>
                          <a:spcPts val="0"/>
                        </a:spcAft>
                      </a:pPr>
                      <a:r>
                        <a:rPr lang="en-US" sz="3200">
                          <a:latin typeface="Times New Roman"/>
                          <a:ea typeface="Calibri"/>
                          <a:cs typeface="Times New Roman"/>
                        </a:rPr>
                        <a:t>1</a:t>
                      </a:r>
                      <a:endParaRPr lang="en-US" sz="3200">
                        <a:latin typeface="Calibri"/>
                        <a:ea typeface="Calibri"/>
                        <a:cs typeface="Times New Roman"/>
                      </a:endParaRPr>
                    </a:p>
                  </a:txBody>
                  <a:tcPr marL="68580" marR="68580" marT="0" marB="0" anchor="ctr">
                    <a:lnL>
                      <a:noFill/>
                    </a:lnL>
                    <a:lnR>
                      <a:noFill/>
                    </a:lnR>
                    <a:lnT>
                      <a:noFill/>
                    </a:lnT>
                    <a:lnB>
                      <a:noFill/>
                    </a:lnB>
                  </a:tcPr>
                </a:tc>
                <a:tc>
                  <a:txBody>
                    <a:bodyPr/>
                    <a:lstStyle/>
                    <a:p>
                      <a:pPr marL="0" marR="0" algn="ctr">
                        <a:lnSpc>
                          <a:spcPct val="115000"/>
                        </a:lnSpc>
                        <a:spcBef>
                          <a:spcPts val="0"/>
                        </a:spcBef>
                        <a:spcAft>
                          <a:spcPts val="0"/>
                        </a:spcAft>
                      </a:pPr>
                      <a:r>
                        <a:rPr lang="en-US" sz="3200">
                          <a:latin typeface="Times New Roman"/>
                          <a:ea typeface="Calibri"/>
                          <a:cs typeface="Times New Roman"/>
                        </a:rPr>
                        <a:t>-140</a:t>
                      </a:r>
                      <a:endParaRPr lang="en-US" sz="3200">
                        <a:latin typeface="Calibri"/>
                        <a:ea typeface="Calibri"/>
                        <a:cs typeface="Times New Roman"/>
                      </a:endParaRPr>
                    </a:p>
                  </a:txBody>
                  <a:tcPr marL="68580" marR="68580" marT="0" marB="0" anchor="ctr">
                    <a:lnL>
                      <a:noFill/>
                    </a:lnL>
                    <a:lnR>
                      <a:noFill/>
                    </a:lnR>
                    <a:lnT>
                      <a:noFill/>
                    </a:lnT>
                    <a:lnB>
                      <a:noFill/>
                    </a:lnB>
                  </a:tcPr>
                </a:tc>
              </a:tr>
              <a:tr h="403200">
                <a:tc>
                  <a:txBody>
                    <a:bodyPr/>
                    <a:lstStyle/>
                    <a:p>
                      <a:pPr marL="0" marR="0" algn="ctr">
                        <a:lnSpc>
                          <a:spcPct val="115000"/>
                        </a:lnSpc>
                        <a:spcBef>
                          <a:spcPts val="0"/>
                        </a:spcBef>
                        <a:spcAft>
                          <a:spcPts val="0"/>
                        </a:spcAft>
                      </a:pPr>
                      <a:r>
                        <a:rPr lang="en-US" sz="3200">
                          <a:latin typeface="Times New Roman"/>
                          <a:ea typeface="Calibri"/>
                          <a:cs typeface="Times New Roman"/>
                        </a:rPr>
                        <a:t>1996-Mid year</a:t>
                      </a:r>
                      <a:endParaRPr lang="en-US" sz="3200">
                        <a:latin typeface="Calibri"/>
                        <a:ea typeface="Calibri"/>
                        <a:cs typeface="Times New Roman"/>
                      </a:endParaRPr>
                    </a:p>
                  </a:txBody>
                  <a:tcPr marL="68580" marR="68580" marT="0" marB="0" anchor="ctr">
                    <a:lnL>
                      <a:noFill/>
                    </a:lnL>
                    <a:lnR>
                      <a:noFill/>
                    </a:lnR>
                    <a:lnT>
                      <a:noFill/>
                    </a:lnT>
                    <a:lnB>
                      <a:noFill/>
                    </a:lnB>
                  </a:tcPr>
                </a:tc>
                <a:tc>
                  <a:txBody>
                    <a:bodyPr/>
                    <a:lstStyle/>
                    <a:p>
                      <a:pPr marL="0" marR="0" algn="ctr">
                        <a:lnSpc>
                          <a:spcPct val="115000"/>
                        </a:lnSpc>
                        <a:spcBef>
                          <a:spcPts val="0"/>
                        </a:spcBef>
                        <a:spcAft>
                          <a:spcPts val="0"/>
                        </a:spcAft>
                      </a:pPr>
                      <a:r>
                        <a:rPr lang="en-US" sz="3200">
                          <a:latin typeface="Times New Roman"/>
                          <a:ea typeface="Calibri"/>
                          <a:cs typeface="Times New Roman"/>
                        </a:rPr>
                        <a:t>150</a:t>
                      </a:r>
                      <a:endParaRPr lang="en-US" sz="3200">
                        <a:latin typeface="Calibri"/>
                        <a:ea typeface="Calibri"/>
                        <a:cs typeface="Times New Roman"/>
                      </a:endParaRPr>
                    </a:p>
                  </a:txBody>
                  <a:tcPr marL="68580" marR="68580" marT="0" marB="0" anchor="ctr">
                    <a:lnL>
                      <a:noFill/>
                    </a:lnL>
                    <a:lnR>
                      <a:noFill/>
                    </a:lnR>
                    <a:lnT>
                      <a:noFill/>
                    </a:lnT>
                    <a:lnB>
                      <a:noFill/>
                    </a:lnB>
                  </a:tcPr>
                </a:tc>
                <a:tc>
                  <a:txBody>
                    <a:bodyPr/>
                    <a:lstStyle/>
                    <a:p>
                      <a:pPr marL="0" marR="0" algn="ctr">
                        <a:lnSpc>
                          <a:spcPct val="115000"/>
                        </a:lnSpc>
                        <a:spcBef>
                          <a:spcPts val="0"/>
                        </a:spcBef>
                        <a:spcAft>
                          <a:spcPts val="0"/>
                        </a:spcAft>
                      </a:pPr>
                      <a:r>
                        <a:rPr lang="en-US" sz="3200">
                          <a:latin typeface="Times New Roman"/>
                          <a:ea typeface="Calibri"/>
                          <a:cs typeface="Times New Roman"/>
                        </a:rPr>
                        <a:t>0</a:t>
                      </a:r>
                      <a:endParaRPr lang="en-US" sz="3200">
                        <a:latin typeface="Calibri"/>
                        <a:ea typeface="Calibri"/>
                        <a:cs typeface="Times New Roman"/>
                      </a:endParaRPr>
                    </a:p>
                  </a:txBody>
                  <a:tcPr marL="68580" marR="68580" marT="0" marB="0" anchor="ctr">
                    <a:lnL>
                      <a:noFill/>
                    </a:lnL>
                    <a:lnR>
                      <a:noFill/>
                    </a:lnR>
                    <a:lnT>
                      <a:noFill/>
                    </a:lnT>
                    <a:lnB>
                      <a:noFill/>
                    </a:lnB>
                  </a:tcPr>
                </a:tc>
                <a:tc>
                  <a:txBody>
                    <a:bodyPr/>
                    <a:lstStyle/>
                    <a:p>
                      <a:pPr marL="0" marR="0" algn="ctr">
                        <a:lnSpc>
                          <a:spcPct val="115000"/>
                        </a:lnSpc>
                        <a:spcBef>
                          <a:spcPts val="0"/>
                        </a:spcBef>
                        <a:spcAft>
                          <a:spcPts val="0"/>
                        </a:spcAft>
                      </a:pPr>
                      <a:r>
                        <a:rPr lang="en-US" sz="3200">
                          <a:latin typeface="Times New Roman"/>
                          <a:ea typeface="Calibri"/>
                          <a:cs typeface="Times New Roman"/>
                        </a:rPr>
                        <a:t>0</a:t>
                      </a:r>
                      <a:endParaRPr lang="en-US" sz="3200">
                        <a:latin typeface="Calibri"/>
                        <a:ea typeface="Calibri"/>
                        <a:cs typeface="Times New Roman"/>
                      </a:endParaRPr>
                    </a:p>
                  </a:txBody>
                  <a:tcPr marL="68580" marR="68580" marT="0" marB="0" anchor="ctr">
                    <a:lnL>
                      <a:noFill/>
                    </a:lnL>
                    <a:lnR>
                      <a:noFill/>
                    </a:lnR>
                    <a:lnT>
                      <a:noFill/>
                    </a:lnT>
                    <a:lnB>
                      <a:noFill/>
                    </a:lnB>
                  </a:tcPr>
                </a:tc>
                <a:tc>
                  <a:txBody>
                    <a:bodyPr/>
                    <a:lstStyle/>
                    <a:p>
                      <a:pPr marL="0" marR="0" algn="ctr">
                        <a:lnSpc>
                          <a:spcPct val="115000"/>
                        </a:lnSpc>
                        <a:spcBef>
                          <a:spcPts val="0"/>
                        </a:spcBef>
                        <a:spcAft>
                          <a:spcPts val="0"/>
                        </a:spcAft>
                      </a:pPr>
                      <a:r>
                        <a:rPr lang="en-US" sz="3200">
                          <a:latin typeface="Times New Roman"/>
                          <a:ea typeface="Calibri"/>
                          <a:cs typeface="Times New Roman"/>
                        </a:rPr>
                        <a:t>0</a:t>
                      </a:r>
                      <a:endParaRPr lang="en-US" sz="3200">
                        <a:latin typeface="Calibri"/>
                        <a:ea typeface="Calibri"/>
                        <a:cs typeface="Times New Roman"/>
                      </a:endParaRPr>
                    </a:p>
                  </a:txBody>
                  <a:tcPr marL="68580" marR="68580" marT="0" marB="0" anchor="ctr">
                    <a:lnL>
                      <a:noFill/>
                    </a:lnL>
                    <a:lnR>
                      <a:noFill/>
                    </a:lnR>
                    <a:lnT>
                      <a:noFill/>
                    </a:lnT>
                    <a:lnB>
                      <a:noFill/>
                    </a:lnB>
                  </a:tcPr>
                </a:tc>
              </a:tr>
              <a:tr h="403200">
                <a:tc>
                  <a:txBody>
                    <a:bodyPr/>
                    <a:lstStyle/>
                    <a:p>
                      <a:pPr marL="0" marR="0" algn="ctr">
                        <a:lnSpc>
                          <a:spcPct val="115000"/>
                        </a:lnSpc>
                        <a:spcBef>
                          <a:spcPts val="0"/>
                        </a:spcBef>
                        <a:spcAft>
                          <a:spcPts val="0"/>
                        </a:spcAft>
                      </a:pPr>
                      <a:r>
                        <a:rPr lang="en-US" sz="3200">
                          <a:latin typeface="Times New Roman"/>
                          <a:ea typeface="Calibri"/>
                          <a:cs typeface="Times New Roman"/>
                        </a:rPr>
                        <a:t>1997</a:t>
                      </a:r>
                      <a:endParaRPr lang="en-US" sz="3200">
                        <a:latin typeface="Calibri"/>
                        <a:ea typeface="Calibri"/>
                        <a:cs typeface="Times New Roman"/>
                      </a:endParaRPr>
                    </a:p>
                  </a:txBody>
                  <a:tcPr marL="68580" marR="68580" marT="0" marB="0" anchor="ctr">
                    <a:lnL>
                      <a:noFill/>
                    </a:lnL>
                    <a:lnR>
                      <a:noFill/>
                    </a:lnR>
                    <a:lnT>
                      <a:noFill/>
                    </a:lnT>
                    <a:lnB>
                      <a:noFill/>
                    </a:lnB>
                  </a:tcPr>
                </a:tc>
                <a:tc>
                  <a:txBody>
                    <a:bodyPr/>
                    <a:lstStyle/>
                    <a:p>
                      <a:pPr marL="0" marR="0" algn="ctr">
                        <a:lnSpc>
                          <a:spcPct val="115000"/>
                        </a:lnSpc>
                        <a:spcBef>
                          <a:spcPts val="0"/>
                        </a:spcBef>
                        <a:spcAft>
                          <a:spcPts val="0"/>
                        </a:spcAft>
                      </a:pPr>
                      <a:r>
                        <a:rPr lang="en-US" sz="3200">
                          <a:latin typeface="Times New Roman"/>
                          <a:ea typeface="Calibri"/>
                          <a:cs typeface="Times New Roman"/>
                        </a:rPr>
                        <a:t>140</a:t>
                      </a:r>
                      <a:endParaRPr lang="en-US" sz="3200">
                        <a:latin typeface="Calibri"/>
                        <a:ea typeface="Calibri"/>
                        <a:cs typeface="Times New Roman"/>
                      </a:endParaRPr>
                    </a:p>
                  </a:txBody>
                  <a:tcPr marL="68580" marR="68580" marT="0" marB="0" anchor="ctr">
                    <a:lnL>
                      <a:noFill/>
                    </a:lnL>
                    <a:lnR>
                      <a:noFill/>
                    </a:lnR>
                    <a:lnT>
                      <a:noFill/>
                    </a:lnT>
                    <a:lnB>
                      <a:noFill/>
                    </a:lnB>
                  </a:tcPr>
                </a:tc>
                <a:tc>
                  <a:txBody>
                    <a:bodyPr/>
                    <a:lstStyle/>
                    <a:p>
                      <a:pPr marL="0" marR="0" algn="ctr">
                        <a:lnSpc>
                          <a:spcPct val="115000"/>
                        </a:lnSpc>
                        <a:spcBef>
                          <a:spcPts val="0"/>
                        </a:spcBef>
                        <a:spcAft>
                          <a:spcPts val="0"/>
                        </a:spcAft>
                      </a:pPr>
                      <a:r>
                        <a:rPr lang="en-US" sz="3200">
                          <a:latin typeface="Times New Roman"/>
                          <a:ea typeface="Calibri"/>
                          <a:cs typeface="Times New Roman"/>
                        </a:rPr>
                        <a:t>+1</a:t>
                      </a:r>
                      <a:endParaRPr lang="en-US" sz="3200">
                        <a:latin typeface="Calibri"/>
                        <a:ea typeface="Calibri"/>
                        <a:cs typeface="Times New Roman"/>
                      </a:endParaRPr>
                    </a:p>
                  </a:txBody>
                  <a:tcPr marL="68580" marR="68580" marT="0" marB="0" anchor="ctr">
                    <a:lnL>
                      <a:noFill/>
                    </a:lnL>
                    <a:lnR>
                      <a:noFill/>
                    </a:lnR>
                    <a:lnT>
                      <a:noFill/>
                    </a:lnT>
                    <a:lnB>
                      <a:noFill/>
                    </a:lnB>
                  </a:tcPr>
                </a:tc>
                <a:tc>
                  <a:txBody>
                    <a:bodyPr/>
                    <a:lstStyle/>
                    <a:p>
                      <a:pPr marL="0" marR="0" algn="ctr">
                        <a:lnSpc>
                          <a:spcPct val="115000"/>
                        </a:lnSpc>
                        <a:spcBef>
                          <a:spcPts val="0"/>
                        </a:spcBef>
                        <a:spcAft>
                          <a:spcPts val="0"/>
                        </a:spcAft>
                      </a:pPr>
                      <a:r>
                        <a:rPr lang="en-US" sz="3200">
                          <a:latin typeface="Times New Roman"/>
                          <a:ea typeface="Calibri"/>
                          <a:cs typeface="Times New Roman"/>
                        </a:rPr>
                        <a:t>1</a:t>
                      </a:r>
                      <a:endParaRPr lang="en-US" sz="3200">
                        <a:latin typeface="Calibri"/>
                        <a:ea typeface="Calibri"/>
                        <a:cs typeface="Times New Roman"/>
                      </a:endParaRPr>
                    </a:p>
                  </a:txBody>
                  <a:tcPr marL="68580" marR="68580" marT="0" marB="0" anchor="ctr">
                    <a:lnL>
                      <a:noFill/>
                    </a:lnL>
                    <a:lnR>
                      <a:noFill/>
                    </a:lnR>
                    <a:lnT>
                      <a:noFill/>
                    </a:lnT>
                    <a:lnB>
                      <a:noFill/>
                    </a:lnB>
                  </a:tcPr>
                </a:tc>
                <a:tc>
                  <a:txBody>
                    <a:bodyPr/>
                    <a:lstStyle/>
                    <a:p>
                      <a:pPr marL="0" marR="0" algn="ctr">
                        <a:lnSpc>
                          <a:spcPct val="115000"/>
                        </a:lnSpc>
                        <a:spcBef>
                          <a:spcPts val="0"/>
                        </a:spcBef>
                        <a:spcAft>
                          <a:spcPts val="0"/>
                        </a:spcAft>
                      </a:pPr>
                      <a:r>
                        <a:rPr lang="en-US" sz="3200">
                          <a:latin typeface="Times New Roman"/>
                          <a:ea typeface="Calibri"/>
                          <a:cs typeface="Times New Roman"/>
                        </a:rPr>
                        <a:t>+140</a:t>
                      </a:r>
                      <a:endParaRPr lang="en-US" sz="3200">
                        <a:latin typeface="Calibri"/>
                        <a:ea typeface="Calibri"/>
                        <a:cs typeface="Times New Roman"/>
                      </a:endParaRPr>
                    </a:p>
                  </a:txBody>
                  <a:tcPr marL="68580" marR="68580" marT="0" marB="0" anchor="ctr">
                    <a:lnL>
                      <a:noFill/>
                    </a:lnL>
                    <a:lnR>
                      <a:noFill/>
                    </a:lnR>
                    <a:lnT>
                      <a:noFill/>
                    </a:lnT>
                    <a:lnB>
                      <a:noFill/>
                    </a:lnB>
                  </a:tcPr>
                </a:tc>
              </a:tr>
              <a:tr h="403200">
                <a:tc>
                  <a:txBody>
                    <a:bodyPr/>
                    <a:lstStyle/>
                    <a:p>
                      <a:pPr marL="0" marR="0" algn="ctr">
                        <a:lnSpc>
                          <a:spcPct val="115000"/>
                        </a:lnSpc>
                        <a:spcBef>
                          <a:spcPts val="0"/>
                        </a:spcBef>
                        <a:spcAft>
                          <a:spcPts val="0"/>
                        </a:spcAft>
                      </a:pPr>
                      <a:r>
                        <a:rPr lang="en-US" sz="3200">
                          <a:latin typeface="Times New Roman"/>
                          <a:ea typeface="Calibri"/>
                          <a:cs typeface="Times New Roman"/>
                        </a:rPr>
                        <a:t>1998</a:t>
                      </a:r>
                      <a:endParaRPr lang="en-US" sz="3200">
                        <a:latin typeface="Calibri"/>
                        <a:ea typeface="Calibri"/>
                        <a:cs typeface="Times New Roman"/>
                      </a:endParaRPr>
                    </a:p>
                  </a:txBody>
                  <a:tcPr marL="68580" marR="6858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3200">
                          <a:latin typeface="Times New Roman"/>
                          <a:ea typeface="Calibri"/>
                          <a:cs typeface="Times New Roman"/>
                        </a:rPr>
                        <a:t>170</a:t>
                      </a:r>
                      <a:endParaRPr lang="en-US" sz="3200">
                        <a:latin typeface="Calibri"/>
                        <a:ea typeface="Calibri"/>
                        <a:cs typeface="Times New Roman"/>
                      </a:endParaRPr>
                    </a:p>
                  </a:txBody>
                  <a:tcPr marL="68580" marR="6858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3200">
                          <a:latin typeface="Times New Roman"/>
                          <a:ea typeface="Calibri"/>
                          <a:cs typeface="Times New Roman"/>
                        </a:rPr>
                        <a:t>+2</a:t>
                      </a:r>
                      <a:endParaRPr lang="en-US" sz="3200">
                        <a:latin typeface="Calibri"/>
                        <a:ea typeface="Calibri"/>
                        <a:cs typeface="Times New Roman"/>
                      </a:endParaRPr>
                    </a:p>
                  </a:txBody>
                  <a:tcPr marL="68580" marR="6858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3200">
                          <a:latin typeface="Times New Roman"/>
                          <a:ea typeface="Calibri"/>
                          <a:cs typeface="Times New Roman"/>
                        </a:rPr>
                        <a:t>4</a:t>
                      </a:r>
                      <a:endParaRPr lang="en-US" sz="3200">
                        <a:latin typeface="Calibri"/>
                        <a:ea typeface="Calibri"/>
                        <a:cs typeface="Times New Roman"/>
                      </a:endParaRPr>
                    </a:p>
                  </a:txBody>
                  <a:tcPr marL="68580" marR="6858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3200" dirty="0" smtClean="0">
                          <a:latin typeface="Times New Roman"/>
                          <a:ea typeface="Calibri"/>
                          <a:cs typeface="Times New Roman"/>
                        </a:rPr>
                        <a:t>+340</a:t>
                      </a:r>
                      <a:endParaRPr lang="en-US" sz="3200" dirty="0">
                        <a:latin typeface="Calibri"/>
                        <a:ea typeface="Calibri"/>
                        <a:cs typeface="Times New Roman"/>
                      </a:endParaRPr>
                    </a:p>
                  </a:txBody>
                  <a:tcPr marL="68580" marR="68580" marT="0" marB="0" anchor="ctr">
                    <a:lnL>
                      <a:noFill/>
                    </a:lnL>
                    <a:lnR>
                      <a:noFill/>
                    </a:lnR>
                    <a:lnT>
                      <a:noFill/>
                    </a:lnT>
                    <a:lnB w="12700" cap="flat" cmpd="sng" algn="ctr">
                      <a:solidFill>
                        <a:srgbClr val="000000"/>
                      </a:solidFill>
                      <a:prstDash val="solid"/>
                      <a:round/>
                      <a:headEnd type="none" w="med" len="med"/>
                      <a:tailEnd type="none" w="med" len="med"/>
                    </a:lnB>
                  </a:tcPr>
                </a:tc>
              </a:tr>
              <a:tr h="432000">
                <a:tc>
                  <a:txBody>
                    <a:bodyPr/>
                    <a:lstStyle/>
                    <a:p>
                      <a:pPr marL="0" marR="0" algn="ctr">
                        <a:lnSpc>
                          <a:spcPct val="115000"/>
                        </a:lnSpc>
                        <a:spcBef>
                          <a:spcPts val="0"/>
                        </a:spcBef>
                        <a:spcAft>
                          <a:spcPts val="0"/>
                        </a:spcAft>
                      </a:pPr>
                      <a:r>
                        <a:rPr lang="en-US" sz="3200" b="1">
                          <a:latin typeface="Times New Roman"/>
                          <a:ea typeface="Calibri"/>
                          <a:cs typeface="Times New Roman"/>
                        </a:rPr>
                        <a:t>n = 5</a:t>
                      </a:r>
                      <a:endParaRPr lang="en-US" sz="3200">
                        <a:latin typeface="Calibri"/>
                        <a:ea typeface="Calibri"/>
                        <a:cs typeface="Times New Roman"/>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3200" b="1">
                          <a:latin typeface="Times New Roman"/>
                          <a:ea typeface="Calibri"/>
                          <a:cs typeface="Times New Roman"/>
                          <a:sym typeface="Symbol"/>
                        </a:rPr>
                        <a:t></a:t>
                      </a:r>
                      <a:r>
                        <a:rPr lang="en-US" sz="3200" b="1">
                          <a:latin typeface="Times New Roman"/>
                          <a:ea typeface="Calibri"/>
                          <a:cs typeface="Times New Roman"/>
                        </a:rPr>
                        <a:t>y = 720</a:t>
                      </a:r>
                      <a:endParaRPr lang="en-US" sz="3200">
                        <a:latin typeface="Calibri"/>
                        <a:ea typeface="Calibri"/>
                        <a:cs typeface="Times New Roman"/>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3200" b="1">
                          <a:latin typeface="Times New Roman"/>
                          <a:ea typeface="Calibri"/>
                          <a:cs typeface="Times New Roman"/>
                          <a:sym typeface="Symbol"/>
                        </a:rPr>
                        <a:t></a:t>
                      </a:r>
                      <a:r>
                        <a:rPr lang="en-US" sz="3200" b="1">
                          <a:latin typeface="Times New Roman"/>
                          <a:ea typeface="Calibri"/>
                          <a:cs typeface="Times New Roman"/>
                        </a:rPr>
                        <a:t>x = 0</a:t>
                      </a:r>
                      <a:endParaRPr lang="en-US" sz="3200">
                        <a:latin typeface="Calibri"/>
                        <a:ea typeface="Calibri"/>
                        <a:cs typeface="Times New Roman"/>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3200" b="1">
                          <a:latin typeface="Times New Roman"/>
                          <a:ea typeface="Calibri"/>
                          <a:cs typeface="Times New Roman"/>
                          <a:sym typeface="Symbol"/>
                        </a:rPr>
                        <a:t></a:t>
                      </a:r>
                      <a:r>
                        <a:rPr lang="en-US" sz="3200" b="1">
                          <a:latin typeface="Times New Roman"/>
                          <a:ea typeface="Calibri"/>
                          <a:cs typeface="Times New Roman"/>
                        </a:rPr>
                        <a:t>x</a:t>
                      </a:r>
                      <a:r>
                        <a:rPr lang="en-US" sz="3200" b="1" baseline="30000">
                          <a:latin typeface="Times New Roman"/>
                          <a:ea typeface="Calibri"/>
                          <a:cs typeface="Times New Roman"/>
                        </a:rPr>
                        <a:t>2</a:t>
                      </a:r>
                      <a:r>
                        <a:rPr lang="en-US" sz="3200" b="1">
                          <a:latin typeface="Times New Roman"/>
                          <a:ea typeface="Calibri"/>
                          <a:cs typeface="Times New Roman"/>
                        </a:rPr>
                        <a:t> = 10</a:t>
                      </a:r>
                      <a:endParaRPr lang="en-US" sz="3200">
                        <a:latin typeface="Calibri"/>
                        <a:ea typeface="Calibri"/>
                        <a:cs typeface="Times New Roman"/>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3200" b="1" dirty="0">
                          <a:latin typeface="Times New Roman"/>
                          <a:ea typeface="Calibri"/>
                          <a:cs typeface="Times New Roman"/>
                          <a:sym typeface="Symbol"/>
                        </a:rPr>
                        <a:t></a:t>
                      </a:r>
                      <a:r>
                        <a:rPr lang="en-US" sz="3200" b="1" dirty="0" err="1">
                          <a:latin typeface="Times New Roman"/>
                          <a:ea typeface="Calibri"/>
                          <a:cs typeface="Times New Roman"/>
                        </a:rPr>
                        <a:t>xy</a:t>
                      </a:r>
                      <a:r>
                        <a:rPr lang="en-US" sz="3200" b="1" dirty="0">
                          <a:latin typeface="Times New Roman"/>
                          <a:ea typeface="Calibri"/>
                          <a:cs typeface="Times New Roman"/>
                        </a:rPr>
                        <a:t> = 100</a:t>
                      </a:r>
                      <a:endParaRPr lang="en-US" sz="3200" dirty="0">
                        <a:latin typeface="Calibri"/>
                        <a:ea typeface="Calibri"/>
                        <a:cs typeface="Times New Roman"/>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164865" name="Rectangle 1"/>
          <p:cNvSpPr>
            <a:spLocks noChangeArrowheads="1"/>
          </p:cNvSpPr>
          <p:nvPr/>
        </p:nvSpPr>
        <p:spPr bwMode="auto">
          <a:xfrm>
            <a:off x="0" y="0"/>
            <a:ext cx="1980029" cy="1200329"/>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36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Solution:</a:t>
            </a:r>
            <a:endParaRPr kumimoji="0" lang="en-US" sz="3600" b="1"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3600" b="1" i="0" u="none" strike="noStrike" cap="none" normalizeH="0" baseline="0" dirty="0" smtClean="0">
              <a:ln>
                <a:noFill/>
              </a:ln>
              <a:solidFill>
                <a:schemeClr val="tx1"/>
              </a:solidFill>
              <a:effectLst/>
              <a:latin typeface="Arial" pitchFamily="34" charset="0"/>
            </a:endParaRPr>
          </a:p>
        </p:txBody>
      </p:sp>
    </p:spTree>
    <p:extLst>
      <p:ext uri="{BB962C8B-B14F-4D97-AF65-F5344CB8AC3E}">
        <p14:creationId xmlns:p14="http://schemas.microsoft.com/office/powerpoint/2010/main" val="1697087843"/>
      </p:ext>
    </p:extLst>
  </p:cSld>
  <p:clrMapOvr>
    <a:masterClrMapping/>
  </p:clrMapOvr>
  <p:timing>
    <p:tnLst>
      <p:par>
        <p:cTn id="1" dur="indefinite" restart="never" nodeType="tmRoot"/>
      </p:par>
    </p:tnLst>
  </p:timing>
</p:sld>
</file>

<file path=ppt/slides/slide1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5890" name="Picture 2"/>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6019800" y="457200"/>
            <a:ext cx="2351314" cy="685800"/>
          </a:xfrm>
          <a:prstGeom prst="rect">
            <a:avLst/>
          </a:prstGeom>
          <a:noFill/>
        </p:spPr>
      </p:pic>
      <p:pic>
        <p:nvPicPr>
          <p:cNvPr id="165889" name="Picture 1"/>
          <p:cNvPicPr>
            <a:picLocks noChangeAspect="1" noChangeArrowheads="1"/>
          </p:cNvPicPr>
          <p:nvPr/>
        </p:nvPicPr>
        <p:blipFill>
          <a:blip r:embed="rId3">
            <a:clrChange>
              <a:clrFrom>
                <a:srgbClr val="FFFFFF"/>
              </a:clrFrom>
              <a:clrTo>
                <a:srgbClr val="FFFFFF">
                  <a:alpha val="0"/>
                </a:srgbClr>
              </a:clrTo>
            </a:clrChange>
          </a:blip>
          <a:srcRect/>
          <a:stretch>
            <a:fillRect/>
          </a:stretch>
        </p:blipFill>
        <p:spPr bwMode="auto">
          <a:xfrm>
            <a:off x="5867400" y="1219200"/>
            <a:ext cx="2667000" cy="797821"/>
          </a:xfrm>
          <a:prstGeom prst="rect">
            <a:avLst/>
          </a:prstGeom>
          <a:noFill/>
        </p:spPr>
      </p:pic>
      <p:sp>
        <p:nvSpPr>
          <p:cNvPr id="165891" name="Rectangle 3"/>
          <p:cNvSpPr>
            <a:spLocks noChangeArrowheads="1"/>
          </p:cNvSpPr>
          <p:nvPr/>
        </p:nvSpPr>
        <p:spPr bwMode="auto">
          <a:xfrm>
            <a:off x="0" y="0"/>
            <a:ext cx="9144000" cy="107721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3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y = a + </a:t>
            </a:r>
            <a:r>
              <a:rPr kumimoji="0" lang="en-US" sz="32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bx</a:t>
            </a:r>
            <a:endParaRPr kumimoji="0" lang="en-US" sz="32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3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 [constant variable]	= </a:t>
            </a:r>
            <a:endParaRPr kumimoji="0" lang="en-US" sz="3200" b="0" i="0" u="none" strike="noStrike" cap="none" normalizeH="0" baseline="0" dirty="0" smtClean="0">
              <a:ln>
                <a:noFill/>
              </a:ln>
              <a:solidFill>
                <a:schemeClr val="tx1"/>
              </a:solidFill>
              <a:effectLst/>
              <a:latin typeface="Arial" pitchFamily="34" charset="0"/>
            </a:endParaRPr>
          </a:p>
        </p:txBody>
      </p:sp>
      <p:sp>
        <p:nvSpPr>
          <p:cNvPr id="165892" name="Rectangle 4"/>
          <p:cNvSpPr>
            <a:spLocks noChangeArrowheads="1"/>
          </p:cNvSpPr>
          <p:nvPr/>
        </p:nvSpPr>
        <p:spPr bwMode="auto">
          <a:xfrm>
            <a:off x="0" y="1258669"/>
            <a:ext cx="9144000" cy="64633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36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 	b [rate of growth]            = </a:t>
            </a:r>
            <a:endParaRPr kumimoji="0" lang="en-US" sz="3600" b="0" i="0" u="none" strike="noStrike" cap="none" normalizeH="0" baseline="0" dirty="0" smtClean="0">
              <a:ln>
                <a:noFill/>
              </a:ln>
              <a:solidFill>
                <a:schemeClr val="tx1"/>
              </a:solidFill>
              <a:effectLst/>
              <a:latin typeface="Arial" pitchFamily="34" charset="0"/>
            </a:endParaRPr>
          </a:p>
        </p:txBody>
      </p:sp>
      <p:sp>
        <p:nvSpPr>
          <p:cNvPr id="165893" name="Rectangle 5"/>
          <p:cNvSpPr>
            <a:spLocks noChangeArrowheads="1"/>
          </p:cNvSpPr>
          <p:nvPr/>
        </p:nvSpPr>
        <p:spPr bwMode="auto">
          <a:xfrm>
            <a:off x="0" y="2057400"/>
            <a:ext cx="9144000" cy="64633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36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			</a:t>
            </a:r>
            <a:r>
              <a:rPr kumimoji="0" lang="en-US" sz="36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sym typeface="Symbol"/>
              </a:rPr>
              <a:t></a:t>
            </a:r>
            <a:r>
              <a:rPr kumimoji="0" lang="en-US" sz="36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 </a:t>
            </a:r>
            <a:r>
              <a:rPr kumimoji="0" lang="en-US" sz="3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y	= 144 + 10x</a:t>
            </a:r>
            <a:endParaRPr kumimoji="0" lang="en-US" sz="3600" b="0" i="0" u="none" strike="noStrike" cap="none" normalizeH="0" baseline="0" dirty="0" smtClean="0">
              <a:ln>
                <a:noFill/>
              </a:ln>
              <a:solidFill>
                <a:schemeClr val="tx1"/>
              </a:solidFill>
              <a:effectLst/>
              <a:latin typeface="Arial" pitchFamily="34" charset="0"/>
            </a:endParaRPr>
          </a:p>
        </p:txBody>
      </p:sp>
      <p:sp>
        <p:nvSpPr>
          <p:cNvPr id="165894" name="Rectangle 6"/>
          <p:cNvSpPr>
            <a:spLocks noChangeArrowheads="1"/>
          </p:cNvSpPr>
          <p:nvPr/>
        </p:nvSpPr>
        <p:spPr bwMode="auto">
          <a:xfrm>
            <a:off x="152400" y="2590800"/>
            <a:ext cx="8915400" cy="424731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3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To get trend values, for next five years:</a:t>
            </a:r>
            <a:endParaRPr kumimoji="0" lang="en-US" sz="30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3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(in Rs. </a:t>
            </a:r>
            <a:r>
              <a:rPr kumimoji="0" lang="en-US" sz="30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crores</a:t>
            </a:r>
            <a:r>
              <a:rPr kumimoji="0" lang="en-US" sz="3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endParaRPr kumimoji="0" lang="en-US" sz="30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3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1999 = 144 + 10 [3] = 144 + 30 = 174</a:t>
            </a:r>
            <a:endParaRPr kumimoji="0" lang="en-US" sz="30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3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2000 = 144 + 10 [4] = 144 + 40 = 184</a:t>
            </a:r>
            <a:endParaRPr kumimoji="0" lang="en-US" sz="30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3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2001 = 144 + 10 [5] = 144 + 50 = 194</a:t>
            </a:r>
            <a:endParaRPr kumimoji="0" lang="en-US" sz="30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3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2002 = 144 + 10 [6] = 144 + 60 = 204</a:t>
            </a:r>
            <a:endParaRPr kumimoji="0" lang="en-US" sz="30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3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2003 = 144 + 10 [7] = 144 + 70 = 214</a:t>
            </a:r>
            <a:endParaRPr kumimoji="0" lang="en-US" sz="30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3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The probable sales would be Rs. 174 </a:t>
            </a:r>
            <a:r>
              <a:rPr kumimoji="0" lang="en-US" sz="30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crores</a:t>
            </a:r>
            <a:r>
              <a:rPr kumimoji="0" lang="en-US" sz="3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184 </a:t>
            </a:r>
            <a:r>
              <a:rPr kumimoji="0" lang="en-US" sz="30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crores</a:t>
            </a:r>
            <a:r>
              <a:rPr kumimoji="0" lang="en-US" sz="3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194 </a:t>
            </a:r>
            <a:r>
              <a:rPr kumimoji="0" lang="en-US" sz="30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crores</a:t>
            </a:r>
            <a:r>
              <a:rPr kumimoji="0" lang="en-US" sz="3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204 </a:t>
            </a:r>
            <a:r>
              <a:rPr kumimoji="0" lang="en-US" sz="30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crores</a:t>
            </a:r>
            <a:r>
              <a:rPr kumimoji="0" lang="en-US" sz="3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and 214 </a:t>
            </a:r>
            <a:r>
              <a:rPr kumimoji="0" lang="en-US" sz="30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crores</a:t>
            </a:r>
            <a:r>
              <a:rPr kumimoji="0" lang="en-US" sz="3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respectively.</a:t>
            </a:r>
            <a:endParaRPr kumimoji="0" lang="en-US" sz="3000" b="0" i="0" u="none" strike="noStrike" cap="none" normalizeH="0" baseline="0" dirty="0" smtClean="0">
              <a:ln>
                <a:noFill/>
              </a:ln>
              <a:solidFill>
                <a:schemeClr val="tx1"/>
              </a:solidFill>
              <a:effectLst/>
              <a:latin typeface="Arial" pitchFamily="34" charset="0"/>
            </a:endParaRPr>
          </a:p>
        </p:txBody>
      </p:sp>
    </p:spTree>
    <p:extLst>
      <p:ext uri="{BB962C8B-B14F-4D97-AF65-F5344CB8AC3E}">
        <p14:creationId xmlns:p14="http://schemas.microsoft.com/office/powerpoint/2010/main" val="2410526236"/>
      </p:ext>
    </p:extLst>
  </p:cSld>
  <p:clrMapOvr>
    <a:masterClrMapping/>
  </p:clrMapOvr>
  <p:timing>
    <p:tnLst>
      <p:par>
        <p:cTn id="1" dur="indefinite" restart="never" nodeType="tmRoot"/>
      </p:par>
    </p:tnLst>
  </p:timing>
</p:sld>
</file>

<file path=ppt/slides/slide1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1" y="1981200"/>
          <a:ext cx="8839201" cy="3810000"/>
        </p:xfrm>
        <a:graphic>
          <a:graphicData uri="http://schemas.openxmlformats.org/drawingml/2006/table">
            <a:tbl>
              <a:tblPr/>
              <a:tblGrid>
                <a:gridCol w="1620521"/>
                <a:gridCol w="1489248"/>
                <a:gridCol w="1155112"/>
                <a:gridCol w="1219499"/>
                <a:gridCol w="1283884"/>
                <a:gridCol w="1113357"/>
                <a:gridCol w="957580"/>
              </a:tblGrid>
              <a:tr h="1270000">
                <a:tc>
                  <a:txBody>
                    <a:bodyPr/>
                    <a:lstStyle/>
                    <a:p>
                      <a:pPr marL="0" marR="0" algn="ctr">
                        <a:lnSpc>
                          <a:spcPct val="115000"/>
                        </a:lnSpc>
                        <a:spcBef>
                          <a:spcPts val="0"/>
                        </a:spcBef>
                        <a:spcAft>
                          <a:spcPts val="0"/>
                        </a:spcAft>
                      </a:pPr>
                      <a:r>
                        <a:rPr lang="en-US" sz="3200" dirty="0">
                          <a:latin typeface="Times New Roman"/>
                          <a:ea typeface="Calibri"/>
                          <a:cs typeface="Times New Roman"/>
                        </a:rPr>
                        <a:t>Year</a:t>
                      </a:r>
                      <a:endParaRPr lang="en-US" sz="3200" dirty="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3200">
                          <a:latin typeface="Times New Roman"/>
                          <a:ea typeface="Calibri"/>
                          <a:cs typeface="Times New Roman"/>
                        </a:rPr>
                        <a:t>1984</a:t>
                      </a:r>
                      <a:endParaRPr lang="en-US" sz="32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3200">
                          <a:latin typeface="Times New Roman"/>
                          <a:ea typeface="Calibri"/>
                          <a:cs typeface="Times New Roman"/>
                        </a:rPr>
                        <a:t>1985</a:t>
                      </a:r>
                      <a:endParaRPr lang="en-US" sz="32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3200">
                          <a:latin typeface="Times New Roman"/>
                          <a:ea typeface="Calibri"/>
                          <a:cs typeface="Times New Roman"/>
                        </a:rPr>
                        <a:t>1986</a:t>
                      </a:r>
                      <a:endParaRPr lang="en-US" sz="32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3200">
                          <a:latin typeface="Times New Roman"/>
                          <a:ea typeface="Calibri"/>
                          <a:cs typeface="Times New Roman"/>
                        </a:rPr>
                        <a:t>1987</a:t>
                      </a:r>
                      <a:endParaRPr lang="en-US" sz="32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3200">
                          <a:latin typeface="Times New Roman"/>
                          <a:ea typeface="Calibri"/>
                          <a:cs typeface="Times New Roman"/>
                        </a:rPr>
                        <a:t>1988</a:t>
                      </a:r>
                      <a:endParaRPr lang="en-US" sz="32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endParaRPr lang="en-US" sz="2000" dirty="0" smtClean="0">
                        <a:latin typeface="Times New Roman"/>
                        <a:ea typeface="Calibri"/>
                        <a:cs typeface="Times New Roman"/>
                      </a:endParaRPr>
                    </a:p>
                    <a:p>
                      <a:pPr marL="0" marR="0" algn="ctr">
                        <a:lnSpc>
                          <a:spcPct val="115000"/>
                        </a:lnSpc>
                        <a:spcBef>
                          <a:spcPts val="0"/>
                        </a:spcBef>
                        <a:spcAft>
                          <a:spcPts val="0"/>
                        </a:spcAft>
                      </a:pPr>
                      <a:r>
                        <a:rPr lang="en-US" sz="3200" dirty="0" smtClean="0">
                          <a:latin typeface="Times New Roman"/>
                          <a:ea typeface="Calibri"/>
                          <a:cs typeface="Times New Roman"/>
                        </a:rPr>
                        <a:t>1989</a:t>
                      </a:r>
                      <a:endParaRPr lang="en-US" sz="32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540000">
                <a:tc>
                  <a:txBody>
                    <a:bodyPr/>
                    <a:lstStyle/>
                    <a:p>
                      <a:pPr marL="0" marR="0" algn="ctr">
                        <a:lnSpc>
                          <a:spcPct val="115000"/>
                        </a:lnSpc>
                        <a:spcBef>
                          <a:spcPts val="0"/>
                        </a:spcBef>
                        <a:spcAft>
                          <a:spcPts val="0"/>
                        </a:spcAft>
                      </a:pPr>
                      <a:r>
                        <a:rPr lang="en-US" sz="3200">
                          <a:latin typeface="Times New Roman"/>
                          <a:ea typeface="Calibri"/>
                          <a:cs typeface="Times New Roman"/>
                        </a:rPr>
                        <a:t>Sales</a:t>
                      </a:r>
                      <a:endParaRPr lang="en-US" sz="3200">
                        <a:latin typeface="Calibri"/>
                        <a:ea typeface="Calibri"/>
                        <a:cs typeface="Times New Roman"/>
                      </a:endParaRPr>
                    </a:p>
                    <a:p>
                      <a:pPr marL="0" marR="0" algn="ctr">
                        <a:lnSpc>
                          <a:spcPct val="115000"/>
                        </a:lnSpc>
                        <a:spcBef>
                          <a:spcPts val="0"/>
                        </a:spcBef>
                        <a:spcAft>
                          <a:spcPts val="0"/>
                        </a:spcAft>
                      </a:pPr>
                      <a:r>
                        <a:rPr lang="en-US" sz="3200">
                          <a:latin typeface="Times New Roman"/>
                          <a:ea typeface="Calibri"/>
                          <a:cs typeface="Times New Roman"/>
                        </a:rPr>
                        <a:t>(in Rs. crores.)</a:t>
                      </a:r>
                      <a:endParaRPr lang="en-US" sz="32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3200" dirty="0">
                          <a:latin typeface="Times New Roman"/>
                          <a:ea typeface="Calibri"/>
                          <a:cs typeface="Times New Roman"/>
                        </a:rPr>
                        <a:t>20</a:t>
                      </a:r>
                      <a:endParaRPr lang="en-US" sz="3200" dirty="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3200">
                          <a:latin typeface="Times New Roman"/>
                          <a:ea typeface="Calibri"/>
                          <a:cs typeface="Times New Roman"/>
                        </a:rPr>
                        <a:t>35</a:t>
                      </a:r>
                      <a:endParaRPr lang="en-US" sz="32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3200">
                          <a:latin typeface="Times New Roman"/>
                          <a:ea typeface="Calibri"/>
                          <a:cs typeface="Times New Roman"/>
                        </a:rPr>
                        <a:t>40</a:t>
                      </a:r>
                      <a:endParaRPr lang="en-US" sz="32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3200">
                          <a:latin typeface="Times New Roman"/>
                          <a:ea typeface="Calibri"/>
                          <a:cs typeface="Times New Roman"/>
                        </a:rPr>
                        <a:t>45</a:t>
                      </a:r>
                      <a:endParaRPr lang="en-US" sz="32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3200" dirty="0">
                          <a:latin typeface="Times New Roman"/>
                          <a:ea typeface="Calibri"/>
                          <a:cs typeface="Times New Roman"/>
                        </a:rPr>
                        <a:t>50</a:t>
                      </a:r>
                      <a:endParaRPr lang="en-US" sz="3200" dirty="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endParaRPr lang="en-US" sz="3200" dirty="0" smtClean="0">
                        <a:latin typeface="Times New Roman"/>
                        <a:ea typeface="Calibri"/>
                        <a:cs typeface="Times New Roman"/>
                      </a:endParaRPr>
                    </a:p>
                    <a:p>
                      <a:pPr marL="0" marR="0" algn="ctr">
                        <a:lnSpc>
                          <a:spcPct val="115000"/>
                        </a:lnSpc>
                        <a:spcBef>
                          <a:spcPts val="0"/>
                        </a:spcBef>
                        <a:spcAft>
                          <a:spcPts val="0"/>
                        </a:spcAft>
                      </a:pPr>
                      <a:endParaRPr lang="en-US" sz="3200" dirty="0" smtClean="0">
                        <a:latin typeface="Times New Roman"/>
                        <a:ea typeface="Calibri"/>
                        <a:cs typeface="Times New Roman"/>
                      </a:endParaRPr>
                    </a:p>
                    <a:p>
                      <a:pPr marL="0" marR="0" algn="ctr">
                        <a:lnSpc>
                          <a:spcPct val="115000"/>
                        </a:lnSpc>
                        <a:spcBef>
                          <a:spcPts val="0"/>
                        </a:spcBef>
                        <a:spcAft>
                          <a:spcPts val="0"/>
                        </a:spcAft>
                      </a:pPr>
                      <a:r>
                        <a:rPr lang="en-US" sz="3200" dirty="0" smtClean="0">
                          <a:latin typeface="Times New Roman"/>
                          <a:ea typeface="Calibri"/>
                          <a:cs typeface="Times New Roman"/>
                        </a:rPr>
                        <a:t>55</a:t>
                      </a:r>
                      <a:endParaRPr lang="en-US" sz="32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167937" name="Rectangle 1"/>
          <p:cNvSpPr>
            <a:spLocks noChangeArrowheads="1"/>
          </p:cNvSpPr>
          <p:nvPr/>
        </p:nvSpPr>
        <p:spPr bwMode="auto">
          <a:xfrm>
            <a:off x="76200" y="0"/>
            <a:ext cx="8991600" cy="230832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3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Problem 3: Forecast demand for next two years by using Least square method with the help of the following data:</a:t>
            </a:r>
            <a:endParaRPr kumimoji="0" lang="en-US" sz="36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3600" b="0" i="0" u="none" strike="noStrike" cap="none" normalizeH="0" baseline="0" dirty="0" smtClean="0">
              <a:ln>
                <a:noFill/>
              </a:ln>
              <a:solidFill>
                <a:schemeClr val="tx1"/>
              </a:solidFill>
              <a:effectLst/>
              <a:latin typeface="Arial" pitchFamily="34" charset="0"/>
            </a:endParaRPr>
          </a:p>
        </p:txBody>
      </p:sp>
    </p:spTree>
    <p:extLst>
      <p:ext uri="{BB962C8B-B14F-4D97-AF65-F5344CB8AC3E}">
        <p14:creationId xmlns:p14="http://schemas.microsoft.com/office/powerpoint/2010/main" val="2961664517"/>
      </p:ext>
    </p:extLst>
  </p:cSld>
  <p:clrMapOvr>
    <a:masterClrMapping/>
  </p:clrMapOvr>
  <p:timing>
    <p:tnLst>
      <p:par>
        <p:cTn id="1" dur="indefinite" restart="never" nodeType="tmRoot"/>
      </p:par>
    </p:tnLst>
  </p:timing>
</p:sld>
</file>

<file path=ppt/slides/slide1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76199" y="762000"/>
          <a:ext cx="8915401" cy="5517388"/>
        </p:xfrm>
        <a:graphic>
          <a:graphicData uri="http://schemas.openxmlformats.org/drawingml/2006/table">
            <a:tbl>
              <a:tblPr/>
              <a:tblGrid>
                <a:gridCol w="1782894"/>
                <a:gridCol w="1782894"/>
                <a:gridCol w="1782894"/>
                <a:gridCol w="1782894"/>
                <a:gridCol w="1783825"/>
              </a:tblGrid>
              <a:tr h="1271081">
                <a:tc>
                  <a:txBody>
                    <a:bodyPr/>
                    <a:lstStyle/>
                    <a:p>
                      <a:pPr marL="0" marR="0" algn="ctr">
                        <a:lnSpc>
                          <a:spcPct val="115000"/>
                        </a:lnSpc>
                        <a:spcBef>
                          <a:spcPts val="0"/>
                        </a:spcBef>
                        <a:spcAft>
                          <a:spcPts val="0"/>
                        </a:spcAft>
                      </a:pPr>
                      <a:r>
                        <a:rPr lang="en-US" sz="3000" b="1" dirty="0">
                          <a:latin typeface="Times New Roman"/>
                          <a:ea typeface="Calibri"/>
                          <a:cs typeface="Times New Roman"/>
                        </a:rPr>
                        <a:t>Year</a:t>
                      </a:r>
                      <a:endParaRPr lang="en-US" sz="3000" dirty="0">
                        <a:latin typeface="Calibri"/>
                        <a:ea typeface="Calibri"/>
                        <a:cs typeface="Times New Roman"/>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3000" b="1">
                          <a:latin typeface="Times New Roman"/>
                          <a:ea typeface="Calibri"/>
                          <a:cs typeface="Times New Roman"/>
                        </a:rPr>
                        <a:t>Sales</a:t>
                      </a:r>
                      <a:endParaRPr lang="en-US" sz="3000">
                        <a:latin typeface="Calibri"/>
                        <a:ea typeface="Calibri"/>
                        <a:cs typeface="Times New Roman"/>
                      </a:endParaRPr>
                    </a:p>
                    <a:p>
                      <a:pPr marL="0" marR="0" algn="ctr">
                        <a:lnSpc>
                          <a:spcPct val="115000"/>
                        </a:lnSpc>
                        <a:spcBef>
                          <a:spcPts val="0"/>
                        </a:spcBef>
                        <a:spcAft>
                          <a:spcPts val="0"/>
                        </a:spcAft>
                      </a:pPr>
                      <a:r>
                        <a:rPr lang="en-US" sz="3000" b="1">
                          <a:latin typeface="Times New Roman"/>
                          <a:ea typeface="Calibri"/>
                          <a:cs typeface="Times New Roman"/>
                        </a:rPr>
                        <a:t>(y)</a:t>
                      </a:r>
                      <a:endParaRPr lang="en-US" sz="3000">
                        <a:latin typeface="Calibri"/>
                        <a:ea typeface="Calibri"/>
                        <a:cs typeface="Times New Roman"/>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3000" b="1">
                          <a:latin typeface="Times New Roman"/>
                          <a:ea typeface="Calibri"/>
                          <a:cs typeface="Times New Roman"/>
                        </a:rPr>
                        <a:t>Time Deviation (x)</a:t>
                      </a:r>
                      <a:endParaRPr lang="en-US" sz="3000">
                        <a:latin typeface="Calibri"/>
                        <a:ea typeface="Calibri"/>
                        <a:cs typeface="Times New Roman"/>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3000" b="1">
                          <a:latin typeface="Times New Roman"/>
                          <a:ea typeface="Calibri"/>
                          <a:cs typeface="Times New Roman"/>
                        </a:rPr>
                        <a:t>Square up </a:t>
                      </a:r>
                      <a:endParaRPr lang="en-US" sz="3000">
                        <a:latin typeface="Calibri"/>
                        <a:ea typeface="Calibri"/>
                        <a:cs typeface="Times New Roman"/>
                      </a:endParaRPr>
                    </a:p>
                    <a:p>
                      <a:pPr marL="0" marR="0" algn="ctr">
                        <a:lnSpc>
                          <a:spcPct val="115000"/>
                        </a:lnSpc>
                        <a:spcBef>
                          <a:spcPts val="0"/>
                        </a:spcBef>
                        <a:spcAft>
                          <a:spcPts val="0"/>
                        </a:spcAft>
                      </a:pPr>
                      <a:r>
                        <a:rPr lang="en-US" sz="3000" b="1">
                          <a:latin typeface="Times New Roman"/>
                          <a:ea typeface="Calibri"/>
                          <a:cs typeface="Times New Roman"/>
                        </a:rPr>
                        <a:t>TD (x</a:t>
                      </a:r>
                      <a:r>
                        <a:rPr lang="en-US" sz="3000" b="1" baseline="30000">
                          <a:latin typeface="Times New Roman"/>
                          <a:ea typeface="Calibri"/>
                          <a:cs typeface="Times New Roman"/>
                        </a:rPr>
                        <a:t>2</a:t>
                      </a:r>
                      <a:r>
                        <a:rPr lang="en-US" sz="3000" b="1">
                          <a:latin typeface="Times New Roman"/>
                          <a:ea typeface="Calibri"/>
                          <a:cs typeface="Times New Roman"/>
                        </a:rPr>
                        <a:t>)</a:t>
                      </a:r>
                      <a:endParaRPr lang="en-US" sz="3000">
                        <a:latin typeface="Calibri"/>
                        <a:ea typeface="Calibri"/>
                        <a:cs typeface="Times New Roman"/>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3000" b="1">
                          <a:latin typeface="Times New Roman"/>
                          <a:ea typeface="Calibri"/>
                          <a:cs typeface="Times New Roman"/>
                        </a:rPr>
                        <a:t>Product of sales TD to (xy)</a:t>
                      </a:r>
                      <a:endParaRPr lang="en-US" sz="3000">
                        <a:latin typeface="Calibri"/>
                        <a:ea typeface="Calibri"/>
                        <a:cs typeface="Times New Roman"/>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23694">
                <a:tc>
                  <a:txBody>
                    <a:bodyPr/>
                    <a:lstStyle/>
                    <a:p>
                      <a:pPr marL="0" marR="0" algn="ctr">
                        <a:lnSpc>
                          <a:spcPct val="115000"/>
                        </a:lnSpc>
                        <a:spcBef>
                          <a:spcPts val="0"/>
                        </a:spcBef>
                        <a:spcAft>
                          <a:spcPts val="0"/>
                        </a:spcAft>
                      </a:pPr>
                      <a:r>
                        <a:rPr lang="en-US" sz="3000">
                          <a:latin typeface="Times New Roman"/>
                          <a:ea typeface="Calibri"/>
                          <a:cs typeface="Times New Roman"/>
                        </a:rPr>
                        <a:t>1984</a:t>
                      </a:r>
                      <a:endParaRPr lang="en-US" sz="3000">
                        <a:latin typeface="Calibri"/>
                        <a:ea typeface="Calibri"/>
                        <a:cs typeface="Times New Roman"/>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3000">
                          <a:latin typeface="Times New Roman"/>
                          <a:ea typeface="Calibri"/>
                          <a:cs typeface="Times New Roman"/>
                        </a:rPr>
                        <a:t>20</a:t>
                      </a:r>
                      <a:endParaRPr lang="en-US" sz="3000">
                        <a:latin typeface="Calibri"/>
                        <a:ea typeface="Calibri"/>
                        <a:cs typeface="Times New Roman"/>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3000">
                          <a:latin typeface="Times New Roman"/>
                          <a:ea typeface="Calibri"/>
                          <a:cs typeface="Times New Roman"/>
                        </a:rPr>
                        <a:t>0</a:t>
                      </a:r>
                      <a:endParaRPr lang="en-US" sz="3000">
                        <a:latin typeface="Calibri"/>
                        <a:ea typeface="Calibri"/>
                        <a:cs typeface="Times New Roman"/>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3000">
                          <a:latin typeface="Times New Roman"/>
                          <a:ea typeface="Calibri"/>
                          <a:cs typeface="Times New Roman"/>
                        </a:rPr>
                        <a:t>0</a:t>
                      </a:r>
                      <a:endParaRPr lang="en-US" sz="3000">
                        <a:latin typeface="Calibri"/>
                        <a:ea typeface="Calibri"/>
                        <a:cs typeface="Times New Roman"/>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3000">
                          <a:latin typeface="Times New Roman"/>
                          <a:ea typeface="Calibri"/>
                          <a:cs typeface="Times New Roman"/>
                        </a:rPr>
                        <a:t>0</a:t>
                      </a:r>
                      <a:endParaRPr lang="en-US" sz="3000">
                        <a:latin typeface="Calibri"/>
                        <a:ea typeface="Calibri"/>
                        <a:cs typeface="Times New Roman"/>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a:noFill/>
                    </a:lnB>
                  </a:tcPr>
                </a:tc>
              </a:tr>
              <a:tr h="423694">
                <a:tc>
                  <a:txBody>
                    <a:bodyPr/>
                    <a:lstStyle/>
                    <a:p>
                      <a:pPr marL="0" marR="0" algn="ctr">
                        <a:lnSpc>
                          <a:spcPct val="115000"/>
                        </a:lnSpc>
                        <a:spcBef>
                          <a:spcPts val="0"/>
                        </a:spcBef>
                        <a:spcAft>
                          <a:spcPts val="0"/>
                        </a:spcAft>
                      </a:pPr>
                      <a:r>
                        <a:rPr lang="en-US" sz="3000">
                          <a:latin typeface="Times New Roman"/>
                          <a:ea typeface="Calibri"/>
                          <a:cs typeface="Times New Roman"/>
                        </a:rPr>
                        <a:t>1985</a:t>
                      </a:r>
                      <a:endParaRPr lang="en-US" sz="3000">
                        <a:latin typeface="Calibri"/>
                        <a:ea typeface="Calibri"/>
                        <a:cs typeface="Times New Roman"/>
                      </a:endParaRPr>
                    </a:p>
                  </a:txBody>
                  <a:tcPr marL="68580" marR="68580" marT="0" marB="0" anchor="ctr">
                    <a:lnL>
                      <a:noFill/>
                    </a:lnL>
                    <a:lnR>
                      <a:noFill/>
                    </a:lnR>
                    <a:lnT>
                      <a:noFill/>
                    </a:lnT>
                    <a:lnB>
                      <a:noFill/>
                    </a:lnB>
                  </a:tcPr>
                </a:tc>
                <a:tc>
                  <a:txBody>
                    <a:bodyPr/>
                    <a:lstStyle/>
                    <a:p>
                      <a:pPr marL="0" marR="0" algn="ctr">
                        <a:lnSpc>
                          <a:spcPct val="115000"/>
                        </a:lnSpc>
                        <a:spcBef>
                          <a:spcPts val="0"/>
                        </a:spcBef>
                        <a:spcAft>
                          <a:spcPts val="0"/>
                        </a:spcAft>
                      </a:pPr>
                      <a:r>
                        <a:rPr lang="en-US" sz="3000">
                          <a:latin typeface="Times New Roman"/>
                          <a:ea typeface="Calibri"/>
                          <a:cs typeface="Times New Roman"/>
                        </a:rPr>
                        <a:t>35</a:t>
                      </a:r>
                      <a:endParaRPr lang="en-US" sz="3000">
                        <a:latin typeface="Calibri"/>
                        <a:ea typeface="Calibri"/>
                        <a:cs typeface="Times New Roman"/>
                      </a:endParaRPr>
                    </a:p>
                  </a:txBody>
                  <a:tcPr marL="68580" marR="68580" marT="0" marB="0" anchor="ctr">
                    <a:lnL>
                      <a:noFill/>
                    </a:lnL>
                    <a:lnR>
                      <a:noFill/>
                    </a:lnR>
                    <a:lnT>
                      <a:noFill/>
                    </a:lnT>
                    <a:lnB>
                      <a:noFill/>
                    </a:lnB>
                  </a:tcPr>
                </a:tc>
                <a:tc>
                  <a:txBody>
                    <a:bodyPr/>
                    <a:lstStyle/>
                    <a:p>
                      <a:pPr marL="0" marR="0" algn="ctr">
                        <a:lnSpc>
                          <a:spcPct val="115000"/>
                        </a:lnSpc>
                        <a:spcBef>
                          <a:spcPts val="0"/>
                        </a:spcBef>
                        <a:spcAft>
                          <a:spcPts val="0"/>
                        </a:spcAft>
                      </a:pPr>
                      <a:r>
                        <a:rPr lang="en-US" sz="3000">
                          <a:latin typeface="Times New Roman"/>
                          <a:ea typeface="Calibri"/>
                          <a:cs typeface="Times New Roman"/>
                        </a:rPr>
                        <a:t>1</a:t>
                      </a:r>
                      <a:endParaRPr lang="en-US" sz="3000">
                        <a:latin typeface="Calibri"/>
                        <a:ea typeface="Calibri"/>
                        <a:cs typeface="Times New Roman"/>
                      </a:endParaRPr>
                    </a:p>
                  </a:txBody>
                  <a:tcPr marL="68580" marR="68580" marT="0" marB="0" anchor="ctr">
                    <a:lnL>
                      <a:noFill/>
                    </a:lnL>
                    <a:lnR>
                      <a:noFill/>
                    </a:lnR>
                    <a:lnT>
                      <a:noFill/>
                    </a:lnT>
                    <a:lnB>
                      <a:noFill/>
                    </a:lnB>
                  </a:tcPr>
                </a:tc>
                <a:tc>
                  <a:txBody>
                    <a:bodyPr/>
                    <a:lstStyle/>
                    <a:p>
                      <a:pPr marL="0" marR="0" algn="ctr">
                        <a:lnSpc>
                          <a:spcPct val="115000"/>
                        </a:lnSpc>
                        <a:spcBef>
                          <a:spcPts val="0"/>
                        </a:spcBef>
                        <a:spcAft>
                          <a:spcPts val="0"/>
                        </a:spcAft>
                      </a:pPr>
                      <a:r>
                        <a:rPr lang="en-US" sz="3000">
                          <a:latin typeface="Times New Roman"/>
                          <a:ea typeface="Calibri"/>
                          <a:cs typeface="Times New Roman"/>
                        </a:rPr>
                        <a:t>1</a:t>
                      </a:r>
                      <a:endParaRPr lang="en-US" sz="3000">
                        <a:latin typeface="Calibri"/>
                        <a:ea typeface="Calibri"/>
                        <a:cs typeface="Times New Roman"/>
                      </a:endParaRPr>
                    </a:p>
                  </a:txBody>
                  <a:tcPr marL="68580" marR="68580" marT="0" marB="0" anchor="ctr">
                    <a:lnL>
                      <a:noFill/>
                    </a:lnL>
                    <a:lnR>
                      <a:noFill/>
                    </a:lnR>
                    <a:lnT>
                      <a:noFill/>
                    </a:lnT>
                    <a:lnB>
                      <a:noFill/>
                    </a:lnB>
                  </a:tcPr>
                </a:tc>
                <a:tc>
                  <a:txBody>
                    <a:bodyPr/>
                    <a:lstStyle/>
                    <a:p>
                      <a:pPr marL="0" marR="0" algn="ctr">
                        <a:lnSpc>
                          <a:spcPct val="115000"/>
                        </a:lnSpc>
                        <a:spcBef>
                          <a:spcPts val="0"/>
                        </a:spcBef>
                        <a:spcAft>
                          <a:spcPts val="0"/>
                        </a:spcAft>
                      </a:pPr>
                      <a:r>
                        <a:rPr lang="en-US" sz="3000">
                          <a:latin typeface="Times New Roman"/>
                          <a:ea typeface="Calibri"/>
                          <a:cs typeface="Times New Roman"/>
                        </a:rPr>
                        <a:t>35</a:t>
                      </a:r>
                      <a:endParaRPr lang="en-US" sz="3000">
                        <a:latin typeface="Calibri"/>
                        <a:ea typeface="Calibri"/>
                        <a:cs typeface="Times New Roman"/>
                      </a:endParaRPr>
                    </a:p>
                  </a:txBody>
                  <a:tcPr marL="68580" marR="68580" marT="0" marB="0" anchor="ctr">
                    <a:lnL>
                      <a:noFill/>
                    </a:lnL>
                    <a:lnR>
                      <a:noFill/>
                    </a:lnR>
                    <a:lnT>
                      <a:noFill/>
                    </a:lnT>
                    <a:lnB>
                      <a:noFill/>
                    </a:lnB>
                  </a:tcPr>
                </a:tc>
              </a:tr>
              <a:tr h="423694">
                <a:tc>
                  <a:txBody>
                    <a:bodyPr/>
                    <a:lstStyle/>
                    <a:p>
                      <a:pPr marL="0" marR="0" algn="ctr">
                        <a:lnSpc>
                          <a:spcPct val="115000"/>
                        </a:lnSpc>
                        <a:spcBef>
                          <a:spcPts val="0"/>
                        </a:spcBef>
                        <a:spcAft>
                          <a:spcPts val="0"/>
                        </a:spcAft>
                      </a:pPr>
                      <a:r>
                        <a:rPr lang="en-US" sz="3000">
                          <a:latin typeface="Times New Roman"/>
                          <a:ea typeface="Calibri"/>
                          <a:cs typeface="Times New Roman"/>
                        </a:rPr>
                        <a:t>1986</a:t>
                      </a:r>
                      <a:endParaRPr lang="en-US" sz="3000">
                        <a:latin typeface="Calibri"/>
                        <a:ea typeface="Calibri"/>
                        <a:cs typeface="Times New Roman"/>
                      </a:endParaRPr>
                    </a:p>
                  </a:txBody>
                  <a:tcPr marL="68580" marR="68580" marT="0" marB="0" anchor="ctr">
                    <a:lnL>
                      <a:noFill/>
                    </a:lnL>
                    <a:lnR>
                      <a:noFill/>
                    </a:lnR>
                    <a:lnT>
                      <a:noFill/>
                    </a:lnT>
                    <a:lnB>
                      <a:noFill/>
                    </a:lnB>
                  </a:tcPr>
                </a:tc>
                <a:tc>
                  <a:txBody>
                    <a:bodyPr/>
                    <a:lstStyle/>
                    <a:p>
                      <a:pPr marL="0" marR="0" algn="ctr">
                        <a:lnSpc>
                          <a:spcPct val="115000"/>
                        </a:lnSpc>
                        <a:spcBef>
                          <a:spcPts val="0"/>
                        </a:spcBef>
                        <a:spcAft>
                          <a:spcPts val="0"/>
                        </a:spcAft>
                      </a:pPr>
                      <a:r>
                        <a:rPr lang="en-US" sz="3000">
                          <a:latin typeface="Times New Roman"/>
                          <a:ea typeface="Calibri"/>
                          <a:cs typeface="Times New Roman"/>
                        </a:rPr>
                        <a:t>40</a:t>
                      </a:r>
                      <a:endParaRPr lang="en-US" sz="3000">
                        <a:latin typeface="Calibri"/>
                        <a:ea typeface="Calibri"/>
                        <a:cs typeface="Times New Roman"/>
                      </a:endParaRPr>
                    </a:p>
                  </a:txBody>
                  <a:tcPr marL="68580" marR="68580" marT="0" marB="0" anchor="ctr">
                    <a:lnL>
                      <a:noFill/>
                    </a:lnL>
                    <a:lnR>
                      <a:noFill/>
                    </a:lnR>
                    <a:lnT>
                      <a:noFill/>
                    </a:lnT>
                    <a:lnB>
                      <a:noFill/>
                    </a:lnB>
                  </a:tcPr>
                </a:tc>
                <a:tc>
                  <a:txBody>
                    <a:bodyPr/>
                    <a:lstStyle/>
                    <a:p>
                      <a:pPr marL="0" marR="0" algn="ctr">
                        <a:lnSpc>
                          <a:spcPct val="115000"/>
                        </a:lnSpc>
                        <a:spcBef>
                          <a:spcPts val="0"/>
                        </a:spcBef>
                        <a:spcAft>
                          <a:spcPts val="0"/>
                        </a:spcAft>
                      </a:pPr>
                      <a:r>
                        <a:rPr lang="en-US" sz="3000">
                          <a:latin typeface="Times New Roman"/>
                          <a:ea typeface="Calibri"/>
                          <a:cs typeface="Times New Roman"/>
                        </a:rPr>
                        <a:t>2</a:t>
                      </a:r>
                      <a:endParaRPr lang="en-US" sz="3000">
                        <a:latin typeface="Calibri"/>
                        <a:ea typeface="Calibri"/>
                        <a:cs typeface="Times New Roman"/>
                      </a:endParaRPr>
                    </a:p>
                  </a:txBody>
                  <a:tcPr marL="68580" marR="68580" marT="0" marB="0" anchor="ctr">
                    <a:lnL>
                      <a:noFill/>
                    </a:lnL>
                    <a:lnR>
                      <a:noFill/>
                    </a:lnR>
                    <a:lnT>
                      <a:noFill/>
                    </a:lnT>
                    <a:lnB>
                      <a:noFill/>
                    </a:lnB>
                  </a:tcPr>
                </a:tc>
                <a:tc>
                  <a:txBody>
                    <a:bodyPr/>
                    <a:lstStyle/>
                    <a:p>
                      <a:pPr marL="0" marR="0" algn="ctr">
                        <a:lnSpc>
                          <a:spcPct val="115000"/>
                        </a:lnSpc>
                        <a:spcBef>
                          <a:spcPts val="0"/>
                        </a:spcBef>
                        <a:spcAft>
                          <a:spcPts val="0"/>
                        </a:spcAft>
                      </a:pPr>
                      <a:r>
                        <a:rPr lang="en-US" sz="3000">
                          <a:latin typeface="Times New Roman"/>
                          <a:ea typeface="Calibri"/>
                          <a:cs typeface="Times New Roman"/>
                        </a:rPr>
                        <a:t>4</a:t>
                      </a:r>
                      <a:endParaRPr lang="en-US" sz="3000">
                        <a:latin typeface="Calibri"/>
                        <a:ea typeface="Calibri"/>
                        <a:cs typeface="Times New Roman"/>
                      </a:endParaRPr>
                    </a:p>
                  </a:txBody>
                  <a:tcPr marL="68580" marR="68580" marT="0" marB="0" anchor="ctr">
                    <a:lnL>
                      <a:noFill/>
                    </a:lnL>
                    <a:lnR>
                      <a:noFill/>
                    </a:lnR>
                    <a:lnT>
                      <a:noFill/>
                    </a:lnT>
                    <a:lnB>
                      <a:noFill/>
                    </a:lnB>
                  </a:tcPr>
                </a:tc>
                <a:tc>
                  <a:txBody>
                    <a:bodyPr/>
                    <a:lstStyle/>
                    <a:p>
                      <a:pPr marL="0" marR="0" algn="ctr">
                        <a:lnSpc>
                          <a:spcPct val="115000"/>
                        </a:lnSpc>
                        <a:spcBef>
                          <a:spcPts val="0"/>
                        </a:spcBef>
                        <a:spcAft>
                          <a:spcPts val="0"/>
                        </a:spcAft>
                      </a:pPr>
                      <a:r>
                        <a:rPr lang="en-US" sz="3000">
                          <a:latin typeface="Times New Roman"/>
                          <a:ea typeface="Calibri"/>
                          <a:cs typeface="Times New Roman"/>
                        </a:rPr>
                        <a:t>80</a:t>
                      </a:r>
                      <a:endParaRPr lang="en-US" sz="3000">
                        <a:latin typeface="Calibri"/>
                        <a:ea typeface="Calibri"/>
                        <a:cs typeface="Times New Roman"/>
                      </a:endParaRPr>
                    </a:p>
                  </a:txBody>
                  <a:tcPr marL="68580" marR="68580" marT="0" marB="0" anchor="ctr">
                    <a:lnL>
                      <a:noFill/>
                    </a:lnL>
                    <a:lnR>
                      <a:noFill/>
                    </a:lnR>
                    <a:lnT>
                      <a:noFill/>
                    </a:lnT>
                    <a:lnB>
                      <a:noFill/>
                    </a:lnB>
                  </a:tcPr>
                </a:tc>
              </a:tr>
              <a:tr h="423694">
                <a:tc>
                  <a:txBody>
                    <a:bodyPr/>
                    <a:lstStyle/>
                    <a:p>
                      <a:pPr marL="0" marR="0" algn="ctr">
                        <a:lnSpc>
                          <a:spcPct val="115000"/>
                        </a:lnSpc>
                        <a:spcBef>
                          <a:spcPts val="0"/>
                        </a:spcBef>
                        <a:spcAft>
                          <a:spcPts val="0"/>
                        </a:spcAft>
                      </a:pPr>
                      <a:r>
                        <a:rPr lang="en-US" sz="3000">
                          <a:latin typeface="Times New Roman"/>
                          <a:ea typeface="Calibri"/>
                          <a:cs typeface="Times New Roman"/>
                        </a:rPr>
                        <a:t>1987</a:t>
                      </a:r>
                      <a:endParaRPr lang="en-US" sz="3000">
                        <a:latin typeface="Calibri"/>
                        <a:ea typeface="Calibri"/>
                        <a:cs typeface="Times New Roman"/>
                      </a:endParaRPr>
                    </a:p>
                  </a:txBody>
                  <a:tcPr marL="68580" marR="68580" marT="0" marB="0" anchor="ctr">
                    <a:lnL>
                      <a:noFill/>
                    </a:lnL>
                    <a:lnR>
                      <a:noFill/>
                    </a:lnR>
                    <a:lnT>
                      <a:noFill/>
                    </a:lnT>
                    <a:lnB>
                      <a:noFill/>
                    </a:lnB>
                  </a:tcPr>
                </a:tc>
                <a:tc>
                  <a:txBody>
                    <a:bodyPr/>
                    <a:lstStyle/>
                    <a:p>
                      <a:pPr marL="0" marR="0" algn="ctr">
                        <a:lnSpc>
                          <a:spcPct val="115000"/>
                        </a:lnSpc>
                        <a:spcBef>
                          <a:spcPts val="0"/>
                        </a:spcBef>
                        <a:spcAft>
                          <a:spcPts val="0"/>
                        </a:spcAft>
                      </a:pPr>
                      <a:r>
                        <a:rPr lang="en-US" sz="3000">
                          <a:latin typeface="Times New Roman"/>
                          <a:ea typeface="Calibri"/>
                          <a:cs typeface="Times New Roman"/>
                        </a:rPr>
                        <a:t>45</a:t>
                      </a:r>
                      <a:endParaRPr lang="en-US" sz="3000">
                        <a:latin typeface="Calibri"/>
                        <a:ea typeface="Calibri"/>
                        <a:cs typeface="Times New Roman"/>
                      </a:endParaRPr>
                    </a:p>
                  </a:txBody>
                  <a:tcPr marL="68580" marR="68580" marT="0" marB="0" anchor="ctr">
                    <a:lnL>
                      <a:noFill/>
                    </a:lnL>
                    <a:lnR>
                      <a:noFill/>
                    </a:lnR>
                    <a:lnT>
                      <a:noFill/>
                    </a:lnT>
                    <a:lnB>
                      <a:noFill/>
                    </a:lnB>
                  </a:tcPr>
                </a:tc>
                <a:tc>
                  <a:txBody>
                    <a:bodyPr/>
                    <a:lstStyle/>
                    <a:p>
                      <a:pPr marL="0" marR="0" algn="ctr">
                        <a:lnSpc>
                          <a:spcPct val="115000"/>
                        </a:lnSpc>
                        <a:spcBef>
                          <a:spcPts val="0"/>
                        </a:spcBef>
                        <a:spcAft>
                          <a:spcPts val="0"/>
                        </a:spcAft>
                      </a:pPr>
                      <a:r>
                        <a:rPr lang="en-US" sz="3000" dirty="0">
                          <a:latin typeface="Times New Roman"/>
                          <a:ea typeface="Calibri"/>
                          <a:cs typeface="Times New Roman"/>
                        </a:rPr>
                        <a:t>3</a:t>
                      </a:r>
                      <a:endParaRPr lang="en-US" sz="3000" dirty="0">
                        <a:latin typeface="Calibri"/>
                        <a:ea typeface="Calibri"/>
                        <a:cs typeface="Times New Roman"/>
                      </a:endParaRPr>
                    </a:p>
                  </a:txBody>
                  <a:tcPr marL="68580" marR="68580" marT="0" marB="0" anchor="ctr">
                    <a:lnL>
                      <a:noFill/>
                    </a:lnL>
                    <a:lnR>
                      <a:noFill/>
                    </a:lnR>
                    <a:lnT>
                      <a:noFill/>
                    </a:lnT>
                    <a:lnB>
                      <a:noFill/>
                    </a:lnB>
                  </a:tcPr>
                </a:tc>
                <a:tc>
                  <a:txBody>
                    <a:bodyPr/>
                    <a:lstStyle/>
                    <a:p>
                      <a:pPr marL="0" marR="0" algn="ctr">
                        <a:lnSpc>
                          <a:spcPct val="115000"/>
                        </a:lnSpc>
                        <a:spcBef>
                          <a:spcPts val="0"/>
                        </a:spcBef>
                        <a:spcAft>
                          <a:spcPts val="0"/>
                        </a:spcAft>
                      </a:pPr>
                      <a:r>
                        <a:rPr lang="en-US" sz="3000">
                          <a:latin typeface="Times New Roman"/>
                          <a:ea typeface="Calibri"/>
                          <a:cs typeface="Times New Roman"/>
                        </a:rPr>
                        <a:t>9</a:t>
                      </a:r>
                      <a:endParaRPr lang="en-US" sz="3000">
                        <a:latin typeface="Calibri"/>
                        <a:ea typeface="Calibri"/>
                        <a:cs typeface="Times New Roman"/>
                      </a:endParaRPr>
                    </a:p>
                  </a:txBody>
                  <a:tcPr marL="68580" marR="68580" marT="0" marB="0" anchor="ctr">
                    <a:lnL>
                      <a:noFill/>
                    </a:lnL>
                    <a:lnR>
                      <a:noFill/>
                    </a:lnR>
                    <a:lnT>
                      <a:noFill/>
                    </a:lnT>
                    <a:lnB>
                      <a:noFill/>
                    </a:lnB>
                  </a:tcPr>
                </a:tc>
                <a:tc>
                  <a:txBody>
                    <a:bodyPr/>
                    <a:lstStyle/>
                    <a:p>
                      <a:pPr marL="0" marR="0" algn="ctr">
                        <a:lnSpc>
                          <a:spcPct val="115000"/>
                        </a:lnSpc>
                        <a:spcBef>
                          <a:spcPts val="0"/>
                        </a:spcBef>
                        <a:spcAft>
                          <a:spcPts val="0"/>
                        </a:spcAft>
                      </a:pPr>
                      <a:r>
                        <a:rPr lang="en-US" sz="3000">
                          <a:latin typeface="Times New Roman"/>
                          <a:ea typeface="Calibri"/>
                          <a:cs typeface="Times New Roman"/>
                        </a:rPr>
                        <a:t>135</a:t>
                      </a:r>
                      <a:endParaRPr lang="en-US" sz="3000">
                        <a:latin typeface="Calibri"/>
                        <a:ea typeface="Calibri"/>
                        <a:cs typeface="Times New Roman"/>
                      </a:endParaRPr>
                    </a:p>
                  </a:txBody>
                  <a:tcPr marL="68580" marR="68580" marT="0" marB="0" anchor="ctr">
                    <a:lnL>
                      <a:noFill/>
                    </a:lnL>
                    <a:lnR>
                      <a:noFill/>
                    </a:lnR>
                    <a:lnT>
                      <a:noFill/>
                    </a:lnT>
                    <a:lnB>
                      <a:noFill/>
                    </a:lnB>
                  </a:tcPr>
                </a:tc>
              </a:tr>
              <a:tr h="423694">
                <a:tc>
                  <a:txBody>
                    <a:bodyPr/>
                    <a:lstStyle/>
                    <a:p>
                      <a:pPr marL="0" marR="0" algn="ctr">
                        <a:lnSpc>
                          <a:spcPct val="115000"/>
                        </a:lnSpc>
                        <a:spcBef>
                          <a:spcPts val="0"/>
                        </a:spcBef>
                        <a:spcAft>
                          <a:spcPts val="0"/>
                        </a:spcAft>
                      </a:pPr>
                      <a:r>
                        <a:rPr lang="en-US" sz="3000">
                          <a:latin typeface="Times New Roman"/>
                          <a:ea typeface="Calibri"/>
                          <a:cs typeface="Times New Roman"/>
                        </a:rPr>
                        <a:t>1988</a:t>
                      </a:r>
                      <a:endParaRPr lang="en-US" sz="3000">
                        <a:latin typeface="Calibri"/>
                        <a:ea typeface="Calibri"/>
                        <a:cs typeface="Times New Roman"/>
                      </a:endParaRPr>
                    </a:p>
                  </a:txBody>
                  <a:tcPr marL="68580" marR="68580" marT="0" marB="0" anchor="ctr">
                    <a:lnL>
                      <a:noFill/>
                    </a:lnL>
                    <a:lnR>
                      <a:noFill/>
                    </a:lnR>
                    <a:lnT>
                      <a:noFill/>
                    </a:lnT>
                    <a:lnB>
                      <a:noFill/>
                    </a:lnB>
                  </a:tcPr>
                </a:tc>
                <a:tc>
                  <a:txBody>
                    <a:bodyPr/>
                    <a:lstStyle/>
                    <a:p>
                      <a:pPr marL="0" marR="0" algn="ctr">
                        <a:lnSpc>
                          <a:spcPct val="115000"/>
                        </a:lnSpc>
                        <a:spcBef>
                          <a:spcPts val="0"/>
                        </a:spcBef>
                        <a:spcAft>
                          <a:spcPts val="0"/>
                        </a:spcAft>
                      </a:pPr>
                      <a:r>
                        <a:rPr lang="en-US" sz="3000">
                          <a:latin typeface="Times New Roman"/>
                          <a:ea typeface="Calibri"/>
                          <a:cs typeface="Times New Roman"/>
                        </a:rPr>
                        <a:t>50</a:t>
                      </a:r>
                      <a:endParaRPr lang="en-US" sz="3000">
                        <a:latin typeface="Calibri"/>
                        <a:ea typeface="Calibri"/>
                        <a:cs typeface="Times New Roman"/>
                      </a:endParaRPr>
                    </a:p>
                  </a:txBody>
                  <a:tcPr marL="68580" marR="68580" marT="0" marB="0" anchor="ctr">
                    <a:lnL>
                      <a:noFill/>
                    </a:lnL>
                    <a:lnR>
                      <a:noFill/>
                    </a:lnR>
                    <a:lnT>
                      <a:noFill/>
                    </a:lnT>
                    <a:lnB>
                      <a:noFill/>
                    </a:lnB>
                  </a:tcPr>
                </a:tc>
                <a:tc>
                  <a:txBody>
                    <a:bodyPr/>
                    <a:lstStyle/>
                    <a:p>
                      <a:pPr marL="0" marR="0" algn="ctr">
                        <a:lnSpc>
                          <a:spcPct val="115000"/>
                        </a:lnSpc>
                        <a:spcBef>
                          <a:spcPts val="0"/>
                        </a:spcBef>
                        <a:spcAft>
                          <a:spcPts val="0"/>
                        </a:spcAft>
                      </a:pPr>
                      <a:r>
                        <a:rPr lang="en-US" sz="3000">
                          <a:latin typeface="Times New Roman"/>
                          <a:ea typeface="Calibri"/>
                          <a:cs typeface="Times New Roman"/>
                        </a:rPr>
                        <a:t>4</a:t>
                      </a:r>
                      <a:endParaRPr lang="en-US" sz="3000">
                        <a:latin typeface="Calibri"/>
                        <a:ea typeface="Calibri"/>
                        <a:cs typeface="Times New Roman"/>
                      </a:endParaRPr>
                    </a:p>
                  </a:txBody>
                  <a:tcPr marL="68580" marR="68580" marT="0" marB="0" anchor="ctr">
                    <a:lnL>
                      <a:noFill/>
                    </a:lnL>
                    <a:lnR>
                      <a:noFill/>
                    </a:lnR>
                    <a:lnT>
                      <a:noFill/>
                    </a:lnT>
                    <a:lnB>
                      <a:noFill/>
                    </a:lnB>
                  </a:tcPr>
                </a:tc>
                <a:tc>
                  <a:txBody>
                    <a:bodyPr/>
                    <a:lstStyle/>
                    <a:p>
                      <a:pPr marL="0" marR="0" algn="ctr">
                        <a:lnSpc>
                          <a:spcPct val="115000"/>
                        </a:lnSpc>
                        <a:spcBef>
                          <a:spcPts val="0"/>
                        </a:spcBef>
                        <a:spcAft>
                          <a:spcPts val="0"/>
                        </a:spcAft>
                      </a:pPr>
                      <a:r>
                        <a:rPr lang="en-US" sz="3000">
                          <a:latin typeface="Times New Roman"/>
                          <a:ea typeface="Calibri"/>
                          <a:cs typeface="Times New Roman"/>
                        </a:rPr>
                        <a:t>16</a:t>
                      </a:r>
                      <a:endParaRPr lang="en-US" sz="3000">
                        <a:latin typeface="Calibri"/>
                        <a:ea typeface="Calibri"/>
                        <a:cs typeface="Times New Roman"/>
                      </a:endParaRPr>
                    </a:p>
                  </a:txBody>
                  <a:tcPr marL="68580" marR="68580" marT="0" marB="0" anchor="ctr">
                    <a:lnL>
                      <a:noFill/>
                    </a:lnL>
                    <a:lnR>
                      <a:noFill/>
                    </a:lnR>
                    <a:lnT>
                      <a:noFill/>
                    </a:lnT>
                    <a:lnB>
                      <a:noFill/>
                    </a:lnB>
                  </a:tcPr>
                </a:tc>
                <a:tc>
                  <a:txBody>
                    <a:bodyPr/>
                    <a:lstStyle/>
                    <a:p>
                      <a:pPr marL="0" marR="0" algn="ctr">
                        <a:lnSpc>
                          <a:spcPct val="115000"/>
                        </a:lnSpc>
                        <a:spcBef>
                          <a:spcPts val="0"/>
                        </a:spcBef>
                        <a:spcAft>
                          <a:spcPts val="0"/>
                        </a:spcAft>
                      </a:pPr>
                      <a:r>
                        <a:rPr lang="en-US" sz="3000">
                          <a:latin typeface="Times New Roman"/>
                          <a:ea typeface="Calibri"/>
                          <a:cs typeface="Times New Roman"/>
                        </a:rPr>
                        <a:t>200</a:t>
                      </a:r>
                      <a:endParaRPr lang="en-US" sz="3000">
                        <a:latin typeface="Calibri"/>
                        <a:ea typeface="Calibri"/>
                        <a:cs typeface="Times New Roman"/>
                      </a:endParaRPr>
                    </a:p>
                  </a:txBody>
                  <a:tcPr marL="68580" marR="68580" marT="0" marB="0" anchor="ctr">
                    <a:lnL>
                      <a:noFill/>
                    </a:lnL>
                    <a:lnR>
                      <a:noFill/>
                    </a:lnR>
                    <a:lnT>
                      <a:noFill/>
                    </a:lnT>
                    <a:lnB>
                      <a:noFill/>
                    </a:lnB>
                  </a:tcPr>
                </a:tc>
              </a:tr>
              <a:tr h="423694">
                <a:tc>
                  <a:txBody>
                    <a:bodyPr/>
                    <a:lstStyle/>
                    <a:p>
                      <a:pPr marL="0" marR="0" algn="ctr">
                        <a:lnSpc>
                          <a:spcPct val="115000"/>
                        </a:lnSpc>
                        <a:spcBef>
                          <a:spcPts val="0"/>
                        </a:spcBef>
                        <a:spcAft>
                          <a:spcPts val="0"/>
                        </a:spcAft>
                      </a:pPr>
                      <a:r>
                        <a:rPr lang="en-US" sz="3000">
                          <a:latin typeface="Times New Roman"/>
                          <a:ea typeface="Calibri"/>
                          <a:cs typeface="Times New Roman"/>
                        </a:rPr>
                        <a:t>1989</a:t>
                      </a:r>
                      <a:endParaRPr lang="en-US" sz="3000">
                        <a:latin typeface="Calibri"/>
                        <a:ea typeface="Calibri"/>
                        <a:cs typeface="Times New Roman"/>
                      </a:endParaRPr>
                    </a:p>
                  </a:txBody>
                  <a:tcPr marL="68580" marR="6858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3000">
                          <a:latin typeface="Times New Roman"/>
                          <a:ea typeface="Calibri"/>
                          <a:cs typeface="Times New Roman"/>
                        </a:rPr>
                        <a:t>55</a:t>
                      </a:r>
                      <a:endParaRPr lang="en-US" sz="3000">
                        <a:latin typeface="Calibri"/>
                        <a:ea typeface="Calibri"/>
                        <a:cs typeface="Times New Roman"/>
                      </a:endParaRPr>
                    </a:p>
                  </a:txBody>
                  <a:tcPr marL="68580" marR="6858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3000">
                          <a:latin typeface="Times New Roman"/>
                          <a:ea typeface="Calibri"/>
                          <a:cs typeface="Times New Roman"/>
                        </a:rPr>
                        <a:t>5</a:t>
                      </a:r>
                      <a:endParaRPr lang="en-US" sz="3000">
                        <a:latin typeface="Calibri"/>
                        <a:ea typeface="Calibri"/>
                        <a:cs typeface="Times New Roman"/>
                      </a:endParaRPr>
                    </a:p>
                  </a:txBody>
                  <a:tcPr marL="68580" marR="6858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3000">
                          <a:latin typeface="Times New Roman"/>
                          <a:ea typeface="Calibri"/>
                          <a:cs typeface="Times New Roman"/>
                        </a:rPr>
                        <a:t>25</a:t>
                      </a:r>
                      <a:endParaRPr lang="en-US" sz="3000">
                        <a:latin typeface="Calibri"/>
                        <a:ea typeface="Calibri"/>
                        <a:cs typeface="Times New Roman"/>
                      </a:endParaRPr>
                    </a:p>
                  </a:txBody>
                  <a:tcPr marL="68580" marR="6858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3000">
                          <a:latin typeface="Times New Roman"/>
                          <a:ea typeface="Calibri"/>
                          <a:cs typeface="Times New Roman"/>
                        </a:rPr>
                        <a:t>275</a:t>
                      </a:r>
                      <a:endParaRPr lang="en-US" sz="3000">
                        <a:latin typeface="Calibri"/>
                        <a:ea typeface="Calibri"/>
                        <a:cs typeface="Times New Roman"/>
                      </a:endParaRPr>
                    </a:p>
                  </a:txBody>
                  <a:tcPr marL="68580" marR="68580" marT="0" marB="0" anchor="ctr">
                    <a:lnL>
                      <a:noFill/>
                    </a:lnL>
                    <a:lnR>
                      <a:noFill/>
                    </a:lnR>
                    <a:lnT>
                      <a:noFill/>
                    </a:lnT>
                    <a:lnB w="12700" cap="flat" cmpd="sng" algn="ctr">
                      <a:solidFill>
                        <a:srgbClr val="000000"/>
                      </a:solidFill>
                      <a:prstDash val="solid"/>
                      <a:round/>
                      <a:headEnd type="none" w="med" len="med"/>
                      <a:tailEnd type="none" w="med" len="med"/>
                    </a:lnB>
                  </a:tcPr>
                </a:tc>
              </a:tr>
              <a:tr h="453958">
                <a:tc>
                  <a:txBody>
                    <a:bodyPr/>
                    <a:lstStyle/>
                    <a:p>
                      <a:pPr marL="0" marR="0" algn="ctr">
                        <a:lnSpc>
                          <a:spcPct val="115000"/>
                        </a:lnSpc>
                        <a:spcBef>
                          <a:spcPts val="0"/>
                        </a:spcBef>
                        <a:spcAft>
                          <a:spcPts val="0"/>
                        </a:spcAft>
                      </a:pPr>
                      <a:r>
                        <a:rPr lang="en-US" sz="3000" b="1">
                          <a:latin typeface="Times New Roman"/>
                          <a:ea typeface="Calibri"/>
                          <a:cs typeface="Times New Roman"/>
                        </a:rPr>
                        <a:t>n = 6</a:t>
                      </a:r>
                      <a:endParaRPr lang="en-US" sz="3000">
                        <a:latin typeface="Calibri"/>
                        <a:ea typeface="Calibri"/>
                        <a:cs typeface="Times New Roman"/>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3000" b="1">
                          <a:latin typeface="Times New Roman"/>
                          <a:ea typeface="Calibri"/>
                          <a:cs typeface="Times New Roman"/>
                          <a:sym typeface="Symbol"/>
                        </a:rPr>
                        <a:t></a:t>
                      </a:r>
                      <a:r>
                        <a:rPr lang="en-US" sz="3000" b="1">
                          <a:latin typeface="Times New Roman"/>
                          <a:ea typeface="Calibri"/>
                          <a:cs typeface="Times New Roman"/>
                        </a:rPr>
                        <a:t>y = 245</a:t>
                      </a:r>
                      <a:endParaRPr lang="en-US" sz="3000">
                        <a:latin typeface="Calibri"/>
                        <a:ea typeface="Calibri"/>
                        <a:cs typeface="Times New Roman"/>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3000" b="1">
                          <a:latin typeface="Times New Roman"/>
                          <a:ea typeface="Calibri"/>
                          <a:cs typeface="Times New Roman"/>
                          <a:sym typeface="Symbol"/>
                        </a:rPr>
                        <a:t></a:t>
                      </a:r>
                      <a:r>
                        <a:rPr lang="en-US" sz="3000" b="1">
                          <a:latin typeface="Times New Roman"/>
                          <a:ea typeface="Calibri"/>
                          <a:cs typeface="Times New Roman"/>
                        </a:rPr>
                        <a:t>x = 15</a:t>
                      </a:r>
                      <a:endParaRPr lang="en-US" sz="3000">
                        <a:latin typeface="Calibri"/>
                        <a:ea typeface="Calibri"/>
                        <a:cs typeface="Times New Roman"/>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3000" b="1">
                          <a:latin typeface="Times New Roman"/>
                          <a:ea typeface="Calibri"/>
                          <a:cs typeface="Times New Roman"/>
                          <a:sym typeface="Symbol"/>
                        </a:rPr>
                        <a:t></a:t>
                      </a:r>
                      <a:r>
                        <a:rPr lang="en-US" sz="3000" b="1">
                          <a:latin typeface="Times New Roman"/>
                          <a:ea typeface="Calibri"/>
                          <a:cs typeface="Times New Roman"/>
                        </a:rPr>
                        <a:t>x</a:t>
                      </a:r>
                      <a:r>
                        <a:rPr lang="en-US" sz="3000" b="1" baseline="30000">
                          <a:latin typeface="Times New Roman"/>
                          <a:ea typeface="Calibri"/>
                          <a:cs typeface="Times New Roman"/>
                        </a:rPr>
                        <a:t>2</a:t>
                      </a:r>
                      <a:r>
                        <a:rPr lang="en-US" sz="3000" b="1">
                          <a:latin typeface="Times New Roman"/>
                          <a:ea typeface="Calibri"/>
                          <a:cs typeface="Times New Roman"/>
                        </a:rPr>
                        <a:t> = 55</a:t>
                      </a:r>
                      <a:endParaRPr lang="en-US" sz="3000">
                        <a:latin typeface="Calibri"/>
                        <a:ea typeface="Calibri"/>
                        <a:cs typeface="Times New Roman"/>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3000" b="1" dirty="0">
                          <a:latin typeface="Times New Roman"/>
                          <a:ea typeface="Calibri"/>
                          <a:cs typeface="Times New Roman"/>
                          <a:sym typeface="Symbol"/>
                        </a:rPr>
                        <a:t></a:t>
                      </a:r>
                      <a:r>
                        <a:rPr lang="en-US" sz="3000" b="1" dirty="0" err="1">
                          <a:latin typeface="Times New Roman"/>
                          <a:ea typeface="Calibri"/>
                          <a:cs typeface="Times New Roman"/>
                        </a:rPr>
                        <a:t>xy</a:t>
                      </a:r>
                      <a:r>
                        <a:rPr lang="en-US" sz="3000" b="1" dirty="0">
                          <a:latin typeface="Times New Roman"/>
                          <a:ea typeface="Calibri"/>
                          <a:cs typeface="Times New Roman"/>
                        </a:rPr>
                        <a:t> = 725</a:t>
                      </a:r>
                      <a:endParaRPr lang="en-US" sz="3000" dirty="0">
                        <a:latin typeface="Calibri"/>
                        <a:ea typeface="Calibri"/>
                        <a:cs typeface="Times New Roman"/>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168961" name="Rectangle 1"/>
          <p:cNvSpPr>
            <a:spLocks noChangeArrowheads="1"/>
          </p:cNvSpPr>
          <p:nvPr/>
        </p:nvSpPr>
        <p:spPr bwMode="auto">
          <a:xfrm>
            <a:off x="152400" y="0"/>
            <a:ext cx="8915400" cy="120032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36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Solution:</a:t>
            </a:r>
            <a:endParaRPr kumimoji="0" lang="en-US" sz="3600" b="1"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3600" b="1" i="0" u="none" strike="noStrike" cap="none" normalizeH="0" baseline="0" dirty="0" smtClean="0">
              <a:ln>
                <a:noFill/>
              </a:ln>
              <a:solidFill>
                <a:schemeClr val="tx1"/>
              </a:solidFill>
              <a:effectLst/>
              <a:latin typeface="Arial" pitchFamily="34" charset="0"/>
            </a:endParaRPr>
          </a:p>
        </p:txBody>
      </p:sp>
    </p:spTree>
    <p:extLst>
      <p:ext uri="{BB962C8B-B14F-4D97-AF65-F5344CB8AC3E}">
        <p14:creationId xmlns:p14="http://schemas.microsoft.com/office/powerpoint/2010/main" val="3092737311"/>
      </p:ext>
    </p:extLst>
  </p:cSld>
  <p:clrMapOvr>
    <a:masterClrMapping/>
  </p:clrMapOvr>
  <p:timing>
    <p:tnLst>
      <p:par>
        <p:cTn id="1" dur="indefinite" restart="never" nodeType="tmRoot"/>
      </p:par>
    </p:tnLst>
  </p:timing>
</p:sld>
</file>

<file path=ppt/slides/slide1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9985" name="Rectangle 1"/>
          <p:cNvSpPr>
            <a:spLocks noChangeArrowheads="1"/>
          </p:cNvSpPr>
          <p:nvPr/>
        </p:nvSpPr>
        <p:spPr bwMode="auto">
          <a:xfrm>
            <a:off x="152400" y="89118"/>
            <a:ext cx="8915400" cy="341632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7200" algn="l" defTabSz="914400" rtl="0" eaLnBrk="1" fontAlgn="base" latinLnBrk="0" hangingPunct="1">
              <a:lnSpc>
                <a:spcPct val="100000"/>
              </a:lnSpc>
              <a:spcBef>
                <a:spcPct val="0"/>
              </a:spcBef>
              <a:spcAft>
                <a:spcPct val="0"/>
              </a:spcAft>
              <a:buClrTx/>
              <a:buSzTx/>
              <a:buFontTx/>
              <a:buNone/>
              <a:tabLst/>
            </a:pPr>
            <a:r>
              <a:rPr kumimoji="0" lang="en-US" sz="3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Regression equation 	y 	= a + </a:t>
            </a:r>
            <a:r>
              <a:rPr kumimoji="0" lang="en-US" sz="3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bx</a:t>
            </a:r>
            <a:endParaRPr kumimoji="0" lang="en-US" sz="3600" b="0" i="0" u="none" strike="noStrike" cap="none" normalizeH="0" baseline="0" dirty="0" smtClean="0">
              <a:ln>
                <a:noFill/>
              </a:ln>
              <a:solidFill>
                <a:schemeClr val="tx1"/>
              </a:solidFill>
              <a:effectLst/>
              <a:latin typeface="Arial" pitchFamily="34" charset="0"/>
            </a:endParaRPr>
          </a:p>
          <a:p>
            <a:pPr marL="0" marR="0" lvl="0" indent="457200" algn="l" defTabSz="914400" rtl="0" eaLnBrk="0" fontAlgn="base" latinLnBrk="0" hangingPunct="0">
              <a:lnSpc>
                <a:spcPct val="100000"/>
              </a:lnSpc>
              <a:spcBef>
                <a:spcPct val="0"/>
              </a:spcBef>
              <a:spcAft>
                <a:spcPct val="0"/>
              </a:spcAft>
              <a:buClrTx/>
              <a:buSzTx/>
              <a:buFontTx/>
              <a:buNone/>
              <a:tabLst/>
            </a:pPr>
            <a:r>
              <a:rPr kumimoji="0" lang="en-US" sz="3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en-US" sz="3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sym typeface="Symbol" pitchFamily="18" charset="2"/>
              </a:rPr>
              <a:t></a:t>
            </a:r>
            <a:r>
              <a:rPr kumimoji="0" lang="en-US" sz="3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y</a:t>
            </a:r>
            <a:r>
              <a:rPr kumimoji="0" lang="en-US" sz="3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sym typeface="Symbol" pitchFamily="18" charset="2"/>
              </a:rPr>
              <a:t>	= </a:t>
            </a:r>
            <a:r>
              <a:rPr kumimoji="0" lang="en-US" sz="3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sym typeface="Symbol" pitchFamily="18" charset="2"/>
              </a:rPr>
              <a:t>na</a:t>
            </a:r>
            <a:r>
              <a:rPr kumimoji="0" lang="en-US" sz="3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sym typeface="Symbol" pitchFamily="18" charset="2"/>
              </a:rPr>
              <a:t> + </a:t>
            </a:r>
            <a:r>
              <a:rPr kumimoji="0" lang="en-US" sz="3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sym typeface="Symbol" pitchFamily="18" charset="2"/>
              </a:rPr>
              <a:t>b</a:t>
            </a:r>
            <a:r>
              <a:rPr kumimoji="0" lang="en-US" sz="3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x</a:t>
            </a:r>
            <a:r>
              <a:rPr kumimoji="0" lang="en-US" sz="3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sym typeface="Symbol" pitchFamily="18" charset="2"/>
              </a:rPr>
              <a:t>		</a:t>
            </a:r>
            <a:r>
              <a:rPr kumimoji="0" lang="en-US" sz="3600" b="0" i="0" u="none" strike="noStrike" cap="none" normalizeH="0" baseline="0" dirty="0" smtClean="0">
                <a:ln>
                  <a:noFill/>
                </a:ln>
                <a:solidFill>
                  <a:schemeClr val="tx1"/>
                </a:solidFill>
                <a:effectLst/>
                <a:latin typeface="Calibri"/>
                <a:ea typeface="Calibri" pitchFamily="34" charset="0"/>
                <a:cs typeface="Times New Roman" pitchFamily="18" charset="0"/>
                <a:sym typeface="Symbol" pitchFamily="18" charset="2"/>
              </a:rPr>
              <a:t>…………</a:t>
            </a:r>
            <a:r>
              <a:rPr kumimoji="0" lang="en-US" sz="3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sym typeface="Symbol" pitchFamily="18" charset="2"/>
              </a:rPr>
              <a:t>(</a:t>
            </a:r>
            <a:r>
              <a:rPr kumimoji="0" lang="en-US" sz="3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sym typeface="Symbol" pitchFamily="18" charset="2"/>
              </a:rPr>
              <a:t>i</a:t>
            </a:r>
            <a:r>
              <a:rPr kumimoji="0" lang="en-US" sz="3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sym typeface="Symbol" pitchFamily="18" charset="2"/>
              </a:rPr>
              <a:t>)</a:t>
            </a:r>
            <a:endParaRPr kumimoji="0" lang="en-US" sz="3600" b="0" i="0" u="none" strike="noStrike" cap="none" normalizeH="0" baseline="0" dirty="0" smtClean="0">
              <a:ln>
                <a:noFill/>
              </a:ln>
              <a:solidFill>
                <a:schemeClr val="tx1"/>
              </a:solidFill>
              <a:effectLst/>
              <a:latin typeface="Arial" pitchFamily="34" charset="0"/>
              <a:sym typeface="Symbol" pitchFamily="18" charset="2"/>
            </a:endParaRPr>
          </a:p>
          <a:p>
            <a:pPr marL="0" marR="0" lvl="0" indent="457200" algn="l" defTabSz="914400" rtl="0" eaLnBrk="0" fontAlgn="base" latinLnBrk="0" hangingPunct="0">
              <a:lnSpc>
                <a:spcPct val="100000"/>
              </a:lnSpc>
              <a:spcBef>
                <a:spcPct val="0"/>
              </a:spcBef>
              <a:spcAft>
                <a:spcPct val="0"/>
              </a:spcAft>
              <a:buClrTx/>
              <a:buSzTx/>
              <a:buFontTx/>
              <a:buNone/>
              <a:tabLst/>
            </a:pPr>
            <a:r>
              <a:rPr kumimoji="0" lang="en-US" sz="3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sym typeface="Symbol" pitchFamily="18" charset="2"/>
              </a:rPr>
              <a:t>		</a:t>
            </a:r>
            <a:r>
              <a:rPr kumimoji="0" lang="en-US" sz="3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xy</a:t>
            </a:r>
            <a:r>
              <a:rPr kumimoji="0" lang="en-US" sz="3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sym typeface="Symbol" pitchFamily="18" charset="2"/>
              </a:rPr>
              <a:t>	= </a:t>
            </a:r>
            <a:r>
              <a:rPr kumimoji="0" lang="en-US" sz="3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sym typeface="Symbol" pitchFamily="18" charset="2"/>
              </a:rPr>
              <a:t>a</a:t>
            </a:r>
            <a:r>
              <a:rPr kumimoji="0" lang="en-US" sz="3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x</a:t>
            </a:r>
            <a:r>
              <a:rPr kumimoji="0" lang="en-US" sz="3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 b</a:t>
            </a:r>
            <a:r>
              <a:rPr kumimoji="0" lang="en-US" sz="3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sym typeface="Symbol" pitchFamily="18" charset="2"/>
              </a:rPr>
              <a:t></a:t>
            </a:r>
            <a:r>
              <a:rPr kumimoji="0" lang="en-US" sz="3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x</a:t>
            </a:r>
            <a:r>
              <a:rPr kumimoji="0" lang="en-US" sz="3600" b="0" i="0" u="none" strike="noStrike" cap="none" normalizeH="0" baseline="30000" dirty="0" smtClean="0">
                <a:ln>
                  <a:noFill/>
                </a:ln>
                <a:solidFill>
                  <a:schemeClr val="tx1"/>
                </a:solidFill>
                <a:effectLst/>
                <a:latin typeface="Times New Roman" pitchFamily="18" charset="0"/>
                <a:ea typeface="Calibri" pitchFamily="34" charset="0"/>
                <a:cs typeface="Times New Roman" pitchFamily="18" charset="0"/>
                <a:sym typeface="Symbol" pitchFamily="18" charset="2"/>
              </a:rPr>
              <a:t>2</a:t>
            </a:r>
            <a:r>
              <a:rPr kumimoji="0" lang="en-US" sz="3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sym typeface="Symbol" pitchFamily="18" charset="2"/>
              </a:rPr>
              <a:t> 	         </a:t>
            </a:r>
            <a:r>
              <a:rPr kumimoji="0" lang="en-US" sz="3600" b="0" i="0" u="none" strike="noStrike" cap="none" normalizeH="0" baseline="0" dirty="0" smtClean="0">
                <a:ln>
                  <a:noFill/>
                </a:ln>
                <a:solidFill>
                  <a:schemeClr val="tx1"/>
                </a:solidFill>
                <a:effectLst/>
                <a:latin typeface="Calibri"/>
                <a:ea typeface="Calibri" pitchFamily="34" charset="0"/>
                <a:cs typeface="Times New Roman" pitchFamily="18" charset="0"/>
                <a:sym typeface="Symbol" pitchFamily="18" charset="2"/>
              </a:rPr>
              <a:t>……</a:t>
            </a:r>
            <a:r>
              <a:rPr kumimoji="0" lang="en-US" sz="3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sym typeface="Symbol" pitchFamily="18" charset="2"/>
              </a:rPr>
              <a:t>.(ii)</a:t>
            </a:r>
            <a:endParaRPr kumimoji="0" lang="en-US" sz="3600" b="0" i="0" u="none" strike="noStrike" cap="none" normalizeH="0" baseline="0" dirty="0" smtClean="0">
              <a:ln>
                <a:noFill/>
              </a:ln>
              <a:solidFill>
                <a:schemeClr val="tx1"/>
              </a:solidFill>
              <a:effectLst/>
              <a:latin typeface="Arial" pitchFamily="34" charset="0"/>
              <a:sym typeface="Symbol" pitchFamily="18" charset="2"/>
            </a:endParaRPr>
          </a:p>
          <a:p>
            <a:pPr marL="0" marR="0" lvl="0" indent="457200" algn="l" defTabSz="914400" rtl="0" eaLnBrk="0" fontAlgn="base" latinLnBrk="0" hangingPunct="0">
              <a:lnSpc>
                <a:spcPct val="100000"/>
              </a:lnSpc>
              <a:spcBef>
                <a:spcPct val="0"/>
              </a:spcBef>
              <a:spcAft>
                <a:spcPct val="0"/>
              </a:spcAft>
              <a:buClrTx/>
              <a:buSzTx/>
              <a:buFontTx/>
              <a:buNone/>
              <a:tabLst/>
            </a:pPr>
            <a:r>
              <a:rPr kumimoji="0" lang="en-US" sz="3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sym typeface="Symbol" pitchFamily="18" charset="2"/>
              </a:rPr>
              <a:t>Substituting values:</a:t>
            </a:r>
            <a:endParaRPr kumimoji="0" lang="en-US" sz="3600" b="0" i="0" u="none" strike="noStrike" cap="none" normalizeH="0" baseline="0" dirty="0" smtClean="0">
              <a:ln>
                <a:noFill/>
              </a:ln>
              <a:solidFill>
                <a:schemeClr val="tx1"/>
              </a:solidFill>
              <a:effectLst/>
              <a:latin typeface="Arial" pitchFamily="34" charset="0"/>
              <a:sym typeface="Symbol" pitchFamily="18" charset="2"/>
            </a:endParaRPr>
          </a:p>
          <a:p>
            <a:pPr marL="0" marR="0" lvl="0" indent="457200" algn="l" defTabSz="914400" rtl="0" eaLnBrk="0" fontAlgn="base" latinLnBrk="0" hangingPunct="0">
              <a:lnSpc>
                <a:spcPct val="100000"/>
              </a:lnSpc>
              <a:spcBef>
                <a:spcPct val="0"/>
              </a:spcBef>
              <a:spcAft>
                <a:spcPct val="0"/>
              </a:spcAft>
              <a:buClrTx/>
              <a:buSzTx/>
              <a:buFontTx/>
              <a:buNone/>
              <a:tabLst/>
            </a:pPr>
            <a:r>
              <a:rPr kumimoji="0" lang="en-US" sz="3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sym typeface="Symbol" pitchFamily="18" charset="2"/>
              </a:rPr>
              <a:t>		245	= 6a +15b		</a:t>
            </a:r>
            <a:r>
              <a:rPr kumimoji="0" lang="en-US" sz="3600" b="0" i="0" u="none" strike="noStrike" cap="none" normalizeH="0" baseline="0" dirty="0" smtClean="0">
                <a:ln>
                  <a:noFill/>
                </a:ln>
                <a:solidFill>
                  <a:schemeClr val="tx1"/>
                </a:solidFill>
                <a:effectLst/>
                <a:latin typeface="Calibri"/>
                <a:ea typeface="Calibri" pitchFamily="34" charset="0"/>
                <a:cs typeface="Times New Roman" pitchFamily="18" charset="0"/>
                <a:sym typeface="Symbol" pitchFamily="18" charset="2"/>
              </a:rPr>
              <a:t>…………</a:t>
            </a:r>
            <a:r>
              <a:rPr kumimoji="0" lang="en-US" sz="3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sym typeface="Symbol" pitchFamily="18" charset="2"/>
              </a:rPr>
              <a:t>.(iii)</a:t>
            </a:r>
            <a:endParaRPr kumimoji="0" lang="en-US" sz="3600" b="0" i="0" u="none" strike="noStrike" cap="none" normalizeH="0" baseline="0" dirty="0" smtClean="0">
              <a:ln>
                <a:noFill/>
              </a:ln>
              <a:solidFill>
                <a:schemeClr val="tx1"/>
              </a:solidFill>
              <a:effectLst/>
              <a:latin typeface="Arial" pitchFamily="34" charset="0"/>
              <a:sym typeface="Symbol" pitchFamily="18" charset="2"/>
            </a:endParaRPr>
          </a:p>
          <a:p>
            <a:pPr marL="0" marR="0" lvl="0" indent="457200" algn="l" defTabSz="914400" rtl="0" eaLnBrk="0" fontAlgn="base" latinLnBrk="0" hangingPunct="0">
              <a:lnSpc>
                <a:spcPct val="100000"/>
              </a:lnSpc>
              <a:spcBef>
                <a:spcPct val="0"/>
              </a:spcBef>
              <a:spcAft>
                <a:spcPct val="0"/>
              </a:spcAft>
              <a:buClrTx/>
              <a:buSzTx/>
              <a:buFontTx/>
              <a:buNone/>
              <a:tabLst/>
            </a:pPr>
            <a:r>
              <a:rPr kumimoji="0" lang="en-US" sz="3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sym typeface="Symbol" pitchFamily="18" charset="2"/>
              </a:rPr>
              <a:t>		725	= 15a + 55b		</a:t>
            </a:r>
            <a:r>
              <a:rPr kumimoji="0" lang="en-US" sz="3600" b="0" i="0" u="none" strike="noStrike" cap="none" normalizeH="0" baseline="0" dirty="0" smtClean="0">
                <a:ln>
                  <a:noFill/>
                </a:ln>
                <a:solidFill>
                  <a:schemeClr val="tx1"/>
                </a:solidFill>
                <a:effectLst/>
                <a:latin typeface="Calibri"/>
                <a:ea typeface="Calibri" pitchFamily="34" charset="0"/>
                <a:cs typeface="Times New Roman" pitchFamily="18" charset="0"/>
                <a:sym typeface="Symbol" pitchFamily="18" charset="2"/>
              </a:rPr>
              <a:t>…………</a:t>
            </a:r>
            <a:r>
              <a:rPr kumimoji="0" lang="en-US" sz="3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sym typeface="Symbol" pitchFamily="18" charset="2"/>
              </a:rPr>
              <a:t>(iv)</a:t>
            </a:r>
          </a:p>
        </p:txBody>
      </p:sp>
      <p:sp>
        <p:nvSpPr>
          <p:cNvPr id="169986" name="Rectangle 2"/>
          <p:cNvSpPr>
            <a:spLocks noChangeArrowheads="1"/>
          </p:cNvSpPr>
          <p:nvPr/>
        </p:nvSpPr>
        <p:spPr bwMode="auto">
          <a:xfrm>
            <a:off x="152400" y="3810000"/>
            <a:ext cx="8915400" cy="286232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36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Adopting simultaneous equations method</a:t>
            </a:r>
            <a:endParaRPr kumimoji="0" lang="en-US" sz="3600" b="1"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3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Multiply equation (iii) by 15 = 3675 = 90a + 225n 	</a:t>
            </a:r>
            <a:r>
              <a:rPr kumimoji="0" lang="en-US" sz="3600"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en-US" sz="3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..(v)</a:t>
            </a:r>
            <a:endParaRPr kumimoji="0" lang="en-US" sz="36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3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Multiply equation (iv) by 6 = 4350 = 90a + 330b	</a:t>
            </a:r>
            <a:r>
              <a:rPr kumimoji="0" lang="en-US" sz="3600"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en-US" sz="3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..(vi)</a:t>
            </a:r>
            <a:endParaRPr kumimoji="0" lang="en-US" sz="3600" b="0" i="0" u="none" strike="noStrike" cap="none" normalizeH="0" baseline="0" dirty="0" smtClean="0">
              <a:ln>
                <a:noFill/>
              </a:ln>
              <a:solidFill>
                <a:schemeClr val="tx1"/>
              </a:solidFill>
              <a:effectLst/>
              <a:latin typeface="Arial" pitchFamily="34" charset="0"/>
            </a:endParaRPr>
          </a:p>
        </p:txBody>
      </p:sp>
    </p:spTree>
    <p:extLst>
      <p:ext uri="{BB962C8B-B14F-4D97-AF65-F5344CB8AC3E}">
        <p14:creationId xmlns:p14="http://schemas.microsoft.com/office/powerpoint/2010/main" val="744204638"/>
      </p:ext>
    </p:extLst>
  </p:cSld>
  <p:clrMapOvr>
    <a:masterClrMapping/>
  </p:clrMapOvr>
  <p:timing>
    <p:tnLst>
      <p:par>
        <p:cTn id="1" dur="indefinite" restart="never" nodeType="tmRoot"/>
      </p:par>
    </p:tnLst>
  </p:timing>
</p:sld>
</file>

<file path=ppt/slides/slide1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1009" name="Rectangle 1"/>
          <p:cNvSpPr>
            <a:spLocks noChangeArrowheads="1"/>
          </p:cNvSpPr>
          <p:nvPr/>
        </p:nvSpPr>
        <p:spPr bwMode="auto">
          <a:xfrm>
            <a:off x="152400" y="-34230"/>
            <a:ext cx="8839200" cy="353943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3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We will now have</a:t>
            </a:r>
            <a:endParaRPr kumimoji="0" lang="en-US" sz="32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3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3675	= 90a +225b</a:t>
            </a:r>
            <a:endParaRPr kumimoji="0" lang="en-US" sz="32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3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-4350	= 90a + 330b</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sz="3200" b="0" i="0" u="none" strike="noStrike" cap="none" normalizeH="0" baseline="0" dirty="0" smtClean="0">
                <a:ln>
                  <a:noFill/>
                </a:ln>
                <a:solidFill>
                  <a:schemeClr val="tx1"/>
                </a:solidFill>
                <a:effectLst/>
                <a:latin typeface="Arial" pitchFamily="34" charset="0"/>
              </a:rPr>
              <a:t>			    		</a:t>
            </a:r>
            <a:r>
              <a:rPr kumimoji="0" lang="en-US" sz="3200" b="0" i="0" u="none" strike="noStrike" cap="none" normalizeH="0" dirty="0" smtClean="0">
                <a:ln>
                  <a:noFill/>
                </a:ln>
                <a:solidFill>
                  <a:schemeClr val="tx1"/>
                </a:solidFill>
                <a:effectLst/>
                <a:latin typeface="Arial" pitchFamily="34" charset="0"/>
              </a:rPr>
              <a:t>    -         -</a:t>
            </a:r>
            <a:endParaRPr kumimoji="0" lang="en-US" sz="32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3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-675		=  00  </a:t>
            </a:r>
            <a:r>
              <a:rPr kumimoji="0" lang="en-US" sz="3200" b="0" i="0" u="none" strike="noStrike" cap="none" normalizeH="0" dirty="0" smtClean="0">
                <a:ln>
                  <a:noFill/>
                </a:ln>
                <a:solidFill>
                  <a:schemeClr val="tx1"/>
                </a:solidFill>
                <a:effectLst/>
                <a:latin typeface="Times New Roman" pitchFamily="18" charset="0"/>
                <a:ea typeface="Calibri" pitchFamily="34" charset="0"/>
                <a:cs typeface="Times New Roman" pitchFamily="18" charset="0"/>
              </a:rPr>
              <a:t> </a:t>
            </a:r>
            <a:r>
              <a:rPr kumimoji="0" lang="en-US" sz="3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- 105b </a:t>
            </a:r>
            <a:endParaRPr kumimoji="0" lang="en-US" sz="32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3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-105b 	= 675</a:t>
            </a:r>
            <a:endParaRPr kumimoji="0" lang="en-US" sz="32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3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b 	= 6.42 app.</a:t>
            </a:r>
            <a:endParaRPr kumimoji="0" lang="en-US" sz="3200" b="0" i="0" u="none" strike="noStrike" cap="none" normalizeH="0" baseline="0" dirty="0" smtClean="0">
              <a:ln>
                <a:noFill/>
              </a:ln>
              <a:solidFill>
                <a:schemeClr val="tx1"/>
              </a:solidFill>
              <a:effectLst/>
              <a:latin typeface="Arial" pitchFamily="34" charset="0"/>
            </a:endParaRPr>
          </a:p>
        </p:txBody>
      </p:sp>
      <p:sp>
        <p:nvSpPr>
          <p:cNvPr id="171010" name="Rectangle 2"/>
          <p:cNvSpPr>
            <a:spLocks noChangeArrowheads="1"/>
          </p:cNvSpPr>
          <p:nvPr/>
        </p:nvSpPr>
        <p:spPr bwMode="auto">
          <a:xfrm>
            <a:off x="76200" y="3394770"/>
            <a:ext cx="9144000" cy="353943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3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By substituting value of b = 6.42 in equation (iii), we get</a:t>
            </a:r>
            <a:endParaRPr kumimoji="0" lang="en-US" sz="32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3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245 = 6a + [15 x 6.42]</a:t>
            </a:r>
            <a:endParaRPr kumimoji="0" lang="en-US" sz="32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3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245 = 6a + 96.30</a:t>
            </a:r>
            <a:endParaRPr kumimoji="0" lang="en-US" sz="32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3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6a = 245 </a:t>
            </a:r>
            <a:r>
              <a:rPr kumimoji="0" lang="en-US" sz="3200"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en-US" sz="3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96.30</a:t>
            </a:r>
            <a:endParaRPr kumimoji="0" lang="en-US" sz="32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3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en-US" sz="3200" b="0" i="0" u="none" strike="noStrike" cap="none" normalizeH="0" dirty="0" smtClean="0">
                <a:ln>
                  <a:noFill/>
                </a:ln>
                <a:solidFill>
                  <a:schemeClr val="tx1"/>
                </a:solidFill>
                <a:effectLst/>
                <a:latin typeface="Times New Roman" pitchFamily="18" charset="0"/>
                <a:ea typeface="Calibri" pitchFamily="34" charset="0"/>
                <a:cs typeface="Times New Roman" pitchFamily="18" charset="0"/>
              </a:rPr>
              <a:t>     </a:t>
            </a:r>
            <a:r>
              <a:rPr kumimoji="0" lang="en-US" sz="3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 148.70</a:t>
            </a:r>
            <a:endParaRPr kumimoji="0" lang="en-US" sz="32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3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en-US" sz="3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sym typeface="Symbol" pitchFamily="18" charset="2"/>
              </a:rPr>
              <a:t></a:t>
            </a:r>
            <a:r>
              <a:rPr kumimoji="0" lang="en-US" sz="3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en-US" sz="3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sym typeface="Symbol" pitchFamily="18" charset="2"/>
              </a:rPr>
              <a:t>   a = 24.78app.</a:t>
            </a:r>
          </a:p>
        </p:txBody>
      </p:sp>
      <p:cxnSp>
        <p:nvCxnSpPr>
          <p:cNvPr id="5" name="Straight Connector 4"/>
          <p:cNvCxnSpPr/>
          <p:nvPr/>
        </p:nvCxnSpPr>
        <p:spPr>
          <a:xfrm>
            <a:off x="2895600" y="1936956"/>
            <a:ext cx="4114800" cy="158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7247848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1066800" y="1752600"/>
          <a:ext cx="7543800" cy="3435096"/>
        </p:xfrm>
        <a:graphic>
          <a:graphicData uri="http://schemas.openxmlformats.org/drawingml/2006/table">
            <a:tbl>
              <a:tblPr/>
              <a:tblGrid>
                <a:gridCol w="3771900"/>
                <a:gridCol w="3771900"/>
              </a:tblGrid>
              <a:tr h="0">
                <a:tc>
                  <a:txBody>
                    <a:bodyPr/>
                    <a:lstStyle/>
                    <a:p>
                      <a:pPr marL="0" marR="0" algn="ctr">
                        <a:lnSpc>
                          <a:spcPct val="115000"/>
                        </a:lnSpc>
                        <a:spcBef>
                          <a:spcPts val="0"/>
                        </a:spcBef>
                        <a:spcAft>
                          <a:spcPts val="0"/>
                        </a:spcAft>
                      </a:pPr>
                      <a:r>
                        <a:rPr lang="en-US" sz="2800" b="1" dirty="0">
                          <a:latin typeface="Times New Roman"/>
                          <a:ea typeface="Calibri"/>
                          <a:cs typeface="Times New Roman"/>
                        </a:rPr>
                        <a:t>Price of Mangoes</a:t>
                      </a:r>
                      <a:endParaRPr lang="en-US" sz="2000" dirty="0">
                        <a:latin typeface="Calibri"/>
                        <a:ea typeface="Calibri"/>
                        <a:cs typeface="Times New Roman"/>
                      </a:endParaRPr>
                    </a:p>
                    <a:p>
                      <a:pPr marL="0" marR="0" algn="ctr">
                        <a:lnSpc>
                          <a:spcPct val="115000"/>
                        </a:lnSpc>
                        <a:spcBef>
                          <a:spcPts val="0"/>
                        </a:spcBef>
                        <a:spcAft>
                          <a:spcPts val="0"/>
                        </a:spcAft>
                      </a:pPr>
                      <a:r>
                        <a:rPr lang="en-US" sz="2800" b="1" dirty="0">
                          <a:latin typeface="Times New Roman"/>
                          <a:ea typeface="Calibri"/>
                          <a:cs typeface="Times New Roman"/>
                        </a:rPr>
                        <a:t>(Rs. Per Kg)</a:t>
                      </a:r>
                      <a:endParaRPr lang="en-US" sz="20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2800" b="1" dirty="0">
                          <a:latin typeface="Times New Roman"/>
                          <a:ea typeface="Calibri"/>
                          <a:cs typeface="Times New Roman"/>
                        </a:rPr>
                        <a:t>Amount demanded</a:t>
                      </a:r>
                      <a:endParaRPr lang="en-US" sz="2000" dirty="0">
                        <a:latin typeface="Calibri"/>
                        <a:ea typeface="Calibri"/>
                        <a:cs typeface="Times New Roman"/>
                      </a:endParaRPr>
                    </a:p>
                    <a:p>
                      <a:pPr marL="0" marR="0" algn="ctr">
                        <a:lnSpc>
                          <a:spcPct val="115000"/>
                        </a:lnSpc>
                        <a:spcBef>
                          <a:spcPts val="0"/>
                        </a:spcBef>
                        <a:spcAft>
                          <a:spcPts val="0"/>
                        </a:spcAft>
                      </a:pPr>
                      <a:r>
                        <a:rPr lang="en-US" sz="2800" b="1" dirty="0">
                          <a:latin typeface="Times New Roman"/>
                          <a:ea typeface="Calibri"/>
                          <a:cs typeface="Times New Roman"/>
                        </a:rPr>
                        <a:t>(In </a:t>
                      </a:r>
                      <a:r>
                        <a:rPr lang="en-US" sz="2800" b="1" dirty="0" err="1">
                          <a:latin typeface="Times New Roman"/>
                          <a:ea typeface="Calibri"/>
                          <a:cs typeface="Times New Roman"/>
                        </a:rPr>
                        <a:t>Kgs</a:t>
                      </a:r>
                      <a:r>
                        <a:rPr lang="en-US" sz="2800" b="1" dirty="0">
                          <a:latin typeface="Times New Roman"/>
                          <a:ea typeface="Calibri"/>
                          <a:cs typeface="Times New Roman"/>
                        </a:rPr>
                        <a:t>)</a:t>
                      </a:r>
                      <a:endParaRPr lang="en-US" sz="20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lgn="ctr">
                        <a:lnSpc>
                          <a:spcPct val="115000"/>
                        </a:lnSpc>
                        <a:spcBef>
                          <a:spcPts val="0"/>
                        </a:spcBef>
                        <a:spcAft>
                          <a:spcPts val="0"/>
                        </a:spcAft>
                      </a:pPr>
                      <a:r>
                        <a:rPr lang="en-US" sz="2800" dirty="0">
                          <a:latin typeface="Times New Roman"/>
                          <a:ea typeface="Calibri"/>
                          <a:cs typeface="Times New Roman"/>
                        </a:rPr>
                        <a:t>80</a:t>
                      </a:r>
                      <a:endParaRPr lang="en-US" sz="20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2800" dirty="0">
                          <a:latin typeface="Times New Roman"/>
                          <a:ea typeface="Calibri"/>
                          <a:cs typeface="Times New Roman"/>
                        </a:rPr>
                        <a:t>2</a:t>
                      </a:r>
                      <a:endParaRPr lang="en-US" sz="20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lgn="ctr">
                        <a:lnSpc>
                          <a:spcPct val="115000"/>
                        </a:lnSpc>
                        <a:spcBef>
                          <a:spcPts val="0"/>
                        </a:spcBef>
                        <a:spcAft>
                          <a:spcPts val="0"/>
                        </a:spcAft>
                      </a:pPr>
                      <a:r>
                        <a:rPr lang="en-US" sz="2800">
                          <a:latin typeface="Times New Roman"/>
                          <a:ea typeface="Calibri"/>
                          <a:cs typeface="Times New Roman"/>
                        </a:rPr>
                        <a:t>70</a:t>
                      </a:r>
                      <a:endParaRPr lang="en-US" sz="20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2800" dirty="0">
                          <a:latin typeface="Times New Roman"/>
                          <a:ea typeface="Calibri"/>
                          <a:cs typeface="Times New Roman"/>
                        </a:rPr>
                        <a:t>4</a:t>
                      </a:r>
                      <a:endParaRPr lang="en-US" sz="20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lgn="ctr">
                        <a:lnSpc>
                          <a:spcPct val="115000"/>
                        </a:lnSpc>
                        <a:spcBef>
                          <a:spcPts val="0"/>
                        </a:spcBef>
                        <a:spcAft>
                          <a:spcPts val="0"/>
                        </a:spcAft>
                      </a:pPr>
                      <a:r>
                        <a:rPr lang="en-US" sz="2800">
                          <a:latin typeface="Times New Roman"/>
                          <a:ea typeface="Calibri"/>
                          <a:cs typeface="Times New Roman"/>
                        </a:rPr>
                        <a:t>60</a:t>
                      </a:r>
                      <a:endParaRPr lang="en-US" sz="20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2800" dirty="0">
                          <a:latin typeface="Times New Roman"/>
                          <a:ea typeface="Calibri"/>
                          <a:cs typeface="Times New Roman"/>
                        </a:rPr>
                        <a:t>6</a:t>
                      </a:r>
                      <a:endParaRPr lang="en-US" sz="20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lgn="ctr">
                        <a:lnSpc>
                          <a:spcPct val="115000"/>
                        </a:lnSpc>
                        <a:spcBef>
                          <a:spcPts val="0"/>
                        </a:spcBef>
                        <a:spcAft>
                          <a:spcPts val="0"/>
                        </a:spcAft>
                      </a:pPr>
                      <a:r>
                        <a:rPr lang="en-US" sz="2800">
                          <a:latin typeface="Times New Roman"/>
                          <a:ea typeface="Calibri"/>
                          <a:cs typeface="Times New Roman"/>
                        </a:rPr>
                        <a:t>50</a:t>
                      </a:r>
                      <a:endParaRPr lang="en-US" sz="20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2800" dirty="0">
                          <a:latin typeface="Times New Roman"/>
                          <a:ea typeface="Calibri"/>
                          <a:cs typeface="Times New Roman"/>
                        </a:rPr>
                        <a:t>10</a:t>
                      </a:r>
                      <a:endParaRPr lang="en-US" sz="20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lgn="ctr">
                        <a:lnSpc>
                          <a:spcPct val="115000"/>
                        </a:lnSpc>
                        <a:spcBef>
                          <a:spcPts val="0"/>
                        </a:spcBef>
                        <a:spcAft>
                          <a:spcPts val="0"/>
                        </a:spcAft>
                      </a:pPr>
                      <a:r>
                        <a:rPr lang="en-US" sz="2800">
                          <a:latin typeface="Times New Roman"/>
                          <a:ea typeface="Calibri"/>
                          <a:cs typeface="Times New Roman"/>
                        </a:rPr>
                        <a:t>40</a:t>
                      </a:r>
                      <a:endParaRPr lang="en-US" sz="20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2800" dirty="0">
                          <a:latin typeface="Times New Roman"/>
                          <a:ea typeface="Calibri"/>
                          <a:cs typeface="Times New Roman"/>
                        </a:rPr>
                        <a:t>16</a:t>
                      </a:r>
                      <a:endParaRPr lang="en-US" sz="20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31745" name="Rectangle 1"/>
          <p:cNvSpPr>
            <a:spLocks noChangeArrowheads="1"/>
          </p:cNvSpPr>
          <p:nvPr/>
        </p:nvSpPr>
        <p:spPr bwMode="auto">
          <a:xfrm>
            <a:off x="533400" y="464403"/>
            <a:ext cx="8382000" cy="116955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Table:</a:t>
            </a:r>
            <a:endParaRPr kumimoji="0" lang="en-US" sz="1100" b="0" i="0" u="none" strike="noStrike" cap="none" normalizeH="0" baseline="0" dirty="0" smtClean="0">
              <a:ln>
                <a:noFill/>
              </a:ln>
              <a:solidFill>
                <a:schemeClr val="tx1"/>
              </a:solidFill>
              <a:effectLst/>
              <a:latin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28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Individual Demand Schedule</a:t>
            </a:r>
            <a:endParaRPr kumimoji="0" lang="en-US" sz="8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endParaRPr>
          </a:p>
        </p:txBody>
      </p:sp>
    </p:spTree>
  </p:cSld>
  <p:clrMapOvr>
    <a:masterClrMapping/>
  </p:clrMapOvr>
  <p:timing>
    <p:tnLst>
      <p:par>
        <p:cTn id="1" dur="indefinite" restart="never" nodeType="tmRoot"/>
      </p:par>
    </p:tnLst>
  </p:timing>
</p:sld>
</file>

<file path=ppt/slides/slide1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2033" name="Rectangle 1"/>
          <p:cNvSpPr>
            <a:spLocks noChangeArrowheads="1"/>
          </p:cNvSpPr>
          <p:nvPr/>
        </p:nvSpPr>
        <p:spPr bwMode="auto">
          <a:xfrm>
            <a:off x="152400" y="677882"/>
            <a:ext cx="8915400" cy="286232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3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Now putting the values of a and b, we get</a:t>
            </a:r>
            <a:endParaRPr kumimoji="0" lang="en-US" sz="36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3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y = 24.78 + 6.42x</a:t>
            </a:r>
            <a:endParaRPr kumimoji="0" lang="en-US" sz="36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36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Trend value for </a:t>
            </a:r>
            <a:endParaRPr kumimoji="0" lang="en-US" sz="3600" b="1"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3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y 1990 = 24.78 + 6.42 (1) = Rs. 31.20 </a:t>
            </a:r>
            <a:r>
              <a:rPr kumimoji="0" lang="en-US" sz="3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crores</a:t>
            </a:r>
            <a:endParaRPr kumimoji="0" lang="en-US" sz="36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3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y 1991 = 24.78 + 6.42 (2) = Rs. 37.62 </a:t>
            </a:r>
            <a:r>
              <a:rPr kumimoji="0" lang="en-US" sz="3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crores</a:t>
            </a:r>
            <a:endParaRPr kumimoji="0" lang="en-US" sz="3600" b="0" i="0" u="none" strike="noStrike" cap="none" normalizeH="0" baseline="0" dirty="0" smtClean="0">
              <a:ln>
                <a:noFill/>
              </a:ln>
              <a:solidFill>
                <a:schemeClr val="tx1"/>
              </a:solidFill>
              <a:effectLst/>
              <a:latin typeface="Arial" pitchFamily="34" charset="0"/>
            </a:endParaRPr>
          </a:p>
        </p:txBody>
      </p:sp>
    </p:spTree>
    <p:extLst>
      <p:ext uri="{BB962C8B-B14F-4D97-AF65-F5344CB8AC3E}">
        <p14:creationId xmlns:p14="http://schemas.microsoft.com/office/powerpoint/2010/main" val="216219963"/>
      </p:ext>
    </p:extLst>
  </p:cSld>
  <p:clrMapOvr>
    <a:masterClrMapping/>
  </p:clrMapOvr>
  <p:timing>
    <p:tnLst>
      <p:par>
        <p:cTn id="1" dur="indefinite" restart="never" nodeType="tmRoot"/>
      </p:par>
    </p:tnLst>
  </p:timing>
</p:sld>
</file>

<file path=ppt/slides/slide1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4673" name="Rectangle 1"/>
          <p:cNvSpPr>
            <a:spLocks noChangeArrowheads="1"/>
          </p:cNvSpPr>
          <p:nvPr/>
        </p:nvSpPr>
        <p:spPr bwMode="auto">
          <a:xfrm>
            <a:off x="152400" y="152400"/>
            <a:ext cx="8839200" cy="572464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36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Trend Projections:</a:t>
            </a:r>
            <a:endParaRPr kumimoji="0" lang="en-US" sz="3600" b="1" i="0" u="none" strike="noStrike" cap="none" normalizeH="0" baseline="0" dirty="0" smtClean="0">
              <a:ln>
                <a:noFill/>
              </a:ln>
              <a:solidFill>
                <a:schemeClr val="tx1"/>
              </a:solidFill>
              <a:effectLst/>
              <a:latin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3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 time series analysis of sales data over a period of time is considered to be served as a good guide for sales or demand forecasting.</a:t>
            </a:r>
            <a:endParaRPr kumimoji="0" lang="en-US" sz="3000" b="0" i="0" u="none" strike="noStrike" cap="none" normalizeH="0" baseline="0" dirty="0" smtClean="0">
              <a:ln>
                <a:noFill/>
              </a:ln>
              <a:solidFill>
                <a:schemeClr val="tx1"/>
              </a:solidFill>
              <a:effectLst/>
              <a:latin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3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For long term demand forecasting trend is computed from the time based demand function data. Trend refers to the long term persistent movement of data in one direction </a:t>
            </a:r>
            <a:r>
              <a:rPr kumimoji="0" lang="en-US" sz="3000"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en-US" sz="3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upward or downward.</a:t>
            </a:r>
            <a:endParaRPr kumimoji="0" lang="en-US" sz="30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3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en-US" sz="30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There are two important methods used for trend projections</a:t>
            </a:r>
            <a:endParaRPr kumimoji="0" lang="en-US" sz="3000" b="1" i="0" u="none" strike="noStrike" cap="none" normalizeH="0" baseline="0" dirty="0" smtClean="0">
              <a:ln>
                <a:noFill/>
              </a:ln>
              <a:solidFill>
                <a:schemeClr val="tx1"/>
              </a:solidFill>
              <a:effectLst/>
              <a:latin typeface="Arial" pitchFamily="34" charset="0"/>
            </a:endParaRPr>
          </a:p>
          <a:p>
            <a:pPr marL="514350" marR="0" lvl="0" indent="-514350" algn="l" defTabSz="914400" rtl="0" eaLnBrk="0" fontAlgn="base" latinLnBrk="0" hangingPunct="0">
              <a:lnSpc>
                <a:spcPct val="100000"/>
              </a:lnSpc>
              <a:spcBef>
                <a:spcPct val="0"/>
              </a:spcBef>
              <a:spcAft>
                <a:spcPct val="0"/>
              </a:spcAft>
              <a:buClrTx/>
              <a:buSzTx/>
              <a:buFont typeface="+mj-lt"/>
              <a:buAutoNum type="arabicPeriod"/>
              <a:tabLst/>
            </a:pPr>
            <a:r>
              <a:rPr kumimoji="0" lang="en-US" sz="3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The least - square method </a:t>
            </a:r>
            <a:endParaRPr kumimoji="0" lang="en-US" sz="3000" b="0" i="0" u="none" strike="noStrike" cap="none" normalizeH="0" baseline="0" dirty="0" smtClean="0">
              <a:ln>
                <a:noFill/>
              </a:ln>
              <a:solidFill>
                <a:schemeClr val="tx1"/>
              </a:solidFill>
              <a:effectLst/>
              <a:latin typeface="Arial" pitchFamily="34" charset="0"/>
            </a:endParaRPr>
          </a:p>
          <a:p>
            <a:pPr marL="514350" marR="0" lvl="0" indent="-514350" algn="l" defTabSz="914400" rtl="0" eaLnBrk="0" fontAlgn="base" latinLnBrk="0" hangingPunct="0">
              <a:lnSpc>
                <a:spcPct val="100000"/>
              </a:lnSpc>
              <a:spcBef>
                <a:spcPct val="0"/>
              </a:spcBef>
              <a:spcAft>
                <a:spcPct val="0"/>
              </a:spcAft>
              <a:buClrTx/>
              <a:buSzTx/>
              <a:buFont typeface="+mj-lt"/>
              <a:buAutoNum type="arabicPeriod"/>
              <a:tabLst/>
            </a:pPr>
            <a:r>
              <a:rPr kumimoji="0" lang="en-US" sz="3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The method of moving averages. </a:t>
            </a:r>
            <a:endParaRPr kumimoji="0" lang="en-US" sz="3000" b="0" i="0" u="none" strike="noStrike" cap="none" normalizeH="0" baseline="0" dirty="0" smtClean="0">
              <a:ln>
                <a:noFill/>
              </a:ln>
              <a:solidFill>
                <a:schemeClr val="tx1"/>
              </a:solidFill>
              <a:effectLst/>
              <a:latin typeface="Arial" pitchFamily="34" charset="0"/>
            </a:endParaRPr>
          </a:p>
        </p:txBody>
      </p:sp>
    </p:spTree>
    <p:extLst>
      <p:ext uri="{BB962C8B-B14F-4D97-AF65-F5344CB8AC3E}">
        <p14:creationId xmlns:p14="http://schemas.microsoft.com/office/powerpoint/2010/main" val="1685753207"/>
      </p:ext>
    </p:extLst>
  </p:cSld>
  <p:clrMapOvr>
    <a:masterClrMapping/>
  </p:clrMapOvr>
</p:sld>
</file>

<file path=ppt/slides/slide1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5697" name="Rectangle 1"/>
          <p:cNvSpPr>
            <a:spLocks noChangeArrowheads="1"/>
          </p:cNvSpPr>
          <p:nvPr/>
        </p:nvSpPr>
        <p:spPr bwMode="auto">
          <a:xfrm>
            <a:off x="76200" y="211515"/>
            <a:ext cx="8915400" cy="649408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3200" b="1" i="0" u="sng"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The method of moving averages</a:t>
            </a:r>
            <a:r>
              <a:rPr kumimoji="0" lang="en-US" sz="3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 moving average forecast is based on the average of a certain number of most recent periods. One can select the number of months or years or other period units in the moving average according to how far back the data is relevant to future observations.</a:t>
            </a:r>
            <a:endParaRPr kumimoji="0" lang="en-US" sz="32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3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Under this method, either 3 yearly, 4 yearly or 5 yearly, etc. moving average is calculated. First, moving total of the values in group of years (3, 4, or 5) is calculated, each time giving up the first preceding year from the group. Then, it is divided by the number of years in the group. This is evident from the following illustration:</a:t>
            </a:r>
            <a:endParaRPr kumimoji="0" lang="en-US" sz="3200" b="0" i="0" u="none" strike="noStrike" cap="none" normalizeH="0" baseline="0" dirty="0" smtClean="0">
              <a:ln>
                <a:noFill/>
              </a:ln>
              <a:solidFill>
                <a:schemeClr val="tx1"/>
              </a:solidFill>
              <a:effectLst/>
              <a:latin typeface="Arial" pitchFamily="34" charset="0"/>
            </a:endParaRPr>
          </a:p>
        </p:txBody>
      </p:sp>
    </p:spTree>
    <p:extLst>
      <p:ext uri="{BB962C8B-B14F-4D97-AF65-F5344CB8AC3E}">
        <p14:creationId xmlns:p14="http://schemas.microsoft.com/office/powerpoint/2010/main" val="1204159689"/>
      </p:ext>
    </p:extLst>
  </p:cSld>
  <p:clrMapOvr>
    <a:masterClrMapping/>
  </p:clrMapOvr>
</p:sld>
</file>

<file path=ppt/slides/slide1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381000" y="457200"/>
          <a:ext cx="8534400" cy="5608701"/>
        </p:xfrm>
        <a:graphic>
          <a:graphicData uri="http://schemas.openxmlformats.org/drawingml/2006/table">
            <a:tbl>
              <a:tblPr/>
              <a:tblGrid>
                <a:gridCol w="2133600"/>
                <a:gridCol w="2133600"/>
                <a:gridCol w="2133600"/>
                <a:gridCol w="2133600"/>
              </a:tblGrid>
              <a:tr h="1330037">
                <a:tc>
                  <a:txBody>
                    <a:bodyPr/>
                    <a:lstStyle/>
                    <a:p>
                      <a:pPr marL="0" marR="0" algn="ctr">
                        <a:lnSpc>
                          <a:spcPct val="115000"/>
                        </a:lnSpc>
                        <a:spcBef>
                          <a:spcPts val="0"/>
                        </a:spcBef>
                        <a:spcAft>
                          <a:spcPts val="0"/>
                        </a:spcAft>
                      </a:pPr>
                      <a:r>
                        <a:rPr lang="en-US" sz="2800" b="1">
                          <a:latin typeface="Times New Roman"/>
                          <a:ea typeface="Calibri"/>
                          <a:cs typeface="Times New Roman"/>
                        </a:rPr>
                        <a:t>Year</a:t>
                      </a:r>
                      <a:endParaRPr lang="en-US" sz="28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2800" b="1">
                          <a:latin typeface="Times New Roman"/>
                          <a:ea typeface="Calibri"/>
                          <a:cs typeface="Times New Roman"/>
                        </a:rPr>
                        <a:t>Demand</a:t>
                      </a:r>
                      <a:endParaRPr lang="en-US" sz="2800">
                        <a:latin typeface="Calibri"/>
                        <a:ea typeface="Calibri"/>
                        <a:cs typeface="Times New Roman"/>
                      </a:endParaRPr>
                    </a:p>
                    <a:p>
                      <a:pPr marL="0" marR="0" algn="ctr">
                        <a:lnSpc>
                          <a:spcPct val="115000"/>
                        </a:lnSpc>
                        <a:spcBef>
                          <a:spcPts val="0"/>
                        </a:spcBef>
                        <a:spcAft>
                          <a:spcPts val="0"/>
                        </a:spcAft>
                      </a:pPr>
                      <a:r>
                        <a:rPr lang="en-US" sz="2800" b="1">
                          <a:latin typeface="Times New Roman"/>
                          <a:ea typeface="Calibri"/>
                          <a:cs typeface="Times New Roman"/>
                        </a:rPr>
                        <a:t>(000)</a:t>
                      </a:r>
                      <a:endParaRPr lang="en-US" sz="28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2800" b="1">
                          <a:latin typeface="Times New Roman"/>
                          <a:ea typeface="Calibri"/>
                          <a:cs typeface="Times New Roman"/>
                        </a:rPr>
                        <a:t>3-year moving total</a:t>
                      </a:r>
                      <a:endParaRPr lang="en-US" sz="28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2800" b="1">
                          <a:latin typeface="Times New Roman"/>
                          <a:ea typeface="Calibri"/>
                          <a:cs typeface="Times New Roman"/>
                        </a:rPr>
                        <a:t>3-year moving average trend (000)</a:t>
                      </a:r>
                      <a:endParaRPr lang="en-US" sz="28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43346">
                <a:tc>
                  <a:txBody>
                    <a:bodyPr/>
                    <a:lstStyle/>
                    <a:p>
                      <a:pPr marL="0" marR="0" algn="ctr">
                        <a:lnSpc>
                          <a:spcPct val="115000"/>
                        </a:lnSpc>
                        <a:spcBef>
                          <a:spcPts val="0"/>
                        </a:spcBef>
                        <a:spcAft>
                          <a:spcPts val="0"/>
                        </a:spcAft>
                      </a:pPr>
                      <a:r>
                        <a:rPr lang="en-US" sz="2800">
                          <a:latin typeface="Times New Roman"/>
                          <a:ea typeface="Calibri"/>
                          <a:cs typeface="Times New Roman"/>
                        </a:rPr>
                        <a:t>1991</a:t>
                      </a:r>
                      <a:endParaRPr lang="en-US" sz="28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2800">
                          <a:latin typeface="Times New Roman"/>
                          <a:ea typeface="Calibri"/>
                          <a:cs typeface="Times New Roman"/>
                        </a:rPr>
                        <a:t>10</a:t>
                      </a:r>
                      <a:endParaRPr lang="en-US" sz="28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2800">
                          <a:latin typeface="Times New Roman"/>
                          <a:ea typeface="Calibri"/>
                          <a:cs typeface="Times New Roman"/>
                        </a:rPr>
                        <a:t>-</a:t>
                      </a:r>
                      <a:endParaRPr lang="en-US" sz="28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2800">
                          <a:latin typeface="Times New Roman"/>
                          <a:ea typeface="Calibri"/>
                          <a:cs typeface="Times New Roman"/>
                        </a:rPr>
                        <a:t>-</a:t>
                      </a:r>
                      <a:endParaRPr lang="en-US" sz="28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43346">
                <a:tc>
                  <a:txBody>
                    <a:bodyPr/>
                    <a:lstStyle/>
                    <a:p>
                      <a:pPr marL="0" marR="0" algn="ctr">
                        <a:lnSpc>
                          <a:spcPct val="115000"/>
                        </a:lnSpc>
                        <a:spcBef>
                          <a:spcPts val="0"/>
                        </a:spcBef>
                        <a:spcAft>
                          <a:spcPts val="0"/>
                        </a:spcAft>
                      </a:pPr>
                      <a:r>
                        <a:rPr lang="en-US" sz="2800">
                          <a:latin typeface="Times New Roman"/>
                          <a:ea typeface="Calibri"/>
                          <a:cs typeface="Times New Roman"/>
                        </a:rPr>
                        <a:t>1992</a:t>
                      </a:r>
                      <a:endParaRPr lang="en-US" sz="28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2800">
                          <a:latin typeface="Times New Roman"/>
                          <a:ea typeface="Calibri"/>
                          <a:cs typeface="Times New Roman"/>
                        </a:rPr>
                        <a:t>12</a:t>
                      </a:r>
                      <a:endParaRPr lang="en-US" sz="28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2800">
                          <a:latin typeface="Times New Roman"/>
                          <a:ea typeface="Calibri"/>
                          <a:cs typeface="Times New Roman"/>
                        </a:rPr>
                        <a:t>36</a:t>
                      </a:r>
                      <a:endParaRPr lang="en-US" sz="28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2800">
                          <a:latin typeface="Times New Roman"/>
                          <a:ea typeface="Calibri"/>
                          <a:cs typeface="Times New Roman"/>
                        </a:rPr>
                        <a:t>12</a:t>
                      </a:r>
                      <a:endParaRPr lang="en-US" sz="28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43346">
                <a:tc>
                  <a:txBody>
                    <a:bodyPr/>
                    <a:lstStyle/>
                    <a:p>
                      <a:pPr marL="0" marR="0" algn="ctr">
                        <a:lnSpc>
                          <a:spcPct val="115000"/>
                        </a:lnSpc>
                        <a:spcBef>
                          <a:spcPts val="0"/>
                        </a:spcBef>
                        <a:spcAft>
                          <a:spcPts val="0"/>
                        </a:spcAft>
                      </a:pPr>
                      <a:r>
                        <a:rPr lang="en-US" sz="2800">
                          <a:latin typeface="Times New Roman"/>
                          <a:ea typeface="Calibri"/>
                          <a:cs typeface="Times New Roman"/>
                        </a:rPr>
                        <a:t>1993</a:t>
                      </a:r>
                      <a:endParaRPr lang="en-US" sz="28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2800">
                          <a:latin typeface="Times New Roman"/>
                          <a:ea typeface="Calibri"/>
                          <a:cs typeface="Times New Roman"/>
                        </a:rPr>
                        <a:t>14</a:t>
                      </a:r>
                      <a:endParaRPr lang="en-US" sz="28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2800">
                          <a:latin typeface="Times New Roman"/>
                          <a:ea typeface="Calibri"/>
                          <a:cs typeface="Times New Roman"/>
                        </a:rPr>
                        <a:t>42</a:t>
                      </a:r>
                      <a:endParaRPr lang="en-US" sz="28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2800">
                          <a:latin typeface="Times New Roman"/>
                          <a:ea typeface="Calibri"/>
                          <a:cs typeface="Times New Roman"/>
                        </a:rPr>
                        <a:t>14</a:t>
                      </a:r>
                      <a:endParaRPr lang="en-US" sz="28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43346">
                <a:tc>
                  <a:txBody>
                    <a:bodyPr/>
                    <a:lstStyle/>
                    <a:p>
                      <a:pPr marL="0" marR="0" algn="ctr">
                        <a:lnSpc>
                          <a:spcPct val="115000"/>
                        </a:lnSpc>
                        <a:spcBef>
                          <a:spcPts val="0"/>
                        </a:spcBef>
                        <a:spcAft>
                          <a:spcPts val="0"/>
                        </a:spcAft>
                      </a:pPr>
                      <a:r>
                        <a:rPr lang="en-US" sz="2800">
                          <a:latin typeface="Times New Roman"/>
                          <a:ea typeface="Calibri"/>
                          <a:cs typeface="Times New Roman"/>
                        </a:rPr>
                        <a:t>1994</a:t>
                      </a:r>
                      <a:endParaRPr lang="en-US" sz="28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2800">
                          <a:latin typeface="Times New Roman"/>
                          <a:ea typeface="Calibri"/>
                          <a:cs typeface="Times New Roman"/>
                        </a:rPr>
                        <a:t>16</a:t>
                      </a:r>
                      <a:endParaRPr lang="en-US" sz="28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2800">
                          <a:latin typeface="Times New Roman"/>
                          <a:ea typeface="Calibri"/>
                          <a:cs typeface="Times New Roman"/>
                        </a:rPr>
                        <a:t>45</a:t>
                      </a:r>
                      <a:endParaRPr lang="en-US" sz="28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2800" dirty="0">
                          <a:latin typeface="Times New Roman"/>
                          <a:ea typeface="Calibri"/>
                          <a:cs typeface="Times New Roman"/>
                        </a:rPr>
                        <a:t>15</a:t>
                      </a:r>
                      <a:endParaRPr lang="en-US" sz="2800" dirty="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43346">
                <a:tc>
                  <a:txBody>
                    <a:bodyPr/>
                    <a:lstStyle/>
                    <a:p>
                      <a:pPr marL="0" marR="0" algn="ctr">
                        <a:lnSpc>
                          <a:spcPct val="115000"/>
                        </a:lnSpc>
                        <a:spcBef>
                          <a:spcPts val="0"/>
                        </a:spcBef>
                        <a:spcAft>
                          <a:spcPts val="0"/>
                        </a:spcAft>
                      </a:pPr>
                      <a:r>
                        <a:rPr lang="en-US" sz="2800">
                          <a:latin typeface="Times New Roman"/>
                          <a:ea typeface="Calibri"/>
                          <a:cs typeface="Times New Roman"/>
                        </a:rPr>
                        <a:t>1995</a:t>
                      </a:r>
                      <a:endParaRPr lang="en-US" sz="28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2800">
                          <a:latin typeface="Times New Roman"/>
                          <a:ea typeface="Calibri"/>
                          <a:cs typeface="Times New Roman"/>
                        </a:rPr>
                        <a:t>15</a:t>
                      </a:r>
                      <a:endParaRPr lang="en-US" sz="28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2800">
                          <a:latin typeface="Times New Roman"/>
                          <a:ea typeface="Calibri"/>
                          <a:cs typeface="Times New Roman"/>
                        </a:rPr>
                        <a:t>51</a:t>
                      </a:r>
                      <a:endParaRPr lang="en-US" sz="28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2800">
                          <a:latin typeface="Times New Roman"/>
                          <a:ea typeface="Calibri"/>
                          <a:cs typeface="Times New Roman"/>
                        </a:rPr>
                        <a:t>17</a:t>
                      </a:r>
                      <a:endParaRPr lang="en-US" sz="28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43346">
                <a:tc>
                  <a:txBody>
                    <a:bodyPr/>
                    <a:lstStyle/>
                    <a:p>
                      <a:pPr marL="0" marR="0" algn="ctr">
                        <a:lnSpc>
                          <a:spcPct val="115000"/>
                        </a:lnSpc>
                        <a:spcBef>
                          <a:spcPts val="0"/>
                        </a:spcBef>
                        <a:spcAft>
                          <a:spcPts val="0"/>
                        </a:spcAft>
                      </a:pPr>
                      <a:r>
                        <a:rPr lang="en-US" sz="2800">
                          <a:latin typeface="Times New Roman"/>
                          <a:ea typeface="Calibri"/>
                          <a:cs typeface="Times New Roman"/>
                        </a:rPr>
                        <a:t>1996</a:t>
                      </a:r>
                      <a:endParaRPr lang="en-US" sz="28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2800">
                          <a:latin typeface="Times New Roman"/>
                          <a:ea typeface="Calibri"/>
                          <a:cs typeface="Times New Roman"/>
                        </a:rPr>
                        <a:t>20</a:t>
                      </a:r>
                      <a:endParaRPr lang="en-US" sz="28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2800">
                          <a:latin typeface="Times New Roman"/>
                          <a:ea typeface="Calibri"/>
                          <a:cs typeface="Times New Roman"/>
                        </a:rPr>
                        <a:t>54</a:t>
                      </a:r>
                      <a:endParaRPr lang="en-US" sz="28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2800">
                          <a:latin typeface="Times New Roman"/>
                          <a:ea typeface="Calibri"/>
                          <a:cs typeface="Times New Roman"/>
                        </a:rPr>
                        <a:t>18</a:t>
                      </a:r>
                      <a:endParaRPr lang="en-US" sz="28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43346">
                <a:tc>
                  <a:txBody>
                    <a:bodyPr/>
                    <a:lstStyle/>
                    <a:p>
                      <a:pPr marL="0" marR="0" algn="ctr">
                        <a:lnSpc>
                          <a:spcPct val="115000"/>
                        </a:lnSpc>
                        <a:spcBef>
                          <a:spcPts val="0"/>
                        </a:spcBef>
                        <a:spcAft>
                          <a:spcPts val="0"/>
                        </a:spcAft>
                      </a:pPr>
                      <a:r>
                        <a:rPr lang="en-US" sz="2800">
                          <a:latin typeface="Times New Roman"/>
                          <a:ea typeface="Calibri"/>
                          <a:cs typeface="Times New Roman"/>
                        </a:rPr>
                        <a:t>1997</a:t>
                      </a:r>
                      <a:endParaRPr lang="en-US" sz="28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2800">
                          <a:latin typeface="Times New Roman"/>
                          <a:ea typeface="Calibri"/>
                          <a:cs typeface="Times New Roman"/>
                        </a:rPr>
                        <a:t>19</a:t>
                      </a:r>
                      <a:endParaRPr lang="en-US" sz="28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2800">
                          <a:latin typeface="Times New Roman"/>
                          <a:ea typeface="Calibri"/>
                          <a:cs typeface="Times New Roman"/>
                        </a:rPr>
                        <a:t>60</a:t>
                      </a:r>
                      <a:endParaRPr lang="en-US" sz="28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2800">
                          <a:latin typeface="Times New Roman"/>
                          <a:ea typeface="Calibri"/>
                          <a:cs typeface="Times New Roman"/>
                        </a:rPr>
                        <a:t>20</a:t>
                      </a:r>
                      <a:endParaRPr lang="en-US" sz="28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43346">
                <a:tc>
                  <a:txBody>
                    <a:bodyPr/>
                    <a:lstStyle/>
                    <a:p>
                      <a:pPr marL="0" marR="0" algn="ctr">
                        <a:lnSpc>
                          <a:spcPct val="115000"/>
                        </a:lnSpc>
                        <a:spcBef>
                          <a:spcPts val="0"/>
                        </a:spcBef>
                        <a:spcAft>
                          <a:spcPts val="0"/>
                        </a:spcAft>
                      </a:pPr>
                      <a:r>
                        <a:rPr lang="en-US" sz="2800">
                          <a:latin typeface="Times New Roman"/>
                          <a:ea typeface="Calibri"/>
                          <a:cs typeface="Times New Roman"/>
                        </a:rPr>
                        <a:t>1998</a:t>
                      </a:r>
                      <a:endParaRPr lang="en-US" sz="28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2800">
                          <a:latin typeface="Times New Roman"/>
                          <a:ea typeface="Calibri"/>
                          <a:cs typeface="Times New Roman"/>
                        </a:rPr>
                        <a:t>21</a:t>
                      </a:r>
                      <a:endParaRPr lang="en-US" sz="28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2800">
                          <a:latin typeface="Times New Roman"/>
                          <a:ea typeface="Calibri"/>
                          <a:cs typeface="Times New Roman"/>
                        </a:rPr>
                        <a:t>-</a:t>
                      </a:r>
                      <a:endParaRPr lang="en-US" sz="28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2800" dirty="0">
                          <a:latin typeface="Times New Roman"/>
                          <a:ea typeface="Calibri"/>
                          <a:cs typeface="Times New Roman"/>
                        </a:rPr>
                        <a:t>-</a:t>
                      </a:r>
                      <a:endParaRPr lang="en-US" sz="2800" dirty="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1093796780"/>
      </p:ext>
    </p:extLst>
  </p:cSld>
  <p:clrMapOvr>
    <a:masterClrMapping/>
  </p:clrMapOvr>
</p:sld>
</file>

<file path=ppt/slides/slide1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7745" name="Rectangle 1"/>
          <p:cNvSpPr>
            <a:spLocks noChangeArrowheads="1"/>
          </p:cNvSpPr>
          <p:nvPr/>
        </p:nvSpPr>
        <p:spPr bwMode="auto">
          <a:xfrm>
            <a:off x="76200" y="36493"/>
            <a:ext cx="8915400" cy="507831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3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The moving average (trend) so obtained is plotted on a graph and from graphical presentation forecasting is projected through the extension of the curve for the years ahead, measured on the X </a:t>
            </a:r>
            <a:r>
              <a:rPr kumimoji="0" lang="en-US" sz="3600"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en-US" sz="3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axis.</a:t>
            </a:r>
            <a:endParaRPr kumimoji="0" lang="en-US" sz="36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3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The method of least square is more scientific as compared to the method of moving averages. It uses the straight line equation Y = a + </a:t>
            </a:r>
            <a:r>
              <a:rPr kumimoji="0" lang="en-US" sz="3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bx</a:t>
            </a:r>
            <a:r>
              <a:rPr kumimoji="0" lang="en-US" sz="3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to fit the trend to the data.</a:t>
            </a:r>
            <a:endParaRPr kumimoji="0" lang="en-US" sz="3600" b="0" i="0" u="none" strike="noStrike" cap="none" normalizeH="0" baseline="0" dirty="0" smtClean="0">
              <a:ln>
                <a:noFill/>
              </a:ln>
              <a:solidFill>
                <a:schemeClr val="tx1"/>
              </a:solidFill>
              <a:effectLst/>
              <a:latin typeface="Arial" pitchFamily="34" charset="0"/>
            </a:endParaRPr>
          </a:p>
        </p:txBody>
      </p:sp>
    </p:spTree>
    <p:extLst>
      <p:ext uri="{BB962C8B-B14F-4D97-AF65-F5344CB8AC3E}">
        <p14:creationId xmlns:p14="http://schemas.microsoft.com/office/powerpoint/2010/main" val="3880464741"/>
      </p:ext>
    </p:extLst>
  </p:cSld>
  <p:clrMapOvr>
    <a:masterClrMapping/>
  </p:clrMapOvr>
</p:sld>
</file>

<file path=ppt/slides/slide1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Rectangle 1"/>
          <p:cNvSpPr>
            <a:spLocks noChangeArrowheads="1"/>
          </p:cNvSpPr>
          <p:nvPr/>
        </p:nvSpPr>
        <p:spPr bwMode="auto">
          <a:xfrm>
            <a:off x="76200" y="62805"/>
            <a:ext cx="8991600" cy="637097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34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2. </a:t>
            </a:r>
            <a:r>
              <a:rPr kumimoji="0" lang="en-US" sz="3600" b="1" i="0" u="sng"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Regression Method:</a:t>
            </a:r>
            <a:endParaRPr kumimoji="0" lang="en-US" sz="3600" b="1" i="0" u="sng" strike="noStrike" cap="none" normalizeH="0" baseline="0" dirty="0" smtClean="0">
              <a:ln>
                <a:noFill/>
              </a:ln>
              <a:solidFill>
                <a:schemeClr val="tx1"/>
              </a:solidFill>
              <a:effectLst/>
              <a:latin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3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This method is also the most popular method of forecasting the demand for a product. It combines the economic theory and statistical techniques of estimation. Economic theory is used to specify the determinants of demand and determine the nature of relationship between demand for a product and its determinants. Economic theory is also used in determining the general nature of demand function. Statistical techniques are used to estimate the values of parameters in the equation estimated.</a:t>
            </a:r>
            <a:endParaRPr kumimoji="0" lang="en-US" sz="3400" b="0" i="0" u="none" strike="noStrike" cap="none" normalizeH="0" baseline="0" dirty="0" smtClean="0">
              <a:ln>
                <a:noFill/>
              </a:ln>
              <a:solidFill>
                <a:schemeClr val="tx1"/>
              </a:solidFill>
              <a:effectLst/>
              <a:latin typeface="Arial" pitchFamily="34" charset="0"/>
            </a:endParaRPr>
          </a:p>
        </p:txBody>
      </p:sp>
    </p:spTree>
    <p:extLst>
      <p:ext uri="{BB962C8B-B14F-4D97-AF65-F5344CB8AC3E}">
        <p14:creationId xmlns:p14="http://schemas.microsoft.com/office/powerpoint/2010/main" val="1108421578"/>
      </p:ext>
    </p:extLst>
  </p:cSld>
  <p:clrMapOvr>
    <a:masterClrMapping/>
  </p:clrMapOvr>
  <p:timing>
    <p:tnLst>
      <p:par>
        <p:cTn id="1" dur="indefinite" restart="never" nodeType="tmRoot"/>
      </p:par>
    </p:tnLst>
  </p:timing>
</p:sld>
</file>

<file path=ppt/slides/slide1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7153" name="Rectangle 1"/>
          <p:cNvSpPr>
            <a:spLocks noChangeArrowheads="1"/>
          </p:cNvSpPr>
          <p:nvPr/>
        </p:nvSpPr>
        <p:spPr bwMode="auto">
          <a:xfrm>
            <a:off x="76200" y="89118"/>
            <a:ext cx="8915400" cy="667875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32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The following procedure should be followed in this method</a:t>
            </a:r>
            <a:r>
              <a:rPr kumimoji="0" lang="en-US"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endParaRPr kumimoji="0" lang="en-US" sz="2800" b="0" i="0" u="none" strike="noStrike" cap="none" normalizeH="0" baseline="0" dirty="0" smtClean="0">
              <a:ln>
                <a:noFill/>
              </a:ln>
              <a:solidFill>
                <a:schemeClr val="tx1"/>
              </a:solidFill>
              <a:effectLst/>
              <a:latin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28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First</a:t>
            </a:r>
            <a:r>
              <a:rPr kumimoji="0" lang="en-US"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it is necessary to specify the variables likely to affect the demand for the product in question. The variables are selected from the determinants of demand such as price of the product in question, prices of its substitutes. consumers</a:t>
            </a:r>
            <a:r>
              <a:rPr kumimoji="0" lang="en-US" sz="2800"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en-US"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income, tastes, fashions, preferences, etc. If demand for durable consumer goods is to be estimated, the other variables like availability of credit facilities and rate of interest should be taken into account. If demand for capital goods is to be estimated, the relevant variables such as amount of investment, rate of depreciation, cost of capital goods, cost of other inputs like </a:t>
            </a:r>
            <a:r>
              <a:rPr kumimoji="0" lang="en-US" sz="28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labour</a:t>
            </a:r>
            <a:r>
              <a:rPr kumimoji="0" lang="en-US"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and raw materials, market rate of interest, etc. should be considered. All these variables are treated as independent variables. </a:t>
            </a:r>
            <a:endParaRPr kumimoji="0" lang="en-US" sz="2800" b="0" i="0" u="none" strike="noStrike" cap="none" normalizeH="0" baseline="0" dirty="0" smtClean="0">
              <a:ln>
                <a:noFill/>
              </a:ln>
              <a:solidFill>
                <a:schemeClr val="tx1"/>
              </a:solidFill>
              <a:effectLst/>
              <a:latin typeface="Arial" pitchFamily="34" charset="0"/>
            </a:endParaRPr>
          </a:p>
        </p:txBody>
      </p:sp>
    </p:spTree>
    <p:extLst>
      <p:ext uri="{BB962C8B-B14F-4D97-AF65-F5344CB8AC3E}">
        <p14:creationId xmlns:p14="http://schemas.microsoft.com/office/powerpoint/2010/main" val="511706579"/>
      </p:ext>
    </p:extLst>
  </p:cSld>
  <p:clrMapOvr>
    <a:masterClrMapping/>
  </p:clrMapOvr>
  <p:timing>
    <p:tnLst>
      <p:par>
        <p:cTn id="1" dur="indefinite" restart="never" nodeType="tmRoot"/>
      </p:par>
    </p:tnLst>
  </p:timing>
</p:sld>
</file>

<file path=ppt/slides/slide1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8177" name="Rectangle 1"/>
          <p:cNvSpPr>
            <a:spLocks noChangeArrowheads="1"/>
          </p:cNvSpPr>
          <p:nvPr/>
        </p:nvSpPr>
        <p:spPr bwMode="auto">
          <a:xfrm>
            <a:off x="76200" y="409813"/>
            <a:ext cx="8915400" cy="424731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3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The </a:t>
            </a:r>
            <a:r>
              <a:rPr kumimoji="0" lang="en-US" sz="30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second step</a:t>
            </a:r>
            <a:r>
              <a:rPr kumimoji="0" lang="en-US" sz="3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is to collect the time-series data on the independent variables.</a:t>
            </a:r>
          </a:p>
          <a:p>
            <a:pPr marL="0" marR="0" lvl="0" indent="0" algn="just" defTabSz="914400" rtl="0" eaLnBrk="1" fontAlgn="base" latinLnBrk="0" hangingPunct="1">
              <a:lnSpc>
                <a:spcPct val="100000"/>
              </a:lnSpc>
              <a:spcBef>
                <a:spcPct val="0"/>
              </a:spcBef>
              <a:spcAft>
                <a:spcPct val="0"/>
              </a:spcAft>
              <a:buClrTx/>
              <a:buSzTx/>
              <a:buFontTx/>
              <a:buNone/>
              <a:tabLst/>
            </a:pPr>
            <a:endParaRPr kumimoji="0" lang="en-US" sz="3000" b="0" i="0" u="none" strike="noStrike" cap="none" normalizeH="0" baseline="0" dirty="0" smtClean="0">
              <a:ln>
                <a:noFill/>
              </a:ln>
              <a:solidFill>
                <a:schemeClr val="tx1"/>
              </a:solidFill>
              <a:effectLst/>
              <a:latin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3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The </a:t>
            </a:r>
            <a:r>
              <a:rPr kumimoji="0" lang="en-US" sz="30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third step</a:t>
            </a:r>
            <a:r>
              <a:rPr kumimoji="0" lang="en-US" sz="3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is to specify the form of equation that can correctly describe the nature and extent of relationship between dependent variables and independent variables.</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n-US" sz="3000" b="0" i="0" u="none" strike="noStrike" cap="none" normalizeH="0" baseline="0" dirty="0" smtClean="0">
              <a:ln>
                <a:noFill/>
              </a:ln>
              <a:solidFill>
                <a:schemeClr val="tx1"/>
              </a:solidFill>
              <a:effectLst/>
              <a:latin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3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The </a:t>
            </a:r>
            <a:r>
              <a:rPr kumimoji="0" lang="en-US" sz="30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final step</a:t>
            </a:r>
            <a:r>
              <a:rPr kumimoji="0" lang="en-US" sz="3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is to estimate the parameters in the chosen equation with the help of statistical techniques.</a:t>
            </a:r>
            <a:endParaRPr kumimoji="0" lang="en-US" sz="3000" b="0" i="0" u="none" strike="noStrike" cap="none" normalizeH="0" baseline="0" dirty="0" smtClean="0">
              <a:ln>
                <a:noFill/>
              </a:ln>
              <a:solidFill>
                <a:schemeClr val="tx1"/>
              </a:solidFill>
              <a:effectLst/>
              <a:latin typeface="Arial" pitchFamily="34" charset="0"/>
            </a:endParaRPr>
          </a:p>
        </p:txBody>
      </p:sp>
    </p:spTree>
    <p:extLst>
      <p:ext uri="{BB962C8B-B14F-4D97-AF65-F5344CB8AC3E}">
        <p14:creationId xmlns:p14="http://schemas.microsoft.com/office/powerpoint/2010/main" val="1711218141"/>
      </p:ext>
    </p:extLst>
  </p:cSld>
  <p:clrMapOvr>
    <a:masterClrMapping/>
  </p:clrMapOvr>
  <p:timing>
    <p:tnLst>
      <p:par>
        <p:cTn id="1" dur="indefinite" restart="never" nodeType="tmRoot"/>
      </p:par>
    </p:tnLst>
  </p:timing>
</p:sld>
</file>

<file path=ppt/slides/slide1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9201" name="Rectangle 1"/>
          <p:cNvSpPr>
            <a:spLocks noChangeArrowheads="1"/>
          </p:cNvSpPr>
          <p:nvPr/>
        </p:nvSpPr>
        <p:spPr bwMode="auto">
          <a:xfrm>
            <a:off x="76200" y="49649"/>
            <a:ext cx="8991600" cy="501675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32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3. </a:t>
            </a:r>
            <a:r>
              <a:rPr kumimoji="0" lang="en-US" sz="3200" b="1" i="0" u="sng"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Barometric Method</a:t>
            </a:r>
            <a:r>
              <a:rPr kumimoji="0" lang="en-US" sz="32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endParaRPr kumimoji="0" lang="en-US" sz="3200" b="1" i="0" u="none" strike="noStrike" cap="none" normalizeH="0" baseline="0" dirty="0" smtClean="0">
              <a:ln>
                <a:noFill/>
              </a:ln>
              <a:solidFill>
                <a:schemeClr val="tx1"/>
              </a:solidFill>
              <a:effectLst/>
              <a:latin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3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This method is also known as </a:t>
            </a:r>
            <a:r>
              <a:rPr kumimoji="0" lang="en-US" sz="32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Economic Indicators Method. </a:t>
            </a:r>
            <a:r>
              <a:rPr kumimoji="0" lang="en-US" sz="3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It is an improvement over the trend projection method which is incapable of forecasting turning points. In this method, events of the present are used to predict the directions of change in future. This is done by using economic and statistical indicators from the selected time series in order to predict variables. There are mainly three types of time series viz.</a:t>
            </a:r>
            <a:endParaRPr kumimoji="0" lang="en-US" sz="3200" b="0" i="0" u="none" strike="noStrike" cap="none" normalizeH="0" baseline="0" dirty="0" smtClean="0">
              <a:ln>
                <a:noFill/>
              </a:ln>
              <a:solidFill>
                <a:schemeClr val="tx1"/>
              </a:solidFill>
              <a:effectLst/>
              <a:latin typeface="Arial" pitchFamily="34" charset="0"/>
            </a:endParaRPr>
          </a:p>
        </p:txBody>
      </p:sp>
      <p:sp>
        <p:nvSpPr>
          <p:cNvPr id="3" name="Rectangle 2"/>
          <p:cNvSpPr/>
          <p:nvPr/>
        </p:nvSpPr>
        <p:spPr>
          <a:xfrm>
            <a:off x="152400" y="5068669"/>
            <a:ext cx="8915400" cy="1569660"/>
          </a:xfrm>
          <a:prstGeom prst="rect">
            <a:avLst/>
          </a:prstGeom>
        </p:spPr>
        <p:txBody>
          <a:bodyPr wrap="square">
            <a:spAutoFit/>
          </a:bodyPr>
          <a:lstStyle/>
          <a:p>
            <a:pPr marL="514350" lvl="0" indent="-514350" algn="just" fontAlgn="base">
              <a:spcBef>
                <a:spcPct val="0"/>
              </a:spcBef>
              <a:spcAft>
                <a:spcPct val="0"/>
              </a:spcAft>
              <a:buFont typeface="+mj-lt"/>
              <a:buAutoNum type="arabicPeriod"/>
            </a:pPr>
            <a:r>
              <a:rPr lang="en-US" sz="3200" b="1" dirty="0" smtClean="0">
                <a:latin typeface="Times New Roman" pitchFamily="18" charset="0"/>
                <a:ea typeface="Calibri" pitchFamily="34" charset="0"/>
                <a:cs typeface="Times New Roman" pitchFamily="18" charset="0"/>
              </a:rPr>
              <a:t>Leading Series:</a:t>
            </a:r>
            <a:r>
              <a:rPr lang="en-US" sz="3200" dirty="0" smtClean="0">
                <a:latin typeface="Times New Roman" pitchFamily="18" charset="0"/>
                <a:ea typeface="Calibri" pitchFamily="34" charset="0"/>
                <a:cs typeface="Times New Roman" pitchFamily="18" charset="0"/>
              </a:rPr>
              <a:t> which provide data on the variable that move up or down ahead of some other series.</a:t>
            </a:r>
            <a:endParaRPr lang="en-US" sz="3200" dirty="0" smtClean="0">
              <a:latin typeface="Arial" pitchFamily="34" charset="0"/>
            </a:endParaRPr>
          </a:p>
        </p:txBody>
      </p:sp>
    </p:spTree>
    <p:extLst>
      <p:ext uri="{BB962C8B-B14F-4D97-AF65-F5344CB8AC3E}">
        <p14:creationId xmlns:p14="http://schemas.microsoft.com/office/powerpoint/2010/main" val="688566938"/>
      </p:ext>
    </p:extLst>
  </p:cSld>
  <p:clrMapOvr>
    <a:masterClrMapping/>
  </p:clrMapOvr>
  <p:timing>
    <p:tnLst>
      <p:par>
        <p:cTn id="1" dur="indefinite" restart="never" nodeType="tmRoot"/>
      </p:par>
    </p:tnLst>
  </p:timing>
</p:sld>
</file>

<file path=ppt/slides/slide1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0225" name="Rectangle 1"/>
          <p:cNvSpPr>
            <a:spLocks noChangeArrowheads="1"/>
          </p:cNvSpPr>
          <p:nvPr/>
        </p:nvSpPr>
        <p:spPr bwMode="auto">
          <a:xfrm>
            <a:off x="76200" y="228600"/>
            <a:ext cx="8915400" cy="206210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514350" marR="0" lvl="0" indent="-514350" algn="l" defTabSz="914400" rtl="0" eaLnBrk="0" fontAlgn="base" latinLnBrk="0" hangingPunct="0">
              <a:lnSpc>
                <a:spcPct val="100000"/>
              </a:lnSpc>
              <a:spcBef>
                <a:spcPct val="0"/>
              </a:spcBef>
              <a:spcAft>
                <a:spcPct val="0"/>
              </a:spcAft>
              <a:buClrTx/>
              <a:buSzTx/>
              <a:buFont typeface="+mj-lt"/>
              <a:buAutoNum type="arabicPeriod" startAt="2"/>
              <a:tabLst/>
            </a:pPr>
            <a:r>
              <a:rPr kumimoji="0" lang="en-US" sz="32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Coincident Series</a:t>
            </a:r>
            <a:r>
              <a:rPr kumimoji="0" lang="en-US" sz="3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which move along with some other series.</a:t>
            </a:r>
            <a:endParaRPr kumimoji="0" lang="en-US" sz="3200" b="0" i="0" u="none" strike="noStrike" cap="none" normalizeH="0" baseline="0" dirty="0" smtClean="0">
              <a:ln>
                <a:noFill/>
              </a:ln>
              <a:solidFill>
                <a:schemeClr val="tx1"/>
              </a:solidFill>
              <a:effectLst/>
              <a:latin typeface="Arial" pitchFamily="34" charset="0"/>
            </a:endParaRPr>
          </a:p>
          <a:p>
            <a:pPr marL="514350" marR="0" lvl="0" indent="-514350" algn="l" defTabSz="914400" rtl="0" eaLnBrk="0" fontAlgn="base" latinLnBrk="0" hangingPunct="0">
              <a:lnSpc>
                <a:spcPct val="100000"/>
              </a:lnSpc>
              <a:spcBef>
                <a:spcPct val="0"/>
              </a:spcBef>
              <a:spcAft>
                <a:spcPct val="0"/>
              </a:spcAft>
              <a:buClrTx/>
              <a:buSzTx/>
              <a:buFont typeface="+mj-lt"/>
              <a:buAutoNum type="arabicPeriod" startAt="2"/>
              <a:tabLst/>
            </a:pPr>
            <a:r>
              <a:rPr kumimoji="0" lang="en-US" sz="32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Lagging Series</a:t>
            </a:r>
            <a:r>
              <a:rPr kumimoji="0" lang="en-US" sz="3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which move up or down behind some other series.</a:t>
            </a:r>
            <a:endParaRPr kumimoji="0" lang="en-US" sz="3200" b="0" i="0" u="none" strike="noStrike" cap="none" normalizeH="0" baseline="0" dirty="0" smtClean="0">
              <a:ln>
                <a:noFill/>
              </a:ln>
              <a:solidFill>
                <a:schemeClr val="tx1"/>
              </a:solidFill>
              <a:effectLst/>
              <a:latin typeface="Arial" pitchFamily="34" charset="0"/>
            </a:endParaRPr>
          </a:p>
        </p:txBody>
      </p:sp>
      <p:sp>
        <p:nvSpPr>
          <p:cNvPr id="180226" name="Rectangle 2"/>
          <p:cNvSpPr>
            <a:spLocks noChangeArrowheads="1"/>
          </p:cNvSpPr>
          <p:nvPr/>
        </p:nvSpPr>
        <p:spPr bwMode="auto">
          <a:xfrm>
            <a:off x="76200" y="2362200"/>
            <a:ext cx="8915400" cy="452431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3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The most commonly used series are the Leading Series and diffusion indexes.</a:t>
            </a:r>
            <a:endParaRPr kumimoji="0" lang="en-US" sz="3200" b="0" i="0" u="none" strike="noStrike" cap="none" normalizeH="0" baseline="0" dirty="0" smtClean="0">
              <a:ln>
                <a:noFill/>
              </a:ln>
              <a:solidFill>
                <a:schemeClr val="tx1"/>
              </a:solidFill>
              <a:effectLst/>
              <a:latin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3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The most important issue in this method lies in finding economic indicators which have forecasting value for the particular products. The following are the most commonly used economic indicators:</a:t>
            </a:r>
          </a:p>
          <a:p>
            <a:pPr marL="514350" marR="0" lvl="0" indent="-514350" algn="just" defTabSz="914400" rtl="0" eaLnBrk="0" fontAlgn="base" latinLnBrk="0" hangingPunct="0">
              <a:lnSpc>
                <a:spcPct val="100000"/>
              </a:lnSpc>
              <a:spcBef>
                <a:spcPct val="0"/>
              </a:spcBef>
              <a:spcAft>
                <a:spcPct val="0"/>
              </a:spcAft>
              <a:buClrTx/>
              <a:buSzTx/>
              <a:buFont typeface="+mj-lt"/>
              <a:buAutoNum type="arabicPeriod"/>
              <a:tabLst/>
            </a:pPr>
            <a:r>
              <a:rPr kumimoji="0" lang="en-US" sz="3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Construction contracts sanctioned for the demand of building materials, say, cement, steel, bricks, etc.</a:t>
            </a:r>
            <a:r>
              <a:rPr kumimoji="0" lang="en-US" sz="3200" b="0" i="0" u="none" strike="noStrike" cap="none" normalizeH="0" baseline="0" dirty="0" smtClean="0">
                <a:ln>
                  <a:noFill/>
                </a:ln>
                <a:solidFill>
                  <a:schemeClr val="tx1"/>
                </a:solidFill>
                <a:effectLst/>
                <a:latin typeface="Arial" pitchFamily="34" charset="0"/>
              </a:rPr>
              <a:t> </a:t>
            </a:r>
          </a:p>
        </p:txBody>
      </p:sp>
    </p:spTree>
    <p:extLst>
      <p:ext uri="{BB962C8B-B14F-4D97-AF65-F5344CB8AC3E}">
        <p14:creationId xmlns:p14="http://schemas.microsoft.com/office/powerpoint/2010/main" val="251609458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76200" y="762000"/>
            <a:ext cx="8915400" cy="544764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defTabSz="914400" rtl="0" eaLnBrk="1" fontAlgn="base" latinLnBrk="0" hangingPunct="1">
              <a:lnSpc>
                <a:spcPct val="100000"/>
              </a:lnSpc>
              <a:spcBef>
                <a:spcPct val="0"/>
              </a:spcBef>
              <a:spcAft>
                <a:spcPct val="0"/>
              </a:spcAft>
              <a:buClrTx/>
              <a:buSzTx/>
              <a:buFontTx/>
              <a:buNone/>
              <a:tabLst/>
            </a:pPr>
            <a:r>
              <a:rPr kumimoji="0" lang="en-US" sz="2800" b="1" i="0" u="sng"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Meaning of Demand</a:t>
            </a:r>
            <a:r>
              <a:rPr kumimoji="0" lang="en-US"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endParaRPr kumimoji="0" lang="en-US" sz="1400" b="0" i="0" u="none" strike="noStrike" cap="none" normalizeH="0" baseline="0" dirty="0" smtClean="0">
              <a:ln>
                <a:noFill/>
              </a:ln>
              <a:solidFill>
                <a:schemeClr val="tx1"/>
              </a:solidFill>
              <a:effectLst/>
              <a:latin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3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Ordinarily, by demand is meant the desire </a:t>
            </a:r>
            <a:r>
              <a:rPr lang="en-US" sz="3200" dirty="0" smtClean="0">
                <a:latin typeface="Times New Roman" pitchFamily="18" charset="0"/>
                <a:ea typeface="Calibri" pitchFamily="34" charset="0"/>
                <a:cs typeface="Times New Roman" pitchFamily="18" charset="0"/>
              </a:rPr>
              <a:t>or</a:t>
            </a:r>
            <a:r>
              <a:rPr kumimoji="0" lang="en-US" sz="3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want for something. However, in economics demand refers to </a:t>
            </a:r>
            <a:r>
              <a:rPr kumimoji="0" lang="en-US" sz="3200"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en-US" sz="3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effective desire</a:t>
            </a:r>
            <a:r>
              <a:rPr kumimoji="0" lang="en-US" sz="3200"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en-US" sz="3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Mere desire is not considered as a demand. Desire backed up by ability &amp; willingness to buy becomes demand in economics. e.g. a pauper</a:t>
            </a:r>
            <a:r>
              <a:rPr kumimoji="0" lang="en-US" sz="3200"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en-US" sz="3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s desire to have a luxury car cannot be considered as demand. Likewise, a miser</a:t>
            </a:r>
            <a:r>
              <a:rPr kumimoji="0" lang="en-US" sz="3200"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en-US" sz="3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s desire for the same is not demand.</a:t>
            </a:r>
            <a:endParaRPr kumimoji="0" lang="en-US" sz="1400" b="0" i="0" u="none" strike="noStrike" cap="none" normalizeH="0" baseline="0" dirty="0" smtClean="0">
              <a:ln>
                <a:noFill/>
              </a:ln>
              <a:solidFill>
                <a:schemeClr val="tx1"/>
              </a:solidFill>
              <a:effectLst/>
              <a:latin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3200" b="1" i="0" u="sng"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In Short</a:t>
            </a:r>
            <a:r>
              <a:rPr kumimoji="0" lang="en-US" sz="3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endParaRPr kumimoji="0" lang="en-US" sz="1400" b="0" i="0" u="none" strike="noStrike" cap="none" normalizeH="0" baseline="0" dirty="0" smtClean="0">
              <a:ln>
                <a:noFill/>
              </a:ln>
              <a:solidFill>
                <a:schemeClr val="tx1"/>
              </a:solidFill>
              <a:effectLst/>
              <a:latin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28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Demand = Desire + Ability to pay + Willingness to spend.</a:t>
            </a:r>
            <a:endParaRPr kumimoji="0" lang="en-US" sz="3600" b="0" i="0" u="none" strike="noStrike" cap="none" normalizeH="0" baseline="0" dirty="0" smtClean="0">
              <a:ln>
                <a:noFill/>
              </a:ln>
              <a:solidFill>
                <a:schemeClr val="tx1"/>
              </a:solidFill>
              <a:effectLst/>
              <a:latin typeface="Arial" pitchFamily="34" charset="0"/>
            </a:endParaRPr>
          </a:p>
        </p:txBody>
      </p:sp>
    </p:spTree>
  </p:cSld>
  <p:clrMapOvr>
    <a:masterClrMapping/>
  </p:clrMapOvr>
  <p:transition>
    <p:dissolv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p:nvPr/>
        </p:nvGraphicFramePr>
        <p:xfrm>
          <a:off x="990600" y="381000"/>
          <a:ext cx="7696200" cy="5181600"/>
        </p:xfrm>
        <a:graphic>
          <a:graphicData uri="http://schemas.openxmlformats.org/drawingml/2006/chart">
            <c:chart xmlns:c="http://schemas.openxmlformats.org/drawingml/2006/chart" xmlns:r="http://schemas.openxmlformats.org/officeDocument/2006/relationships" r:id="rId2"/>
          </a:graphicData>
        </a:graphic>
      </p:graphicFrame>
      <p:sp>
        <p:nvSpPr>
          <p:cNvPr id="32770" name="Rectangle 2"/>
          <p:cNvSpPr>
            <a:spLocks noChangeArrowheads="1"/>
          </p:cNvSpPr>
          <p:nvPr/>
        </p:nvSpPr>
        <p:spPr bwMode="auto">
          <a:xfrm>
            <a:off x="0" y="2743200"/>
            <a:ext cx="954088" cy="609600"/>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9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Price</a:t>
            </a:r>
            <a:endParaRPr kumimoji="0" lang="en-US" sz="1800" b="0" i="0" u="none" strike="noStrike" cap="none" normalizeH="0" baseline="0" dirty="0" smtClean="0">
              <a:ln>
                <a:noFill/>
              </a:ln>
              <a:solidFill>
                <a:schemeClr val="tx1"/>
              </a:solidFill>
              <a:effectLst/>
              <a:latin typeface="Arial" pitchFamily="34" charset="0"/>
            </a:endParaRPr>
          </a:p>
        </p:txBody>
      </p:sp>
      <p:sp>
        <p:nvSpPr>
          <p:cNvPr id="32771" name="Rectangle 3"/>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endParaRPr>
          </a:p>
        </p:txBody>
      </p:sp>
      <p:sp>
        <p:nvSpPr>
          <p:cNvPr id="32773" name="Rectangle 5"/>
          <p:cNvSpPr>
            <a:spLocks noChangeArrowheads="1"/>
          </p:cNvSpPr>
          <p:nvPr/>
        </p:nvSpPr>
        <p:spPr bwMode="auto">
          <a:xfrm>
            <a:off x="0" y="45720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32774" name="Rectangle 6"/>
          <p:cNvSpPr>
            <a:spLocks noChangeArrowheads="1"/>
          </p:cNvSpPr>
          <p:nvPr/>
        </p:nvSpPr>
        <p:spPr bwMode="auto">
          <a:xfrm>
            <a:off x="1447800" y="5715000"/>
            <a:ext cx="6295313" cy="615553"/>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Quantity Demand (Mangoes in </a:t>
            </a:r>
            <a:r>
              <a:rPr kumimoji="0" lang="en-US" sz="1600" b="1"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Kgs</a:t>
            </a:r>
            <a:r>
              <a:rPr kumimoji="0" lang="en-US" sz="16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endParaRPr kumimoji="0" lang="en-US" sz="8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endParaRPr>
          </a:p>
        </p:txBody>
      </p:sp>
    </p:spTree>
  </p:cSld>
  <p:clrMapOvr>
    <a:masterClrMapping/>
  </p:clrMapOvr>
</p:sld>
</file>

<file path=ppt/slides/slide2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1249" name="Rectangle 1"/>
          <p:cNvSpPr>
            <a:spLocks noChangeArrowheads="1"/>
          </p:cNvSpPr>
          <p:nvPr/>
        </p:nvSpPr>
        <p:spPr bwMode="auto">
          <a:xfrm>
            <a:off x="76200" y="468154"/>
            <a:ext cx="8991600" cy="517064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514350" marR="0" lvl="0" indent="-514350" algn="just" defTabSz="914400" rtl="0" eaLnBrk="1" fontAlgn="base" latinLnBrk="0" hangingPunct="1">
              <a:lnSpc>
                <a:spcPct val="100000"/>
              </a:lnSpc>
              <a:spcBef>
                <a:spcPct val="0"/>
              </a:spcBef>
              <a:spcAft>
                <a:spcPct val="0"/>
              </a:spcAft>
              <a:buClrTx/>
              <a:buSzTx/>
              <a:buFont typeface="+mj-lt"/>
              <a:buAutoNum type="arabicPeriod" startAt="2"/>
              <a:tabLst/>
            </a:pPr>
            <a:r>
              <a:rPr kumimoji="0" lang="en-US" sz="33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Personal income for the demand of consumer goods.</a:t>
            </a:r>
            <a:endParaRPr kumimoji="0" lang="en-US" sz="3300" b="0" i="0" u="none" strike="noStrike" cap="none" normalizeH="0" baseline="0" dirty="0" smtClean="0">
              <a:ln>
                <a:noFill/>
              </a:ln>
              <a:solidFill>
                <a:schemeClr val="tx1"/>
              </a:solidFill>
              <a:effectLst/>
              <a:latin typeface="Arial" pitchFamily="34" charset="0"/>
            </a:endParaRPr>
          </a:p>
          <a:p>
            <a:pPr marL="514350" marR="0" lvl="0" indent="-514350" algn="just" defTabSz="914400" rtl="0" eaLnBrk="0" fontAlgn="base" latinLnBrk="0" hangingPunct="0">
              <a:lnSpc>
                <a:spcPct val="100000"/>
              </a:lnSpc>
              <a:spcBef>
                <a:spcPct val="0"/>
              </a:spcBef>
              <a:spcAft>
                <a:spcPct val="0"/>
              </a:spcAft>
              <a:buClrTx/>
              <a:buSzTx/>
              <a:buFont typeface="+mj-lt"/>
              <a:buAutoNum type="arabicPeriod" startAt="2"/>
              <a:tabLst/>
            </a:pPr>
            <a:r>
              <a:rPr kumimoji="0" lang="en-US" sz="33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Agricultural income for the demand of agricultural inputs, implements, fertilizers, etc.</a:t>
            </a:r>
            <a:endParaRPr kumimoji="0" lang="en-US" sz="3300" b="0" i="0" u="none" strike="noStrike" cap="none" normalizeH="0" baseline="0" dirty="0" smtClean="0">
              <a:ln>
                <a:noFill/>
              </a:ln>
              <a:solidFill>
                <a:schemeClr val="tx1"/>
              </a:solidFill>
              <a:effectLst/>
              <a:latin typeface="Arial" pitchFamily="34" charset="0"/>
            </a:endParaRPr>
          </a:p>
          <a:p>
            <a:pPr marL="514350" marR="0" lvl="0" indent="-514350" algn="just" defTabSz="914400" rtl="0" eaLnBrk="0" fontAlgn="base" latinLnBrk="0" hangingPunct="0">
              <a:lnSpc>
                <a:spcPct val="100000"/>
              </a:lnSpc>
              <a:spcBef>
                <a:spcPct val="0"/>
              </a:spcBef>
              <a:spcAft>
                <a:spcPct val="0"/>
              </a:spcAft>
              <a:buClrTx/>
              <a:buSzTx/>
              <a:buFont typeface="+mj-lt"/>
              <a:buAutoNum type="arabicPeriod" startAt="2"/>
              <a:tabLst/>
            </a:pPr>
            <a:r>
              <a:rPr kumimoji="0" lang="en-US" sz="33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Employment position</a:t>
            </a:r>
            <a:endParaRPr kumimoji="0" lang="en-US" sz="3300" b="0" i="0" u="none" strike="noStrike" cap="none" normalizeH="0" baseline="0" dirty="0" smtClean="0">
              <a:ln>
                <a:noFill/>
              </a:ln>
              <a:solidFill>
                <a:schemeClr val="tx1"/>
              </a:solidFill>
              <a:effectLst/>
              <a:latin typeface="Arial" pitchFamily="34" charset="0"/>
            </a:endParaRPr>
          </a:p>
          <a:p>
            <a:pPr marL="514350" marR="0" lvl="0" indent="-514350" algn="just" defTabSz="914400" rtl="0" eaLnBrk="0" fontAlgn="base" latinLnBrk="0" hangingPunct="0">
              <a:lnSpc>
                <a:spcPct val="100000"/>
              </a:lnSpc>
              <a:spcBef>
                <a:spcPct val="0"/>
              </a:spcBef>
              <a:spcAft>
                <a:spcPct val="0"/>
              </a:spcAft>
              <a:buClrTx/>
              <a:buSzTx/>
              <a:buFont typeface="+mj-lt"/>
              <a:buAutoNum type="arabicPeriod" startAt="2"/>
              <a:tabLst/>
            </a:pPr>
            <a:r>
              <a:rPr kumimoji="0" lang="en-US" sz="33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Gross national income</a:t>
            </a:r>
            <a:endParaRPr kumimoji="0" lang="en-US" sz="3300" b="0" i="0" u="none" strike="noStrike" cap="none" normalizeH="0" baseline="0" dirty="0" smtClean="0">
              <a:ln>
                <a:noFill/>
              </a:ln>
              <a:solidFill>
                <a:schemeClr val="tx1"/>
              </a:solidFill>
              <a:effectLst/>
              <a:latin typeface="Arial" pitchFamily="34" charset="0"/>
            </a:endParaRPr>
          </a:p>
          <a:p>
            <a:pPr marL="514350" marR="0" lvl="0" indent="-514350" algn="just" defTabSz="914400" rtl="0" eaLnBrk="0" fontAlgn="base" latinLnBrk="0" hangingPunct="0">
              <a:lnSpc>
                <a:spcPct val="100000"/>
              </a:lnSpc>
              <a:spcBef>
                <a:spcPct val="0"/>
              </a:spcBef>
              <a:spcAft>
                <a:spcPct val="0"/>
              </a:spcAft>
              <a:buClrTx/>
              <a:buSzTx/>
              <a:buFont typeface="+mj-lt"/>
              <a:buAutoNum type="arabicPeriod" startAt="2"/>
              <a:tabLst/>
            </a:pPr>
            <a:r>
              <a:rPr kumimoji="0" lang="en-US" sz="33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Automobile registration numbers for the demand for car accessories, petrol, etc.</a:t>
            </a:r>
            <a:endParaRPr kumimoji="0" lang="en-US" sz="3300" b="0" i="0" u="none" strike="noStrike" cap="none" normalizeH="0" baseline="0" dirty="0" smtClean="0">
              <a:ln>
                <a:noFill/>
              </a:ln>
              <a:solidFill>
                <a:schemeClr val="tx1"/>
              </a:solidFill>
              <a:effectLst/>
              <a:latin typeface="Arial" pitchFamily="34" charset="0"/>
            </a:endParaRPr>
          </a:p>
          <a:p>
            <a:pPr marL="514350" marR="0" lvl="0" indent="-514350" algn="just" defTabSz="914400" rtl="0" eaLnBrk="0" fontAlgn="base" latinLnBrk="0" hangingPunct="0">
              <a:lnSpc>
                <a:spcPct val="100000"/>
              </a:lnSpc>
              <a:spcBef>
                <a:spcPct val="0"/>
              </a:spcBef>
              <a:spcAft>
                <a:spcPct val="0"/>
              </a:spcAft>
              <a:buClrTx/>
              <a:buSzTx/>
              <a:buFont typeface="+mj-lt"/>
              <a:buAutoNum type="arabicPeriod" startAt="2"/>
              <a:tabLst/>
            </a:pPr>
            <a:r>
              <a:rPr kumimoji="0" lang="en-US" sz="33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Wholesale commodity prices.</a:t>
            </a:r>
            <a:endParaRPr kumimoji="0" lang="en-US" sz="3300" b="0" i="0" u="none" strike="noStrike" cap="none" normalizeH="0" baseline="0" dirty="0" smtClean="0">
              <a:ln>
                <a:noFill/>
              </a:ln>
              <a:solidFill>
                <a:schemeClr val="tx1"/>
              </a:solidFill>
              <a:effectLst/>
              <a:latin typeface="Arial" pitchFamily="34" charset="0"/>
            </a:endParaRPr>
          </a:p>
          <a:p>
            <a:pPr marL="514350" marR="0" lvl="0" indent="-514350" algn="just" defTabSz="914400" rtl="0" eaLnBrk="0" fontAlgn="base" latinLnBrk="0" hangingPunct="0">
              <a:lnSpc>
                <a:spcPct val="100000"/>
              </a:lnSpc>
              <a:spcBef>
                <a:spcPct val="0"/>
              </a:spcBef>
              <a:spcAft>
                <a:spcPct val="0"/>
              </a:spcAft>
              <a:buClrTx/>
              <a:buSzTx/>
              <a:buFont typeface="+mj-lt"/>
              <a:buAutoNum type="arabicPeriod" startAt="2"/>
              <a:tabLst/>
            </a:pPr>
            <a:r>
              <a:rPr kumimoji="0" lang="en-US" sz="33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Bank deposits, etc.</a:t>
            </a:r>
            <a:endParaRPr kumimoji="0" lang="en-US" sz="3300" b="0" i="0" u="none" strike="noStrike" cap="none" normalizeH="0" baseline="0" dirty="0" smtClean="0">
              <a:ln>
                <a:noFill/>
              </a:ln>
              <a:solidFill>
                <a:schemeClr val="tx1"/>
              </a:solidFill>
              <a:effectLst/>
              <a:latin typeface="Arial" pitchFamily="34" charset="0"/>
            </a:endParaRPr>
          </a:p>
        </p:txBody>
      </p:sp>
    </p:spTree>
    <p:extLst>
      <p:ext uri="{BB962C8B-B14F-4D97-AF65-F5344CB8AC3E}">
        <p14:creationId xmlns:p14="http://schemas.microsoft.com/office/powerpoint/2010/main" val="2433297374"/>
      </p:ext>
    </p:extLst>
  </p:cSld>
  <p:clrMapOvr>
    <a:masterClrMapping/>
  </p:clrMapOvr>
  <p:timing>
    <p:tnLst>
      <p:par>
        <p:cTn id="1" dur="indefinite" restart="never" nodeType="tmRoot"/>
      </p:par>
    </p:tnLst>
  </p:timing>
</p:sld>
</file>

<file path=ppt/slides/slide2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2273" name="Rectangle 1"/>
          <p:cNvSpPr>
            <a:spLocks noChangeArrowheads="1"/>
          </p:cNvSpPr>
          <p:nvPr/>
        </p:nvSpPr>
        <p:spPr bwMode="auto">
          <a:xfrm>
            <a:off x="76200" y="49649"/>
            <a:ext cx="8991600" cy="674030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3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The economic indicators are published by specialized organizations like the C. S. O. which published national income statistics. The analyst should first establish relationship between the demand for the product in question and the economic indicators in order to estimate the correct future demand and to measure as to what extent these indicators influence the demand. But it is a very difficult task to establish such relationship, particularly in the case of new products which have no past record of sales.</a:t>
            </a:r>
            <a:endParaRPr kumimoji="0" lang="en-US" sz="3600" b="0" i="0" u="none" strike="noStrike" cap="none" normalizeH="0" baseline="0" dirty="0" smtClean="0">
              <a:ln>
                <a:noFill/>
              </a:ln>
              <a:solidFill>
                <a:schemeClr val="tx1"/>
              </a:solidFill>
              <a:effectLst/>
              <a:latin typeface="Arial" pitchFamily="34" charset="0"/>
            </a:endParaRPr>
          </a:p>
        </p:txBody>
      </p:sp>
    </p:spTree>
    <p:extLst>
      <p:ext uri="{BB962C8B-B14F-4D97-AF65-F5344CB8AC3E}">
        <p14:creationId xmlns:p14="http://schemas.microsoft.com/office/powerpoint/2010/main" val="1786672636"/>
      </p:ext>
    </p:extLst>
  </p:cSld>
  <p:clrMapOvr>
    <a:masterClrMapping/>
  </p:clrMapOvr>
  <p:timing>
    <p:tnLst>
      <p:par>
        <p:cTn id="1" dur="indefinite" restart="never" nodeType="tmRoot"/>
      </p:par>
    </p:tnLst>
  </p:timing>
</p:sld>
</file>

<file path=ppt/slides/slide2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3297" name="Rectangle 1"/>
          <p:cNvSpPr>
            <a:spLocks noChangeArrowheads="1"/>
          </p:cNvSpPr>
          <p:nvPr/>
        </p:nvSpPr>
        <p:spPr bwMode="auto">
          <a:xfrm>
            <a:off x="76200" y="121414"/>
            <a:ext cx="8991600" cy="635558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30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Steps: This method requires the following steps:</a:t>
            </a:r>
            <a:endParaRPr kumimoji="0" lang="en-US" sz="3000" b="1" i="0" u="none" strike="noStrike" cap="none" normalizeH="0" baseline="0" dirty="0" smtClean="0">
              <a:ln>
                <a:noFill/>
              </a:ln>
              <a:solidFill>
                <a:schemeClr val="tx1"/>
              </a:solidFill>
              <a:effectLst/>
              <a:latin typeface="Arial" pitchFamily="34" charset="0"/>
            </a:endParaRPr>
          </a:p>
          <a:p>
            <a:pPr marL="339725" marR="0" lvl="0" indent="-339725" algn="just" defTabSz="914400" rtl="0" eaLnBrk="0" fontAlgn="base" latinLnBrk="0" hangingPunct="0">
              <a:lnSpc>
                <a:spcPct val="100000"/>
              </a:lnSpc>
              <a:spcBef>
                <a:spcPct val="0"/>
              </a:spcBef>
              <a:spcAft>
                <a:spcPct val="0"/>
              </a:spcAft>
              <a:buClrTx/>
              <a:buSzTx/>
              <a:buFont typeface="+mj-lt"/>
              <a:buAutoNum type="arabicPeriod"/>
              <a:tabLst/>
            </a:pPr>
            <a:r>
              <a:rPr kumimoji="0" lang="en-US" sz="29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To see whether there is any relationship between the demand for the product and certain economic indicators.</a:t>
            </a:r>
            <a:endParaRPr kumimoji="0" lang="en-US" sz="2900" b="0" i="0" u="none" strike="noStrike" cap="none" normalizeH="0" baseline="0" dirty="0" smtClean="0">
              <a:ln>
                <a:noFill/>
              </a:ln>
              <a:solidFill>
                <a:schemeClr val="tx1"/>
              </a:solidFill>
              <a:effectLst/>
              <a:latin typeface="Arial" pitchFamily="34" charset="0"/>
            </a:endParaRPr>
          </a:p>
          <a:p>
            <a:pPr marL="339725" marR="0" lvl="0" indent="-339725" algn="just" defTabSz="914400" rtl="0" eaLnBrk="0" fontAlgn="base" latinLnBrk="0" hangingPunct="0">
              <a:lnSpc>
                <a:spcPct val="100000"/>
              </a:lnSpc>
              <a:spcBef>
                <a:spcPct val="0"/>
              </a:spcBef>
              <a:spcAft>
                <a:spcPct val="0"/>
              </a:spcAft>
              <a:buClrTx/>
              <a:buSzTx/>
              <a:buFont typeface="+mj-lt"/>
              <a:buAutoNum type="arabicPeriod"/>
              <a:tabLst/>
            </a:pPr>
            <a:r>
              <a:rPr kumimoji="0" lang="en-US" sz="29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To establish the relationship by the method of least squares and derive the regression equation. If linear relationship is assumed, the equation will be in the form of Y = a + </a:t>
            </a:r>
            <a:r>
              <a:rPr kumimoji="0" lang="en-US" sz="29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bX.</a:t>
            </a:r>
            <a:r>
              <a:rPr kumimoji="0" lang="en-US" sz="29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However, there can be curvilinear relationship also.</a:t>
            </a:r>
            <a:endParaRPr kumimoji="0" lang="en-US" sz="2900" b="0" i="0" u="none" strike="noStrike" cap="none" normalizeH="0" baseline="0" dirty="0" smtClean="0">
              <a:ln>
                <a:noFill/>
              </a:ln>
              <a:solidFill>
                <a:schemeClr val="tx1"/>
              </a:solidFill>
              <a:effectLst/>
              <a:latin typeface="Arial" pitchFamily="34" charset="0"/>
            </a:endParaRPr>
          </a:p>
          <a:p>
            <a:pPr marL="339725" marR="0" lvl="0" indent="-339725" algn="just" defTabSz="914400" rtl="0" eaLnBrk="0" fontAlgn="base" latinLnBrk="0" hangingPunct="0">
              <a:lnSpc>
                <a:spcPct val="100000"/>
              </a:lnSpc>
              <a:spcBef>
                <a:spcPct val="0"/>
              </a:spcBef>
              <a:spcAft>
                <a:spcPct val="0"/>
              </a:spcAft>
              <a:buClrTx/>
              <a:buSzTx/>
              <a:buFont typeface="+mj-lt"/>
              <a:buAutoNum type="arabicPeriod"/>
              <a:tabLst/>
            </a:pPr>
            <a:r>
              <a:rPr kumimoji="0" lang="en-US" sz="29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Once regression equation is obtained, the value of Y i.e., demand can be estimated for any given value of X (economic indicator)</a:t>
            </a:r>
          </a:p>
          <a:p>
            <a:pPr marL="339725" marR="0" lvl="0" indent="-339725" algn="just" defTabSz="914400" rtl="0" eaLnBrk="0" fontAlgn="base" latinLnBrk="0" hangingPunct="0">
              <a:lnSpc>
                <a:spcPct val="100000"/>
              </a:lnSpc>
              <a:spcBef>
                <a:spcPct val="0"/>
              </a:spcBef>
              <a:spcAft>
                <a:spcPct val="0"/>
              </a:spcAft>
              <a:buClrTx/>
              <a:buSzTx/>
              <a:buFont typeface="+mj-lt"/>
              <a:buAutoNum type="arabicPeriod"/>
              <a:tabLst/>
            </a:pPr>
            <a:r>
              <a:rPr kumimoji="0" lang="en-US" sz="29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Past relationship may not recur. Therefore, the need for value judgment is felt. Other new factors may also have to be taken into account.</a:t>
            </a:r>
            <a:r>
              <a:rPr kumimoji="0" lang="en-US" sz="2900" b="0" i="0" u="none" strike="noStrike" cap="none" normalizeH="0" baseline="0" dirty="0" smtClean="0">
                <a:ln>
                  <a:noFill/>
                </a:ln>
                <a:solidFill>
                  <a:schemeClr val="tx1"/>
                </a:solidFill>
                <a:effectLst/>
                <a:latin typeface="Arial" pitchFamily="34" charset="0"/>
              </a:rPr>
              <a:t> </a:t>
            </a:r>
          </a:p>
        </p:txBody>
      </p:sp>
    </p:spTree>
    <p:extLst>
      <p:ext uri="{BB962C8B-B14F-4D97-AF65-F5344CB8AC3E}">
        <p14:creationId xmlns:p14="http://schemas.microsoft.com/office/powerpoint/2010/main" val="4101816252"/>
      </p:ext>
    </p:extLst>
  </p:cSld>
  <p:clrMapOvr>
    <a:masterClrMapping/>
  </p:clrMapOvr>
  <p:timing>
    <p:tnLst>
      <p:par>
        <p:cTn id="1" dur="indefinite" restart="never" nodeType="tmRoot"/>
      </p:par>
    </p:tnLst>
  </p:timing>
</p:sld>
</file>

<file path=ppt/slides/slide2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21" name="Rectangle 1"/>
          <p:cNvSpPr>
            <a:spLocks noChangeArrowheads="1"/>
          </p:cNvSpPr>
          <p:nvPr/>
        </p:nvSpPr>
        <p:spPr bwMode="auto">
          <a:xfrm>
            <a:off x="76200" y="322957"/>
            <a:ext cx="8991600" cy="600164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3200" b="1" i="0" u="sng"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Limitations</a:t>
            </a:r>
            <a:r>
              <a:rPr kumimoji="0" lang="en-US" sz="32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endParaRPr kumimoji="0" lang="en-US" sz="3200" b="1" i="0" u="none" strike="noStrike" cap="none" normalizeH="0" baseline="0" dirty="0" smtClean="0">
              <a:ln>
                <a:noFill/>
              </a:ln>
              <a:solidFill>
                <a:schemeClr val="tx1"/>
              </a:solidFill>
              <a:effectLst/>
              <a:latin typeface="Arial" pitchFamily="34" charset="0"/>
            </a:endParaRPr>
          </a:p>
          <a:p>
            <a:pPr marL="514350" marR="0" lvl="0" indent="-514350" algn="just" defTabSz="914400" rtl="0" eaLnBrk="0" fontAlgn="base" latinLnBrk="0" hangingPunct="0">
              <a:lnSpc>
                <a:spcPct val="100000"/>
              </a:lnSpc>
              <a:spcBef>
                <a:spcPct val="0"/>
              </a:spcBef>
              <a:spcAft>
                <a:spcPct val="0"/>
              </a:spcAft>
              <a:buClrTx/>
              <a:buSzTx/>
              <a:buFont typeface="+mj-lt"/>
              <a:buAutoNum type="arabicPeriod"/>
              <a:tabLst/>
            </a:pPr>
            <a:r>
              <a:rPr kumimoji="0" lang="en-US" sz="3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It is difficult to find out an appropriate economic indicator.</a:t>
            </a:r>
            <a:endParaRPr kumimoji="0" lang="en-US" sz="3200" b="0" i="0" u="none" strike="noStrike" cap="none" normalizeH="0" baseline="0" dirty="0" smtClean="0">
              <a:ln>
                <a:noFill/>
              </a:ln>
              <a:solidFill>
                <a:schemeClr val="tx1"/>
              </a:solidFill>
              <a:effectLst/>
              <a:latin typeface="Arial" pitchFamily="34" charset="0"/>
            </a:endParaRPr>
          </a:p>
          <a:p>
            <a:pPr marL="514350" marR="0" lvl="0" indent="-514350" algn="just" defTabSz="914400" rtl="0" eaLnBrk="0" fontAlgn="base" latinLnBrk="0" hangingPunct="0">
              <a:lnSpc>
                <a:spcPct val="100000"/>
              </a:lnSpc>
              <a:spcBef>
                <a:spcPct val="0"/>
              </a:spcBef>
              <a:spcAft>
                <a:spcPct val="0"/>
              </a:spcAft>
              <a:buClrTx/>
              <a:buSzTx/>
              <a:buFont typeface="+mj-lt"/>
              <a:buAutoNum type="arabicPeriod"/>
              <a:tabLst/>
            </a:pPr>
            <a:r>
              <a:rPr kumimoji="0" lang="en-US" sz="3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It is best suited where relationship of demand with a particular indicator is characterized by a time </a:t>
            </a:r>
            <a:r>
              <a:rPr kumimoji="0" lang="en-US" sz="3200"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en-US" sz="3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lag. For example, construction contract will give rise to a demand for building materials with some amount of time lag, but where the demand does not lag behind a particular economic indicator, the utility is limited because forecast may have to be used on the projected economic indicator itself that may not result true.</a:t>
            </a:r>
            <a:endParaRPr kumimoji="0" lang="en-US" sz="3200" b="0" i="0" u="none" strike="noStrike" cap="none" normalizeH="0" baseline="0" dirty="0" smtClean="0">
              <a:ln>
                <a:noFill/>
              </a:ln>
              <a:solidFill>
                <a:schemeClr val="tx1"/>
              </a:solidFill>
              <a:effectLst/>
              <a:latin typeface="Arial" pitchFamily="34" charset="0"/>
            </a:endParaRPr>
          </a:p>
        </p:txBody>
      </p:sp>
    </p:spTree>
    <p:extLst>
      <p:ext uri="{BB962C8B-B14F-4D97-AF65-F5344CB8AC3E}">
        <p14:creationId xmlns:p14="http://schemas.microsoft.com/office/powerpoint/2010/main" val="145260327"/>
      </p:ext>
    </p:extLst>
  </p:cSld>
  <p:clrMapOvr>
    <a:masterClrMapping/>
  </p:clrMapOvr>
  <p:timing>
    <p:tnLst>
      <p:par>
        <p:cTn id="1" dur="indefinite" restart="never" nodeType="tmRoot"/>
      </p:par>
    </p:tnLst>
  </p:timing>
</p:sld>
</file>

<file path=ppt/slides/slide2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152400" y="76200"/>
            <a:ext cx="8915400" cy="600164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3200" b="1" i="0"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6. </a:t>
            </a:r>
            <a:r>
              <a:rPr kumimoji="0" lang="en-US" sz="3200" b="1" i="0" u="sng"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Criteria of a Good Forecasting Method</a:t>
            </a:r>
            <a:r>
              <a:rPr kumimoji="0" lang="en-US" sz="3200" b="0"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a:t>
            </a:r>
            <a:endParaRPr kumimoji="0" lang="en-US" sz="3200" b="0" i="0" u="none" strike="noStrike" cap="none" normalizeH="0" baseline="0" dirty="0" smtClean="0">
              <a:ln>
                <a:noFill/>
              </a:ln>
              <a:solidFill>
                <a:srgbClr val="FF0000"/>
              </a:solidFill>
              <a:effectLst/>
              <a:latin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3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From the study of the various methods of demand forecasting, it is clear that while some methods are very expensive, some others are cheap; while some methods are flexible, some others require special skill and sophistication, and while some methods are useful for short</a:t>
            </a:r>
            <a:r>
              <a:rPr kumimoji="0" lang="en-US" sz="3200" b="0" i="0" u="none" strike="noStrike" cap="none" normalizeH="0" dirty="0" smtClean="0">
                <a:ln>
                  <a:noFill/>
                </a:ln>
                <a:solidFill>
                  <a:schemeClr val="tx1"/>
                </a:solidFill>
                <a:effectLst/>
                <a:latin typeface="Times New Roman" pitchFamily="18" charset="0"/>
                <a:ea typeface="Calibri" pitchFamily="34" charset="0"/>
                <a:cs typeface="Times New Roman" pitchFamily="18" charset="0"/>
              </a:rPr>
              <a:t> term forecasting, others are useful for</a:t>
            </a:r>
            <a:r>
              <a:rPr kumimoji="0" lang="en-US" sz="3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long-term forecasting. Therefore, a problem arises as to which method should be considered as the best method for a particular demand situation. </a:t>
            </a:r>
            <a:r>
              <a:rPr kumimoji="0" lang="en-US" sz="32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Joel Dean </a:t>
            </a:r>
            <a:r>
              <a:rPr kumimoji="0" lang="en-US" sz="3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has suggested that a good forecasting method should have the following criteria:</a:t>
            </a:r>
            <a:endParaRPr kumimoji="0" lang="en-US" sz="3200" b="0" i="0" u="none" strike="noStrike" cap="none" normalizeH="0" baseline="0" dirty="0" smtClean="0">
              <a:ln>
                <a:noFill/>
              </a:ln>
              <a:solidFill>
                <a:schemeClr val="tx1"/>
              </a:solidFill>
              <a:effectLst/>
              <a:latin typeface="Arial" pitchFamily="34" charset="0"/>
            </a:endParaRPr>
          </a:p>
        </p:txBody>
      </p:sp>
    </p:spTree>
    <p:extLst>
      <p:ext uri="{BB962C8B-B14F-4D97-AF65-F5344CB8AC3E}">
        <p14:creationId xmlns:p14="http://schemas.microsoft.com/office/powerpoint/2010/main" val="1808836830"/>
      </p:ext>
    </p:extLst>
  </p:cSld>
  <p:clrMapOvr>
    <a:masterClrMapping/>
  </p:clrMapOvr>
</p:sld>
</file>

<file path=ppt/slides/slide2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8769" name="Rectangle 1"/>
          <p:cNvSpPr>
            <a:spLocks noChangeArrowheads="1"/>
          </p:cNvSpPr>
          <p:nvPr/>
        </p:nvSpPr>
        <p:spPr bwMode="auto">
          <a:xfrm>
            <a:off x="76200" y="199846"/>
            <a:ext cx="8915400" cy="667875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514350" marR="0" lvl="0" indent="-514350" algn="just" defTabSz="914400" rtl="0" eaLnBrk="1" fontAlgn="base" latinLnBrk="0" hangingPunct="1">
              <a:lnSpc>
                <a:spcPct val="100000"/>
              </a:lnSpc>
              <a:spcBef>
                <a:spcPct val="0"/>
              </a:spcBef>
              <a:spcAft>
                <a:spcPct val="0"/>
              </a:spcAft>
              <a:buClrTx/>
              <a:buSzTx/>
              <a:buFont typeface="+mj-lt"/>
              <a:buAutoNum type="arabicPeriod"/>
              <a:tabLst/>
            </a:pPr>
            <a:r>
              <a:rPr kumimoji="0" lang="en-US" sz="32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Accuracy</a:t>
            </a:r>
            <a:r>
              <a:rPr kumimoji="0" lang="en-US"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It is necessary to check the accuracy of the past forecasts against present performance and similarly, the accuracy of the present forecasts against future performance. Some comparisons of the model with what actually happens and of the assumptions with what is borne out in practice are more desirable. The accuracy of the forecasts is measured by the degree of deviations between the forecasts and the actual and by the extent of success in forecasting directional changes.</a:t>
            </a:r>
            <a:endParaRPr kumimoji="0" lang="en-US" sz="2800" b="0" i="0" u="none" strike="noStrike" cap="none" normalizeH="0" baseline="0" dirty="0" smtClean="0">
              <a:ln>
                <a:noFill/>
              </a:ln>
              <a:solidFill>
                <a:schemeClr val="tx1"/>
              </a:solidFill>
              <a:effectLst/>
              <a:latin typeface="Arial" pitchFamily="34" charset="0"/>
            </a:endParaRPr>
          </a:p>
          <a:p>
            <a:pPr marL="514350" marR="0" lvl="0" indent="-514350" algn="just" defTabSz="914400" rtl="0" eaLnBrk="0" fontAlgn="base" latinLnBrk="0" hangingPunct="0">
              <a:lnSpc>
                <a:spcPct val="100000"/>
              </a:lnSpc>
              <a:spcBef>
                <a:spcPct val="0"/>
              </a:spcBef>
              <a:spcAft>
                <a:spcPct val="0"/>
              </a:spcAft>
              <a:buClrTx/>
              <a:buSzTx/>
              <a:buFont typeface="+mj-lt"/>
              <a:buAutoNum type="arabicPeriod"/>
              <a:tabLst/>
            </a:pPr>
            <a:r>
              <a:rPr kumimoji="0" lang="en-US" sz="32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Plausibility</a:t>
            </a:r>
            <a:r>
              <a:rPr kumimoji="0" lang="en-US"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Plausibility means belief. The management should possess good knowledge of the technique chosen and should have confidence in the technique adopted. According to Joel Dean, the plausibility requirements on the part of the management can often increase the accuracy of the result.</a:t>
            </a:r>
            <a:endParaRPr kumimoji="0" lang="en-US" sz="2800" b="0" i="0" u="none" strike="noStrike" cap="none" normalizeH="0" baseline="0" dirty="0" smtClean="0">
              <a:ln>
                <a:noFill/>
              </a:ln>
              <a:solidFill>
                <a:schemeClr val="tx1"/>
              </a:solidFill>
              <a:effectLst/>
              <a:latin typeface="Arial" pitchFamily="34" charset="0"/>
            </a:endParaRPr>
          </a:p>
        </p:txBody>
      </p:sp>
    </p:spTree>
    <p:extLst>
      <p:ext uri="{BB962C8B-B14F-4D97-AF65-F5344CB8AC3E}">
        <p14:creationId xmlns:p14="http://schemas.microsoft.com/office/powerpoint/2010/main" val="3368805618"/>
      </p:ext>
    </p:extLst>
  </p:cSld>
  <p:clrMapOvr>
    <a:masterClrMapping/>
  </p:clrMapOvr>
</p:sld>
</file>

<file path=ppt/slides/slide2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9793" name="Rectangle 1"/>
          <p:cNvSpPr>
            <a:spLocks noChangeArrowheads="1"/>
          </p:cNvSpPr>
          <p:nvPr/>
        </p:nvSpPr>
        <p:spPr bwMode="auto">
          <a:xfrm>
            <a:off x="76200" y="41493"/>
            <a:ext cx="8991600" cy="674030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514350" marR="0" lvl="0" indent="-514350" algn="just" defTabSz="914400" rtl="0" eaLnBrk="1" fontAlgn="base" latinLnBrk="0" hangingPunct="1">
              <a:lnSpc>
                <a:spcPct val="100000"/>
              </a:lnSpc>
              <a:spcBef>
                <a:spcPct val="0"/>
              </a:spcBef>
              <a:spcAft>
                <a:spcPct val="0"/>
              </a:spcAft>
              <a:buClrTx/>
              <a:buSzTx/>
              <a:buFont typeface="+mj-lt"/>
              <a:buAutoNum type="arabicPeriod" startAt="3"/>
              <a:tabLst/>
            </a:pPr>
            <a:r>
              <a:rPr kumimoji="0" lang="en-US" sz="27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Simplicity</a:t>
            </a:r>
            <a:r>
              <a:rPr kumimoji="0" lang="en-US" sz="27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The method chosen by the management should be simple and easily understandable. If the management does not really understand the procedure followed by the forecaster, elaborate mathematical and econometric procedures are not much desirable.</a:t>
            </a:r>
            <a:endParaRPr kumimoji="0" lang="en-US" sz="2700" b="0" i="0" u="none" strike="noStrike" cap="none" normalizeH="0" baseline="0" dirty="0" smtClean="0">
              <a:ln>
                <a:noFill/>
              </a:ln>
              <a:solidFill>
                <a:schemeClr val="tx1"/>
              </a:solidFill>
              <a:effectLst/>
              <a:latin typeface="Arial" pitchFamily="34" charset="0"/>
            </a:endParaRPr>
          </a:p>
          <a:p>
            <a:pPr marL="514350" marR="0" lvl="0" indent="-514350" algn="just" defTabSz="914400" rtl="0" eaLnBrk="0" fontAlgn="base" latinLnBrk="0" hangingPunct="0">
              <a:lnSpc>
                <a:spcPct val="100000"/>
              </a:lnSpc>
              <a:spcBef>
                <a:spcPct val="0"/>
              </a:spcBef>
              <a:spcAft>
                <a:spcPct val="0"/>
              </a:spcAft>
              <a:buClrTx/>
              <a:buSzTx/>
              <a:buFont typeface="+mj-lt"/>
              <a:buAutoNum type="arabicPeriod" startAt="3"/>
              <a:tabLst/>
            </a:pPr>
            <a:r>
              <a:rPr kumimoji="0" lang="en-US" sz="27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Economy</a:t>
            </a:r>
            <a:r>
              <a:rPr kumimoji="0" lang="en-US" sz="27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Costs of forecasting should be weighed against the importance of the forecasts to the business operations. There is no sense in adopting very high levels of accuracy at great expense, if the forecast has little importance to the business.</a:t>
            </a:r>
            <a:endParaRPr kumimoji="0" lang="en-US" sz="2700" b="0" i="0" u="none" strike="noStrike" cap="none" normalizeH="0" baseline="0" dirty="0" smtClean="0">
              <a:ln>
                <a:noFill/>
              </a:ln>
              <a:solidFill>
                <a:schemeClr val="tx1"/>
              </a:solidFill>
              <a:effectLst/>
              <a:latin typeface="Arial" pitchFamily="34" charset="0"/>
            </a:endParaRPr>
          </a:p>
          <a:p>
            <a:pPr marL="514350" marR="0" lvl="0" indent="-514350" algn="just" defTabSz="914400" rtl="0" eaLnBrk="0" fontAlgn="base" latinLnBrk="0" hangingPunct="0">
              <a:lnSpc>
                <a:spcPct val="100000"/>
              </a:lnSpc>
              <a:spcBef>
                <a:spcPct val="0"/>
              </a:spcBef>
              <a:spcAft>
                <a:spcPct val="0"/>
              </a:spcAft>
              <a:buClrTx/>
              <a:buSzTx/>
              <a:buFont typeface="+mj-lt"/>
              <a:buAutoNum type="arabicPeriod" startAt="3"/>
              <a:tabLst/>
            </a:pPr>
            <a:r>
              <a:rPr kumimoji="0" lang="en-US" sz="27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Availability</a:t>
            </a:r>
            <a:r>
              <a:rPr kumimoji="0" lang="en-US" sz="27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Immediate availability of data is absolutely essential in any forecasting method. The technique adopted should yield quick and meaningful result. Techniques that take too much time to work out may produce useful information but it may be too late for the management to take any effective steps.</a:t>
            </a:r>
            <a:endParaRPr kumimoji="0" lang="en-US" sz="2700" b="0" i="0" u="none" strike="noStrike" cap="none" normalizeH="0" baseline="0" dirty="0" smtClean="0">
              <a:ln>
                <a:noFill/>
              </a:ln>
              <a:solidFill>
                <a:schemeClr val="tx1"/>
              </a:solidFill>
              <a:effectLst/>
              <a:latin typeface="Arial" pitchFamily="34" charset="0"/>
            </a:endParaRPr>
          </a:p>
        </p:txBody>
      </p:sp>
    </p:spTree>
    <p:extLst>
      <p:ext uri="{BB962C8B-B14F-4D97-AF65-F5344CB8AC3E}">
        <p14:creationId xmlns:p14="http://schemas.microsoft.com/office/powerpoint/2010/main" val="2475283881"/>
      </p:ext>
    </p:extLst>
  </p:cSld>
  <p:clrMapOvr>
    <a:masterClrMapping/>
  </p:clrMapOvr>
</p:sld>
</file>

<file path=ppt/slides/slide2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0817" name="Rectangle 1"/>
          <p:cNvSpPr>
            <a:spLocks noChangeArrowheads="1"/>
          </p:cNvSpPr>
          <p:nvPr/>
        </p:nvSpPr>
        <p:spPr bwMode="auto">
          <a:xfrm>
            <a:off x="152400" y="278249"/>
            <a:ext cx="8839200" cy="489364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514350" marR="0" lvl="0" indent="-514350" algn="just" defTabSz="914400" rtl="0" eaLnBrk="1" fontAlgn="base" latinLnBrk="0" hangingPunct="1">
              <a:lnSpc>
                <a:spcPct val="100000"/>
              </a:lnSpc>
              <a:spcBef>
                <a:spcPct val="0"/>
              </a:spcBef>
              <a:spcAft>
                <a:spcPct val="0"/>
              </a:spcAft>
              <a:buClrTx/>
              <a:buSzTx/>
              <a:buFont typeface="+mj-lt"/>
              <a:buAutoNum type="arabicPeriod" startAt="6"/>
              <a:tabLst/>
            </a:pPr>
            <a:r>
              <a:rPr kumimoji="0" lang="en-US" sz="32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Flexibility</a:t>
            </a:r>
            <a:r>
              <a:rPr kumimoji="0" lang="en-US"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The procedure adopted for forecasting should be flexible or adjustable with the changing situation. It should permit changes to be made in the relationship between the various factors as they take place.</a:t>
            </a:r>
          </a:p>
          <a:p>
            <a:pPr marL="514350" marR="0" lvl="0" indent="-514350" algn="just" defTabSz="914400" rtl="0" eaLnBrk="1" fontAlgn="base" latinLnBrk="0" hangingPunct="1">
              <a:lnSpc>
                <a:spcPct val="100000"/>
              </a:lnSpc>
              <a:spcBef>
                <a:spcPct val="0"/>
              </a:spcBef>
              <a:spcAft>
                <a:spcPct val="0"/>
              </a:spcAft>
              <a:buClrTx/>
              <a:buSzTx/>
              <a:tabLst/>
            </a:pPr>
            <a:endParaRPr kumimoji="0" lang="en-US" sz="2800" b="0" i="0" u="none" strike="noStrike" cap="none" normalizeH="0" baseline="0" dirty="0" smtClean="0">
              <a:ln>
                <a:noFill/>
              </a:ln>
              <a:solidFill>
                <a:schemeClr val="tx1"/>
              </a:solidFill>
              <a:effectLst/>
              <a:latin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Thus, a good forecasting method should yield good results at low cost, meet unexpected circumstances with flexibility and produce accurate, quick and meaningful forecasts which are more important and more beneficial to the business operations.</a:t>
            </a:r>
            <a:endParaRPr kumimoji="0" lang="en-US" sz="2800" b="0" i="0" u="none" strike="noStrike" cap="none" normalizeH="0" baseline="0" dirty="0" smtClean="0">
              <a:ln>
                <a:noFill/>
              </a:ln>
              <a:solidFill>
                <a:schemeClr val="tx1"/>
              </a:solidFill>
              <a:effectLst/>
              <a:latin typeface="Arial" pitchFamily="34" charset="0"/>
            </a:endParaRPr>
          </a:p>
        </p:txBody>
      </p:sp>
    </p:spTree>
    <p:extLst>
      <p:ext uri="{BB962C8B-B14F-4D97-AF65-F5344CB8AC3E}">
        <p14:creationId xmlns:p14="http://schemas.microsoft.com/office/powerpoint/2010/main" val="1155194884"/>
      </p:ext>
    </p:extLst>
  </p:cSld>
  <p:clrMapOvr>
    <a:masterClrMapping/>
  </p:clrMapOvr>
</p:sld>
</file>

<file path=ppt/slides/slide2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1841" name="Rectangle 1"/>
          <p:cNvSpPr>
            <a:spLocks noChangeArrowheads="1"/>
          </p:cNvSpPr>
          <p:nvPr/>
        </p:nvSpPr>
        <p:spPr bwMode="auto">
          <a:xfrm>
            <a:off x="76200" y="89118"/>
            <a:ext cx="8915400" cy="684802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3600" b="1" i="0"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7. </a:t>
            </a:r>
            <a:r>
              <a:rPr kumimoji="0" lang="en-US" sz="3600" b="1" i="0" u="sng"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Recent Trends in Demand Forecasting:</a:t>
            </a:r>
            <a:endParaRPr kumimoji="0" lang="en-US" sz="3600" b="1" i="0" u="sng" strike="noStrike" cap="none" normalizeH="0" baseline="0" dirty="0" smtClean="0">
              <a:ln>
                <a:noFill/>
              </a:ln>
              <a:solidFill>
                <a:schemeClr val="tx1"/>
              </a:solidFill>
              <a:effectLst/>
              <a:latin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31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Certain development have taken place in the demand forecasting in recent years. These development or trends are as follows:</a:t>
            </a:r>
            <a:endParaRPr kumimoji="0" lang="en-US" sz="3100" b="0" i="0" u="none" strike="noStrike" cap="none" normalizeH="0" baseline="0" dirty="0" smtClean="0">
              <a:ln>
                <a:noFill/>
              </a:ln>
              <a:solidFill>
                <a:schemeClr val="tx1"/>
              </a:solidFill>
              <a:effectLst/>
              <a:latin typeface="Arial" pitchFamily="34" charset="0"/>
            </a:endParaRPr>
          </a:p>
          <a:p>
            <a:pPr marL="514350" marR="0" lvl="0" indent="-514350" algn="just" defTabSz="914400" rtl="0" eaLnBrk="0" fontAlgn="base" latinLnBrk="0" hangingPunct="0">
              <a:lnSpc>
                <a:spcPct val="100000"/>
              </a:lnSpc>
              <a:spcBef>
                <a:spcPct val="0"/>
              </a:spcBef>
              <a:spcAft>
                <a:spcPct val="0"/>
              </a:spcAft>
              <a:buClrTx/>
              <a:buSzTx/>
              <a:buFont typeface="+mj-lt"/>
              <a:buAutoNum type="arabicPeriod"/>
              <a:tabLst/>
            </a:pPr>
            <a:r>
              <a:rPr kumimoji="0" lang="en-US" sz="31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More and more firms are giving importance to the demand forecasting in recent years then a decade ago.</a:t>
            </a:r>
            <a:endParaRPr kumimoji="0" lang="en-US" sz="3100" b="0" i="0" u="none" strike="noStrike" cap="none" normalizeH="0" baseline="0" dirty="0" smtClean="0">
              <a:ln>
                <a:noFill/>
              </a:ln>
              <a:solidFill>
                <a:schemeClr val="tx1"/>
              </a:solidFill>
              <a:effectLst/>
              <a:latin typeface="Arial" pitchFamily="34" charset="0"/>
            </a:endParaRPr>
          </a:p>
          <a:p>
            <a:pPr marL="514350" marR="0" lvl="0" indent="-514350" algn="just" defTabSz="914400" rtl="0" eaLnBrk="0" fontAlgn="base" latinLnBrk="0" hangingPunct="0">
              <a:lnSpc>
                <a:spcPct val="100000"/>
              </a:lnSpc>
              <a:spcBef>
                <a:spcPct val="0"/>
              </a:spcBef>
              <a:spcAft>
                <a:spcPct val="0"/>
              </a:spcAft>
              <a:buClrTx/>
              <a:buSzTx/>
              <a:buFont typeface="+mj-lt"/>
              <a:buAutoNum type="arabicPeriod"/>
              <a:tabLst/>
            </a:pPr>
            <a:r>
              <a:rPr kumimoji="0" lang="en-US" sz="31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Demand forecasting requires close co-operation and consultation with a number of specialists and experts and hence it has led to the development of team spirit among them. </a:t>
            </a:r>
            <a:endParaRPr kumimoji="0" lang="en-US" sz="3100" b="0" i="0" u="none" strike="noStrike" cap="none" normalizeH="0" baseline="0" dirty="0" smtClean="0">
              <a:ln>
                <a:noFill/>
              </a:ln>
              <a:solidFill>
                <a:schemeClr val="tx1"/>
              </a:solidFill>
              <a:effectLst/>
              <a:latin typeface="Arial" pitchFamily="34" charset="0"/>
            </a:endParaRPr>
          </a:p>
          <a:p>
            <a:pPr marL="514350" marR="0" lvl="0" indent="-514350" algn="just" defTabSz="914400" rtl="0" eaLnBrk="0" fontAlgn="base" latinLnBrk="0" hangingPunct="0">
              <a:lnSpc>
                <a:spcPct val="100000"/>
              </a:lnSpc>
              <a:spcBef>
                <a:spcPct val="0"/>
              </a:spcBef>
              <a:spcAft>
                <a:spcPct val="0"/>
              </a:spcAft>
              <a:buClrTx/>
              <a:buSzTx/>
              <a:buFont typeface="+mj-lt"/>
              <a:buAutoNum type="arabicPeriod"/>
              <a:tabLst/>
            </a:pPr>
            <a:r>
              <a:rPr kumimoji="0" lang="en-US" sz="31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Demand forecasting has led to the development of improved techniques of forecasting as well as collection of reliable and authentic data. </a:t>
            </a:r>
            <a:endParaRPr kumimoji="0" lang="en-US" sz="3100" b="0" i="0" u="none" strike="noStrike" cap="none" normalizeH="0" baseline="0" dirty="0" smtClean="0">
              <a:ln>
                <a:noFill/>
              </a:ln>
              <a:solidFill>
                <a:schemeClr val="tx1"/>
              </a:solidFill>
              <a:effectLst/>
              <a:latin typeface="Arial" pitchFamily="34" charset="0"/>
            </a:endParaRPr>
          </a:p>
        </p:txBody>
      </p:sp>
    </p:spTree>
    <p:extLst>
      <p:ext uri="{BB962C8B-B14F-4D97-AF65-F5344CB8AC3E}">
        <p14:creationId xmlns:p14="http://schemas.microsoft.com/office/powerpoint/2010/main" val="3177496836"/>
      </p:ext>
    </p:extLst>
  </p:cSld>
  <p:clrMapOvr>
    <a:masterClrMapping/>
  </p:clrMapOvr>
</p:sld>
</file>

<file path=ppt/slides/slide2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2865" name="Rectangle 1"/>
          <p:cNvSpPr>
            <a:spLocks noChangeArrowheads="1"/>
          </p:cNvSpPr>
          <p:nvPr/>
        </p:nvSpPr>
        <p:spPr bwMode="auto">
          <a:xfrm>
            <a:off x="76200" y="242530"/>
            <a:ext cx="8915400" cy="486287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514350" marR="0" lvl="0" indent="-514350" algn="just" defTabSz="914400" rtl="0" eaLnBrk="1" fontAlgn="base" latinLnBrk="0" hangingPunct="1">
              <a:lnSpc>
                <a:spcPct val="100000"/>
              </a:lnSpc>
              <a:spcBef>
                <a:spcPct val="0"/>
              </a:spcBef>
              <a:spcAft>
                <a:spcPct val="0"/>
              </a:spcAft>
              <a:buClrTx/>
              <a:buSzTx/>
              <a:buFont typeface="+mj-lt"/>
              <a:buAutoNum type="arabicPeriod" startAt="4"/>
              <a:tabLst/>
            </a:pPr>
            <a:r>
              <a:rPr kumimoji="0" lang="en-US" sz="31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More and more emphasis is laid on the use of sophisticated techniques such as computers for getting better and accurate results.</a:t>
            </a:r>
            <a:endParaRPr kumimoji="0" lang="en-US" sz="3100" b="0" i="0" u="none" strike="noStrike" cap="none" normalizeH="0" baseline="0" dirty="0" smtClean="0">
              <a:ln>
                <a:noFill/>
              </a:ln>
              <a:solidFill>
                <a:schemeClr val="tx1"/>
              </a:solidFill>
              <a:effectLst/>
              <a:latin typeface="Arial" pitchFamily="34" charset="0"/>
            </a:endParaRPr>
          </a:p>
          <a:p>
            <a:pPr marL="514350" marR="0" lvl="0" indent="-514350" algn="just" defTabSz="914400" rtl="0" eaLnBrk="0" fontAlgn="base" latinLnBrk="0" hangingPunct="0">
              <a:lnSpc>
                <a:spcPct val="100000"/>
              </a:lnSpc>
              <a:spcBef>
                <a:spcPct val="0"/>
              </a:spcBef>
              <a:spcAft>
                <a:spcPct val="0"/>
              </a:spcAft>
              <a:buClrTx/>
              <a:buSzTx/>
              <a:buFont typeface="+mj-lt"/>
              <a:buAutoNum type="arabicPeriod" startAt="4"/>
              <a:tabLst/>
            </a:pPr>
            <a:r>
              <a:rPr kumimoji="0" lang="en-US" sz="31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Demand forecasting for new product has not yet  fully developed.</a:t>
            </a:r>
            <a:endParaRPr kumimoji="0" lang="en-US" sz="3100" b="0" i="0" u="none" strike="noStrike" cap="none" normalizeH="0" baseline="0" dirty="0" smtClean="0">
              <a:ln>
                <a:noFill/>
              </a:ln>
              <a:solidFill>
                <a:schemeClr val="tx1"/>
              </a:solidFill>
              <a:effectLst/>
              <a:latin typeface="Arial" pitchFamily="34" charset="0"/>
            </a:endParaRPr>
          </a:p>
          <a:p>
            <a:pPr marL="514350" marR="0" lvl="0" indent="-514350" algn="just" defTabSz="914400" rtl="0" eaLnBrk="0" fontAlgn="base" latinLnBrk="0" hangingPunct="0">
              <a:lnSpc>
                <a:spcPct val="100000"/>
              </a:lnSpc>
              <a:spcBef>
                <a:spcPct val="0"/>
              </a:spcBef>
              <a:spcAft>
                <a:spcPct val="0"/>
              </a:spcAft>
              <a:buClrTx/>
              <a:buSzTx/>
              <a:buFont typeface="+mj-lt"/>
              <a:buAutoNum type="arabicPeriod" startAt="4"/>
              <a:tabLst/>
            </a:pPr>
            <a:r>
              <a:rPr kumimoji="0" lang="en-US" sz="31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Inspite</a:t>
            </a:r>
            <a:r>
              <a:rPr kumimoji="0" lang="en-US" sz="31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of the improved techniques of  forecasting and use of computers, demand forecasts have not been too accurate. </a:t>
            </a:r>
            <a:endParaRPr kumimoji="0" lang="en-US" sz="3100" b="0" i="0" u="none" strike="noStrike" cap="none" normalizeH="0" baseline="0" dirty="0" smtClean="0">
              <a:ln>
                <a:noFill/>
              </a:ln>
              <a:solidFill>
                <a:schemeClr val="tx1"/>
              </a:solidFill>
              <a:effectLst/>
              <a:latin typeface="Arial" pitchFamily="34" charset="0"/>
            </a:endParaRPr>
          </a:p>
          <a:p>
            <a:pPr marL="514350" marR="0" lvl="0" indent="-514350" algn="just" defTabSz="914400" rtl="0" eaLnBrk="0" fontAlgn="base" latinLnBrk="0" hangingPunct="0">
              <a:lnSpc>
                <a:spcPct val="100000"/>
              </a:lnSpc>
              <a:spcBef>
                <a:spcPct val="0"/>
              </a:spcBef>
              <a:spcAft>
                <a:spcPct val="0"/>
              </a:spcAft>
              <a:buClrTx/>
              <a:buSzTx/>
              <a:buFont typeface="+mj-lt"/>
              <a:buAutoNum type="arabicPeriod" startAt="4"/>
              <a:tabLst/>
            </a:pPr>
            <a:r>
              <a:rPr kumimoji="0" lang="en-US" sz="31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The importance of the personal touch in demand forecasting has been recognized. </a:t>
            </a:r>
            <a:endParaRPr kumimoji="0" lang="en-US" sz="3100" b="0" i="0" u="none" strike="noStrike" cap="none" normalizeH="0" baseline="0" dirty="0" smtClean="0">
              <a:ln>
                <a:noFill/>
              </a:ln>
              <a:solidFill>
                <a:schemeClr val="tx1"/>
              </a:solidFill>
              <a:effectLst/>
              <a:latin typeface="Arial" pitchFamily="34" charset="0"/>
            </a:endParaRPr>
          </a:p>
        </p:txBody>
      </p:sp>
    </p:spTree>
    <p:extLst>
      <p:ext uri="{BB962C8B-B14F-4D97-AF65-F5344CB8AC3E}">
        <p14:creationId xmlns:p14="http://schemas.microsoft.com/office/powerpoint/2010/main" val="152004540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685800" y="2819400"/>
          <a:ext cx="7696200" cy="3364992"/>
        </p:xfrm>
        <a:graphic>
          <a:graphicData uri="http://schemas.openxmlformats.org/drawingml/2006/table">
            <a:tbl>
              <a:tblPr/>
              <a:tblGrid>
                <a:gridCol w="1342639"/>
                <a:gridCol w="4075870"/>
                <a:gridCol w="2277691"/>
              </a:tblGrid>
              <a:tr h="0">
                <a:tc>
                  <a:txBody>
                    <a:bodyPr/>
                    <a:lstStyle/>
                    <a:p>
                      <a:pPr marL="0" marR="0" algn="ctr">
                        <a:lnSpc>
                          <a:spcPct val="115000"/>
                        </a:lnSpc>
                        <a:spcBef>
                          <a:spcPts val="0"/>
                        </a:spcBef>
                        <a:spcAft>
                          <a:spcPts val="0"/>
                        </a:spcAft>
                      </a:pPr>
                      <a:r>
                        <a:rPr lang="en-US" sz="2400" b="1" dirty="0">
                          <a:latin typeface="Times New Roman"/>
                          <a:ea typeface="Calibri"/>
                          <a:cs typeface="Times New Roman"/>
                        </a:rPr>
                        <a:t>Price</a:t>
                      </a:r>
                      <a:endParaRPr lang="en-US" sz="1800" dirty="0">
                        <a:latin typeface="Calibri"/>
                        <a:ea typeface="Calibri"/>
                        <a:cs typeface="Times New Roman"/>
                      </a:endParaRPr>
                    </a:p>
                    <a:p>
                      <a:pPr marL="0" marR="0" algn="ctr">
                        <a:lnSpc>
                          <a:spcPct val="115000"/>
                        </a:lnSpc>
                        <a:spcBef>
                          <a:spcPts val="0"/>
                        </a:spcBef>
                        <a:spcAft>
                          <a:spcPts val="0"/>
                        </a:spcAft>
                      </a:pPr>
                      <a:r>
                        <a:rPr lang="en-US" sz="2400" b="1" dirty="0">
                          <a:latin typeface="Times New Roman"/>
                          <a:ea typeface="Calibri"/>
                          <a:cs typeface="Times New Roman"/>
                        </a:rPr>
                        <a:t>(Rs.)</a:t>
                      </a:r>
                      <a:endParaRPr lang="en-US" sz="1800" dirty="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2400" b="1" dirty="0">
                          <a:latin typeface="Times New Roman"/>
                          <a:ea typeface="Calibri"/>
                          <a:cs typeface="Times New Roman"/>
                        </a:rPr>
                        <a:t>Units of commodity X demanded per day by individuals</a:t>
                      </a:r>
                      <a:endParaRPr lang="en-US" sz="1800" dirty="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2400" b="1" dirty="0">
                          <a:latin typeface="Times New Roman"/>
                          <a:ea typeface="Calibri"/>
                          <a:cs typeface="Times New Roman"/>
                        </a:rPr>
                        <a:t>Total Market Demand</a:t>
                      </a:r>
                      <a:endParaRPr lang="en-US" sz="1800" dirty="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lgn="ctr">
                        <a:lnSpc>
                          <a:spcPct val="115000"/>
                        </a:lnSpc>
                        <a:spcBef>
                          <a:spcPts val="0"/>
                        </a:spcBef>
                        <a:spcAft>
                          <a:spcPts val="0"/>
                        </a:spcAft>
                      </a:pPr>
                      <a:endParaRPr lang="en-US" sz="2400">
                        <a:latin typeface="Times New Roman"/>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2400" dirty="0">
                          <a:latin typeface="Times New Roman"/>
                          <a:ea typeface="Calibri"/>
                          <a:cs typeface="Times New Roman"/>
                        </a:rPr>
                        <a:t>A    +      B    +      C</a:t>
                      </a:r>
                      <a:endParaRPr lang="en-US" sz="1800" dirty="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endParaRPr lang="en-US" sz="2400" dirty="0">
                        <a:latin typeface="Times New Roman"/>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lgn="ctr">
                        <a:lnSpc>
                          <a:spcPct val="115000"/>
                        </a:lnSpc>
                        <a:spcBef>
                          <a:spcPts val="0"/>
                        </a:spcBef>
                        <a:spcAft>
                          <a:spcPts val="0"/>
                        </a:spcAft>
                      </a:pPr>
                      <a:r>
                        <a:rPr lang="en-US" sz="2400" dirty="0">
                          <a:latin typeface="Times New Roman"/>
                          <a:ea typeface="Calibri"/>
                          <a:cs typeface="Times New Roman"/>
                        </a:rPr>
                        <a:t>4</a:t>
                      </a:r>
                      <a:endParaRPr lang="en-US" sz="1800" dirty="0">
                        <a:latin typeface="Calibri"/>
                        <a:ea typeface="Calibri"/>
                        <a:cs typeface="Times New Roman"/>
                      </a:endParaRPr>
                    </a:p>
                    <a:p>
                      <a:pPr marL="0" marR="0" algn="ctr">
                        <a:lnSpc>
                          <a:spcPct val="115000"/>
                        </a:lnSpc>
                        <a:spcBef>
                          <a:spcPts val="0"/>
                        </a:spcBef>
                        <a:spcAft>
                          <a:spcPts val="0"/>
                        </a:spcAft>
                      </a:pPr>
                      <a:r>
                        <a:rPr lang="en-US" sz="2400" dirty="0">
                          <a:latin typeface="Times New Roman"/>
                          <a:ea typeface="Calibri"/>
                          <a:cs typeface="Times New Roman"/>
                        </a:rPr>
                        <a:t>3</a:t>
                      </a:r>
                      <a:endParaRPr lang="en-US" sz="1800" dirty="0">
                        <a:latin typeface="Calibri"/>
                        <a:ea typeface="Calibri"/>
                        <a:cs typeface="Times New Roman"/>
                      </a:endParaRPr>
                    </a:p>
                    <a:p>
                      <a:pPr marL="0" marR="0" algn="ctr">
                        <a:lnSpc>
                          <a:spcPct val="115000"/>
                        </a:lnSpc>
                        <a:spcBef>
                          <a:spcPts val="0"/>
                        </a:spcBef>
                        <a:spcAft>
                          <a:spcPts val="0"/>
                        </a:spcAft>
                      </a:pPr>
                      <a:r>
                        <a:rPr lang="en-US" sz="2400" dirty="0">
                          <a:latin typeface="Times New Roman"/>
                          <a:ea typeface="Calibri"/>
                          <a:cs typeface="Times New Roman"/>
                        </a:rPr>
                        <a:t>2</a:t>
                      </a:r>
                      <a:endParaRPr lang="en-US" sz="1800" dirty="0">
                        <a:latin typeface="Calibri"/>
                        <a:ea typeface="Calibri"/>
                        <a:cs typeface="Times New Roman"/>
                      </a:endParaRPr>
                    </a:p>
                    <a:p>
                      <a:pPr marL="0" marR="0" algn="ctr">
                        <a:lnSpc>
                          <a:spcPct val="115000"/>
                        </a:lnSpc>
                        <a:spcBef>
                          <a:spcPts val="0"/>
                        </a:spcBef>
                        <a:spcAft>
                          <a:spcPts val="0"/>
                        </a:spcAft>
                      </a:pPr>
                      <a:r>
                        <a:rPr lang="en-US" sz="2400" dirty="0">
                          <a:latin typeface="Times New Roman"/>
                          <a:ea typeface="Calibri"/>
                          <a:cs typeface="Times New Roman"/>
                        </a:rPr>
                        <a:t>1</a:t>
                      </a:r>
                      <a:endParaRPr lang="en-US" sz="1800" dirty="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2400" dirty="0">
                          <a:latin typeface="Times New Roman"/>
                          <a:ea typeface="Calibri"/>
                          <a:cs typeface="Times New Roman"/>
                        </a:rPr>
                        <a:t>1            1             3</a:t>
                      </a:r>
                      <a:endParaRPr lang="en-US" sz="1800" dirty="0">
                        <a:latin typeface="Calibri"/>
                        <a:ea typeface="Calibri"/>
                        <a:cs typeface="Times New Roman"/>
                      </a:endParaRPr>
                    </a:p>
                    <a:p>
                      <a:pPr marL="0" marR="0" algn="ctr">
                        <a:lnSpc>
                          <a:spcPct val="115000"/>
                        </a:lnSpc>
                        <a:spcBef>
                          <a:spcPts val="0"/>
                        </a:spcBef>
                        <a:spcAft>
                          <a:spcPts val="0"/>
                        </a:spcAft>
                      </a:pPr>
                      <a:r>
                        <a:rPr lang="en-US" sz="2400" dirty="0">
                          <a:latin typeface="Times New Roman"/>
                          <a:ea typeface="Calibri"/>
                          <a:cs typeface="Times New Roman"/>
                        </a:rPr>
                        <a:t>2            3             5</a:t>
                      </a:r>
                      <a:endParaRPr lang="en-US" sz="1800" dirty="0">
                        <a:latin typeface="Calibri"/>
                        <a:ea typeface="Calibri"/>
                        <a:cs typeface="Times New Roman"/>
                      </a:endParaRPr>
                    </a:p>
                    <a:p>
                      <a:pPr marL="0" marR="0" algn="ctr">
                        <a:lnSpc>
                          <a:spcPct val="115000"/>
                        </a:lnSpc>
                        <a:spcBef>
                          <a:spcPts val="0"/>
                        </a:spcBef>
                        <a:spcAft>
                          <a:spcPts val="0"/>
                        </a:spcAft>
                      </a:pPr>
                      <a:r>
                        <a:rPr lang="en-US" sz="2400" dirty="0">
                          <a:latin typeface="Times New Roman"/>
                          <a:ea typeface="Calibri"/>
                          <a:cs typeface="Times New Roman"/>
                        </a:rPr>
                        <a:t>3            5             7</a:t>
                      </a:r>
                      <a:endParaRPr lang="en-US" sz="1800" dirty="0">
                        <a:latin typeface="Calibri"/>
                        <a:ea typeface="Calibri"/>
                        <a:cs typeface="Times New Roman"/>
                      </a:endParaRPr>
                    </a:p>
                    <a:p>
                      <a:pPr marL="0" marR="0" algn="ctr">
                        <a:lnSpc>
                          <a:spcPct val="115000"/>
                        </a:lnSpc>
                        <a:spcBef>
                          <a:spcPts val="0"/>
                        </a:spcBef>
                        <a:spcAft>
                          <a:spcPts val="0"/>
                        </a:spcAft>
                      </a:pPr>
                      <a:r>
                        <a:rPr lang="en-US" sz="2400" dirty="0">
                          <a:latin typeface="Times New Roman"/>
                          <a:ea typeface="Calibri"/>
                          <a:cs typeface="Times New Roman"/>
                        </a:rPr>
                        <a:t>  5            9             10</a:t>
                      </a:r>
                      <a:endParaRPr lang="en-US" sz="1800" dirty="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2400" dirty="0">
                          <a:latin typeface="Times New Roman"/>
                          <a:ea typeface="Calibri"/>
                          <a:cs typeface="Times New Roman"/>
                        </a:rPr>
                        <a:t>5</a:t>
                      </a:r>
                      <a:endParaRPr lang="en-US" sz="1800" dirty="0">
                        <a:latin typeface="Calibri"/>
                        <a:ea typeface="Calibri"/>
                        <a:cs typeface="Times New Roman"/>
                      </a:endParaRPr>
                    </a:p>
                    <a:p>
                      <a:pPr marL="0" marR="0" algn="ctr">
                        <a:lnSpc>
                          <a:spcPct val="115000"/>
                        </a:lnSpc>
                        <a:spcBef>
                          <a:spcPts val="0"/>
                        </a:spcBef>
                        <a:spcAft>
                          <a:spcPts val="0"/>
                        </a:spcAft>
                      </a:pPr>
                      <a:r>
                        <a:rPr lang="en-US" sz="2400" dirty="0">
                          <a:latin typeface="Times New Roman"/>
                          <a:ea typeface="Calibri"/>
                          <a:cs typeface="Times New Roman"/>
                        </a:rPr>
                        <a:t>10</a:t>
                      </a:r>
                      <a:endParaRPr lang="en-US" sz="1800" dirty="0">
                        <a:latin typeface="Calibri"/>
                        <a:ea typeface="Calibri"/>
                        <a:cs typeface="Times New Roman"/>
                      </a:endParaRPr>
                    </a:p>
                    <a:p>
                      <a:pPr marL="0" marR="0" algn="ctr">
                        <a:lnSpc>
                          <a:spcPct val="115000"/>
                        </a:lnSpc>
                        <a:spcBef>
                          <a:spcPts val="0"/>
                        </a:spcBef>
                        <a:spcAft>
                          <a:spcPts val="0"/>
                        </a:spcAft>
                      </a:pPr>
                      <a:r>
                        <a:rPr lang="en-US" sz="2400" dirty="0">
                          <a:latin typeface="Times New Roman"/>
                          <a:ea typeface="Calibri"/>
                          <a:cs typeface="Times New Roman"/>
                        </a:rPr>
                        <a:t>15</a:t>
                      </a:r>
                      <a:endParaRPr lang="en-US" sz="1800" dirty="0">
                        <a:latin typeface="Calibri"/>
                        <a:ea typeface="Calibri"/>
                        <a:cs typeface="Times New Roman"/>
                      </a:endParaRPr>
                    </a:p>
                    <a:p>
                      <a:pPr marL="0" marR="0" algn="ctr">
                        <a:lnSpc>
                          <a:spcPct val="115000"/>
                        </a:lnSpc>
                        <a:spcBef>
                          <a:spcPts val="0"/>
                        </a:spcBef>
                        <a:spcAft>
                          <a:spcPts val="0"/>
                        </a:spcAft>
                      </a:pPr>
                      <a:r>
                        <a:rPr lang="en-US" sz="2400" dirty="0">
                          <a:latin typeface="Times New Roman"/>
                          <a:ea typeface="Calibri"/>
                          <a:cs typeface="Times New Roman"/>
                        </a:rPr>
                        <a:t>24</a:t>
                      </a:r>
                      <a:endParaRPr lang="en-US" sz="1800" dirty="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1025" name="Rectangle 1"/>
          <p:cNvSpPr>
            <a:spLocks noChangeArrowheads="1"/>
          </p:cNvSpPr>
          <p:nvPr/>
        </p:nvSpPr>
        <p:spPr bwMode="auto">
          <a:xfrm>
            <a:off x="304800" y="0"/>
            <a:ext cx="8458200" cy="261610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Char char="•"/>
              <a:tabLst/>
            </a:pPr>
            <a:r>
              <a:rPr kumimoji="0" lang="en-US" sz="36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Market Demand Schedule:</a:t>
            </a:r>
            <a:endParaRPr kumimoji="0" lang="en-US" sz="1400" b="0" i="0" u="none" strike="noStrike" cap="none" normalizeH="0" baseline="0" dirty="0" smtClean="0">
              <a:ln>
                <a:noFill/>
              </a:ln>
              <a:solidFill>
                <a:schemeClr val="tx1"/>
              </a:solidFill>
              <a:effectLst/>
              <a:latin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3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It is a tabular statement narrating the quantities of a commodity demanded in aggregate by all the buyers in the market at different prices over a given period of time</a:t>
            </a:r>
            <a:endParaRPr kumimoji="0" lang="en-US" sz="4000" b="0" i="0" u="none" strike="noStrike" cap="none" normalizeH="0" baseline="0" dirty="0" smtClean="0">
              <a:ln>
                <a:noFill/>
              </a:ln>
              <a:solidFill>
                <a:schemeClr val="tx1"/>
              </a:solidFill>
              <a:effectLst/>
              <a:latin typeface="Arial" pitchFamily="34" charset="0"/>
            </a:endParaRPr>
          </a:p>
        </p:txBody>
      </p:sp>
    </p:spTree>
  </p:cSld>
  <p:clrMapOvr>
    <a:masterClrMapping/>
  </p:clrMapOvr>
</p:sld>
</file>

<file path=ppt/slides/slide2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3889" name="Rectangle 1"/>
          <p:cNvSpPr>
            <a:spLocks noChangeArrowheads="1"/>
          </p:cNvSpPr>
          <p:nvPr/>
        </p:nvSpPr>
        <p:spPr bwMode="auto">
          <a:xfrm>
            <a:off x="228600" y="215205"/>
            <a:ext cx="8686800" cy="672491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514350" marR="0" lvl="0" indent="-514350" algn="just" defTabSz="914400" rtl="0" eaLnBrk="1" fontAlgn="base" latinLnBrk="0" hangingPunct="1">
              <a:lnSpc>
                <a:spcPct val="100000"/>
              </a:lnSpc>
              <a:spcBef>
                <a:spcPct val="0"/>
              </a:spcBef>
              <a:spcAft>
                <a:spcPct val="0"/>
              </a:spcAft>
              <a:buClrTx/>
              <a:buSzTx/>
              <a:buFont typeface="+mj-lt"/>
              <a:buAutoNum type="arabicPeriod" startAt="8"/>
              <a:tabLst/>
            </a:pPr>
            <a:r>
              <a:rPr kumimoji="0" lang="en-US" sz="31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Top-to-bottom approach has become more</a:t>
            </a:r>
            <a:r>
              <a:rPr kumimoji="0" lang="en-US" sz="3100" b="0" i="0" u="none" strike="noStrike" cap="none" normalizeH="0" dirty="0" smtClean="0">
                <a:ln>
                  <a:noFill/>
                </a:ln>
                <a:solidFill>
                  <a:schemeClr val="tx1"/>
                </a:solidFill>
                <a:effectLst/>
                <a:latin typeface="Times New Roman" pitchFamily="18" charset="0"/>
                <a:ea typeface="Calibri" pitchFamily="34" charset="0"/>
                <a:cs typeface="Times New Roman" pitchFamily="18" charset="0"/>
              </a:rPr>
              <a:t> popular than bottom</a:t>
            </a:r>
            <a:r>
              <a:rPr kumimoji="0" lang="en-US" sz="3100"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en-US" sz="31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to-top approach in forecasting. Top-to-bottom approach involve the analysis of the national economy first, and then of  the industry and finally of the individual firm. But bottom </a:t>
            </a:r>
            <a:r>
              <a:rPr kumimoji="0" lang="en-US" sz="3100"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en-US" sz="31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to-top approach involves the reverse analysis </a:t>
            </a:r>
            <a:r>
              <a:rPr kumimoji="0" lang="en-US" sz="31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i</a:t>
            </a:r>
            <a:r>
              <a:rPr kumimoji="0" lang="en-US" sz="31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.e the analysis of the individual firm in the first instance, then of the industry and finally of the entire economy.  </a:t>
            </a:r>
          </a:p>
          <a:p>
            <a:pPr marL="514350" marR="0" lvl="0" indent="-514350" algn="just" defTabSz="914400" rtl="0" eaLnBrk="1" fontAlgn="base" latinLnBrk="0" hangingPunct="1">
              <a:lnSpc>
                <a:spcPct val="100000"/>
              </a:lnSpc>
              <a:spcBef>
                <a:spcPct val="0"/>
              </a:spcBef>
              <a:spcAft>
                <a:spcPct val="0"/>
              </a:spcAft>
              <a:buClrTx/>
              <a:buSzTx/>
              <a:tabLst/>
            </a:pPr>
            <a:endParaRPr kumimoji="0" lang="en-US" sz="2800" b="0" i="0" u="none" strike="noStrike" cap="none" normalizeH="0" baseline="0" dirty="0" smtClean="0">
              <a:ln>
                <a:noFill/>
              </a:ln>
              <a:solidFill>
                <a:schemeClr val="tx1"/>
              </a:solidFill>
              <a:effectLst/>
              <a:latin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31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Small firms prefer bottom-to-top approach as (</a:t>
            </a:r>
            <a:r>
              <a:rPr kumimoji="0" lang="en-US" sz="31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i</a:t>
            </a:r>
            <a:r>
              <a:rPr kumimoji="0" lang="en-US" sz="31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they are very close to the final consumer, (ii) they are unable to use costly sophisticated techniques, and (iii) they manufacture mostly a single product. </a:t>
            </a:r>
            <a:endParaRPr kumimoji="0" lang="en-US" sz="3100" b="0" i="0" u="none" strike="noStrike" cap="none" normalizeH="0" baseline="0" dirty="0" smtClean="0">
              <a:ln>
                <a:noFill/>
              </a:ln>
              <a:solidFill>
                <a:schemeClr val="tx1"/>
              </a:solidFill>
              <a:effectLst/>
              <a:latin typeface="Arial" pitchFamily="34" charset="0"/>
            </a:endParaRPr>
          </a:p>
        </p:txBody>
      </p:sp>
    </p:spTree>
    <p:extLst>
      <p:ext uri="{BB962C8B-B14F-4D97-AF65-F5344CB8AC3E}">
        <p14:creationId xmlns:p14="http://schemas.microsoft.com/office/powerpoint/2010/main" val="2557494211"/>
      </p:ext>
    </p:extLst>
  </p:cSld>
  <p:clrMapOvr>
    <a:masterClrMapping/>
  </p:clrMapOvr>
</p:sld>
</file>

<file path=ppt/slides/slide2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4913" name="Rectangle 1"/>
          <p:cNvSpPr>
            <a:spLocks noChangeArrowheads="1"/>
          </p:cNvSpPr>
          <p:nvPr/>
        </p:nvSpPr>
        <p:spPr bwMode="auto">
          <a:xfrm>
            <a:off x="152400" y="-76200"/>
            <a:ext cx="8839200" cy="655564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defTabSz="914400" rtl="0" eaLnBrk="1" fontAlgn="base" latinLnBrk="0" hangingPunct="1">
              <a:lnSpc>
                <a:spcPct val="100000"/>
              </a:lnSpc>
              <a:spcBef>
                <a:spcPct val="0"/>
              </a:spcBef>
              <a:spcAft>
                <a:spcPct val="0"/>
              </a:spcAft>
              <a:buClrTx/>
              <a:buSzTx/>
              <a:buFontTx/>
              <a:buNone/>
              <a:tabLst/>
            </a:pPr>
            <a:r>
              <a:rPr kumimoji="0" lang="en-US" sz="3000" b="1" i="0" u="sng"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Unit:</a:t>
            </a:r>
            <a:r>
              <a:rPr kumimoji="0" lang="en-US" sz="3000" b="1" i="0" u="sng" strike="noStrike" cap="none" normalizeH="0" dirty="0" smtClean="0">
                <a:ln>
                  <a:noFill/>
                </a:ln>
                <a:solidFill>
                  <a:schemeClr val="tx1"/>
                </a:solidFill>
                <a:effectLst/>
                <a:latin typeface="Times New Roman" pitchFamily="18" charset="0"/>
                <a:ea typeface="Calibri" pitchFamily="34" charset="0"/>
                <a:cs typeface="Times New Roman" pitchFamily="18" charset="0"/>
              </a:rPr>
              <a:t> 3:</a:t>
            </a:r>
            <a:r>
              <a:rPr kumimoji="0" lang="en-US" sz="3000" b="1" i="0" strike="noStrike" cap="none" normalizeH="0" dirty="0" smtClean="0">
                <a:ln>
                  <a:noFill/>
                </a:ln>
                <a:solidFill>
                  <a:schemeClr val="tx1"/>
                </a:solidFill>
                <a:effectLst/>
                <a:latin typeface="Times New Roman" pitchFamily="18" charset="0"/>
                <a:ea typeface="Calibri" pitchFamily="34" charset="0"/>
                <a:cs typeface="Times New Roman" pitchFamily="18" charset="0"/>
              </a:rPr>
              <a:t>              </a:t>
            </a:r>
            <a:r>
              <a:rPr kumimoji="0" lang="en-US" sz="3000" b="1" i="0" u="sng"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Production Analysis</a:t>
            </a:r>
            <a:r>
              <a:rPr kumimoji="0" lang="en-US" sz="3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endParaRPr kumimoji="0" lang="en-US" sz="3000" b="0" i="0" u="none" strike="noStrike" cap="none" normalizeH="0" baseline="0" dirty="0" smtClean="0">
              <a:ln>
                <a:noFill/>
              </a:ln>
              <a:solidFill>
                <a:schemeClr val="tx1"/>
              </a:solidFill>
              <a:effectLst/>
              <a:latin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3000" b="1" i="0" u="sng"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Production: -</a:t>
            </a:r>
            <a:r>
              <a:rPr kumimoji="0" lang="en-US" sz="3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implies provision of goods and services, often described as commodities: </a:t>
            </a:r>
            <a:endParaRPr kumimoji="0" lang="en-US" sz="3000" b="0" i="0" u="none" strike="noStrike" cap="none" normalizeH="0" baseline="0" dirty="0" smtClean="0">
              <a:ln>
                <a:noFill/>
              </a:ln>
              <a:solidFill>
                <a:schemeClr val="tx1"/>
              </a:solidFill>
              <a:effectLst/>
              <a:latin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3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In technical sense , production is the transformation of resources into commodities over time.  To put it simply production is the act of converting or transforming input into output. The act of production is technically carried out by a firm. A   firm is business unit with undertakes the activity of transforming input in to output of goods   and services.  In the production process, a firm combines various inputs in different quantities and proportion to produce different levels of output. Production is a flow concept. It is measured as rate of output per unit of time. </a:t>
            </a:r>
            <a:endParaRPr kumimoji="0" lang="en-US" sz="3000" b="0" i="0" u="none" strike="noStrike" cap="none" normalizeH="0" baseline="0" dirty="0" smtClean="0">
              <a:ln>
                <a:noFill/>
              </a:ln>
              <a:solidFill>
                <a:schemeClr val="tx1"/>
              </a:solidFill>
              <a:effectLst/>
              <a:latin typeface="Arial" pitchFamily="34" charset="0"/>
            </a:endParaRPr>
          </a:p>
        </p:txBody>
      </p:sp>
    </p:spTree>
    <p:extLst>
      <p:ext uri="{BB962C8B-B14F-4D97-AF65-F5344CB8AC3E}">
        <p14:creationId xmlns:p14="http://schemas.microsoft.com/office/powerpoint/2010/main" val="86755665"/>
      </p:ext>
    </p:extLst>
  </p:cSld>
  <p:clrMapOvr>
    <a:masterClrMapping/>
  </p:clrMapOvr>
</p:sld>
</file>

<file path=ppt/slides/slide2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5937" name="Rectangle 1"/>
          <p:cNvSpPr>
            <a:spLocks noChangeArrowheads="1"/>
          </p:cNvSpPr>
          <p:nvPr/>
        </p:nvSpPr>
        <p:spPr bwMode="auto">
          <a:xfrm>
            <a:off x="152400" y="112693"/>
            <a:ext cx="8839200" cy="452431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3200" b="1" i="0" u="sng"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The concept of production function </a:t>
            </a:r>
            <a:r>
              <a:rPr kumimoji="0" lang="en-US" sz="3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endParaRPr kumimoji="0" lang="en-US" sz="3200" b="0" i="0" u="none" strike="noStrike" cap="none" normalizeH="0" baseline="0" dirty="0" smtClean="0">
              <a:ln>
                <a:noFill/>
              </a:ln>
              <a:solidFill>
                <a:schemeClr val="tx1"/>
              </a:solidFill>
              <a:effectLst/>
              <a:latin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3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The sate of output of a commodity functionally depend on the quantity of inputs used per unit of time. The technological </a:t>
            </a:r>
            <a:r>
              <a:rPr kumimoji="0" lang="en-US" sz="3200"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en-US" sz="3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physical relationship between inputs and outputs is referred to as the production function. Basically production function is an engineering concept, but it is widely used in business economics for studying production behavior.</a:t>
            </a:r>
            <a:endParaRPr kumimoji="0" lang="en-US" sz="3200" b="0" i="0" u="none" strike="noStrike" cap="none" normalizeH="0" baseline="0" dirty="0" smtClean="0">
              <a:ln>
                <a:noFill/>
              </a:ln>
              <a:solidFill>
                <a:schemeClr val="tx1"/>
              </a:solidFill>
              <a:effectLst/>
              <a:latin typeface="Arial" pitchFamily="34" charset="0"/>
            </a:endParaRPr>
          </a:p>
        </p:txBody>
      </p:sp>
    </p:spTree>
    <p:extLst>
      <p:ext uri="{BB962C8B-B14F-4D97-AF65-F5344CB8AC3E}">
        <p14:creationId xmlns:p14="http://schemas.microsoft.com/office/powerpoint/2010/main" val="1180728546"/>
      </p:ext>
    </p:extLst>
  </p:cSld>
  <p:clrMapOvr>
    <a:masterClrMapping/>
  </p:clrMapOvr>
</p:sld>
</file>

<file path=ppt/slides/slide2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61" name="Rectangle 1"/>
          <p:cNvSpPr>
            <a:spLocks noChangeArrowheads="1"/>
          </p:cNvSpPr>
          <p:nvPr/>
        </p:nvSpPr>
        <p:spPr bwMode="auto">
          <a:xfrm>
            <a:off x="76200" y="372844"/>
            <a:ext cx="8991600" cy="557075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3600" b="1" i="0" u="sng"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Definitions:</a:t>
            </a:r>
            <a:endParaRPr kumimoji="0" lang="en-US" sz="3600" b="1" i="0" u="sng" strike="noStrike" cap="none" normalizeH="0" baseline="0" dirty="0" smtClean="0">
              <a:ln>
                <a:noFill/>
              </a:ln>
              <a:solidFill>
                <a:schemeClr val="tx1"/>
              </a:solidFill>
              <a:effectLst/>
              <a:latin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3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According to </a:t>
            </a:r>
            <a:r>
              <a:rPr kumimoji="0" lang="en-US" sz="32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G. J. Stigler </a:t>
            </a:r>
            <a:r>
              <a:rPr kumimoji="0" lang="en-US" sz="3200"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en-US" sz="3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The production function is the name given to the relationship between rates of input of productive services and the rate of output of product. It is the economist</a:t>
            </a:r>
            <a:r>
              <a:rPr kumimoji="0" lang="en-US" sz="3200"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en-US" sz="3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s summary of technical knowledge</a:t>
            </a:r>
            <a:r>
              <a:rPr kumimoji="0" lang="en-US" sz="3200"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en-US" sz="3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endParaRPr kumimoji="0" lang="en-US" sz="3200" b="0" i="0" u="none" strike="noStrike" cap="none" normalizeH="0" baseline="0" dirty="0" smtClean="0">
              <a:ln>
                <a:noFill/>
              </a:ln>
              <a:solidFill>
                <a:schemeClr val="tx1"/>
              </a:solidFill>
              <a:effectLst/>
              <a:latin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3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According to </a:t>
            </a:r>
            <a:r>
              <a:rPr kumimoji="0" lang="en-US" sz="32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Prof. L. R. </a:t>
            </a:r>
            <a:r>
              <a:rPr kumimoji="0" lang="en-US" sz="3200" b="1"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Clein</a:t>
            </a:r>
            <a:r>
              <a:rPr kumimoji="0" lang="en-US" sz="3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en-US" sz="3200"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en-US" sz="3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the production function is a technical or engineering relation between input and output. As long as the natural laws of technology remain unchanged, the production function remain unchanged</a:t>
            </a:r>
            <a:r>
              <a:rPr kumimoji="0" lang="en-US" sz="3200"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en-US" sz="3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endParaRPr kumimoji="0" lang="en-US" sz="3200" b="0" i="0" u="none" strike="noStrike" cap="none" normalizeH="0" baseline="0" dirty="0" smtClean="0">
              <a:ln>
                <a:noFill/>
              </a:ln>
              <a:solidFill>
                <a:schemeClr val="tx1"/>
              </a:solidFill>
              <a:effectLst/>
              <a:latin typeface="Arial" pitchFamily="34" charset="0"/>
            </a:endParaRPr>
          </a:p>
        </p:txBody>
      </p:sp>
    </p:spTree>
    <p:extLst>
      <p:ext uri="{BB962C8B-B14F-4D97-AF65-F5344CB8AC3E}">
        <p14:creationId xmlns:p14="http://schemas.microsoft.com/office/powerpoint/2010/main" val="3403245744"/>
      </p:ext>
    </p:extLst>
  </p:cSld>
  <p:clrMapOvr>
    <a:masterClrMapping/>
  </p:clrMapOvr>
</p:sld>
</file>

<file path=ppt/slides/slide2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7985" name="Rectangle 1"/>
          <p:cNvSpPr>
            <a:spLocks noChangeArrowheads="1"/>
          </p:cNvSpPr>
          <p:nvPr/>
        </p:nvSpPr>
        <p:spPr bwMode="auto">
          <a:xfrm>
            <a:off x="76200" y="126623"/>
            <a:ext cx="8915400" cy="581697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7200" algn="just" defTabSz="914400" rtl="0" eaLnBrk="1" fontAlgn="base" latinLnBrk="0" hangingPunct="1">
              <a:lnSpc>
                <a:spcPct val="100000"/>
              </a:lnSpc>
              <a:spcBef>
                <a:spcPct val="0"/>
              </a:spcBef>
              <a:spcAft>
                <a:spcPct val="0"/>
              </a:spcAft>
              <a:buClrTx/>
              <a:buSzTx/>
              <a:buFontTx/>
              <a:buNone/>
              <a:tabLst/>
            </a:pPr>
            <a:r>
              <a:rPr kumimoji="0" lang="en-US" sz="31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In the words of </a:t>
            </a:r>
            <a:r>
              <a:rPr kumimoji="0" lang="en-US" sz="31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Koutsoyiannis</a:t>
            </a:r>
            <a:r>
              <a:rPr kumimoji="0" lang="en-US" sz="31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en-US" sz="3100"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en-US" sz="31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the production function is purely a technical relation which connects factor inputs and output</a:t>
            </a:r>
            <a:r>
              <a:rPr kumimoji="0" lang="en-US" sz="3100"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en-US" sz="31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endParaRPr kumimoji="0" lang="en-US" sz="3100" b="0" i="0" u="none" strike="noStrike" cap="none" normalizeH="0" baseline="0" dirty="0" smtClean="0">
              <a:ln>
                <a:noFill/>
              </a:ln>
              <a:solidFill>
                <a:schemeClr val="tx1"/>
              </a:solidFill>
              <a:effectLst/>
              <a:latin typeface="Arial" pitchFamily="34" charset="0"/>
            </a:endParaRP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en-US" sz="31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Prof. Watson defined </a:t>
            </a:r>
            <a:r>
              <a:rPr kumimoji="0" lang="en-US" sz="3100"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en-US" sz="31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production function as the relation between a firms physical production (output) and the material factors of production (inputs).</a:t>
            </a:r>
            <a:endParaRPr kumimoji="0" lang="en-US" sz="3100" b="0" i="0" u="none" strike="noStrike" cap="none" normalizeH="0" baseline="0" dirty="0" smtClean="0">
              <a:ln>
                <a:noFill/>
              </a:ln>
              <a:solidFill>
                <a:schemeClr val="tx1"/>
              </a:solidFill>
              <a:effectLst/>
              <a:latin typeface="Arial" pitchFamily="34" charset="0"/>
            </a:endParaRP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en-US" sz="31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According to Prof. Richard J. </a:t>
            </a:r>
            <a:r>
              <a:rPr kumimoji="0" lang="en-US" sz="31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Lipsey</a:t>
            </a:r>
            <a:r>
              <a:rPr kumimoji="0" lang="en-US" sz="31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en-US" sz="3100"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en-US" sz="31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the relationship between inputs and outputs is summarized in what is called the production function. This is a technological relation showing for a given state of technological knowledge how much can be produced with given amounts of inputs</a:t>
            </a:r>
            <a:r>
              <a:rPr kumimoji="0" lang="en-US" sz="3100"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en-US" sz="31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endParaRPr kumimoji="0" lang="en-US" sz="3100" b="0" i="0" u="none" strike="noStrike" cap="none" normalizeH="0" baseline="0" dirty="0" smtClean="0">
              <a:ln>
                <a:noFill/>
              </a:ln>
              <a:solidFill>
                <a:schemeClr val="tx1"/>
              </a:solidFill>
              <a:effectLst/>
              <a:latin typeface="Arial" pitchFamily="34" charset="0"/>
            </a:endParaRPr>
          </a:p>
        </p:txBody>
      </p:sp>
    </p:spTree>
    <p:extLst>
      <p:ext uri="{BB962C8B-B14F-4D97-AF65-F5344CB8AC3E}">
        <p14:creationId xmlns:p14="http://schemas.microsoft.com/office/powerpoint/2010/main" val="729565247"/>
      </p:ext>
    </p:extLst>
  </p:cSld>
  <p:clrMapOvr>
    <a:masterClrMapping/>
  </p:clrMapOvr>
</p:sld>
</file>

<file path=ppt/slides/slide2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9009" name="Rectangle 1"/>
          <p:cNvSpPr>
            <a:spLocks noChangeArrowheads="1"/>
          </p:cNvSpPr>
          <p:nvPr/>
        </p:nvSpPr>
        <p:spPr bwMode="auto">
          <a:xfrm>
            <a:off x="152400" y="311527"/>
            <a:ext cx="8839200" cy="403187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3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 production function, therefore, refers to the functional relationship, under the given technology between physical rates of input and output of a firm, per unit of time.</a:t>
            </a:r>
            <a:endParaRPr kumimoji="0" lang="en-US" sz="3200" b="0" i="0" u="none" strike="noStrike" cap="none" normalizeH="0" baseline="0" dirty="0" smtClean="0">
              <a:ln>
                <a:noFill/>
              </a:ln>
              <a:solidFill>
                <a:schemeClr val="tx1"/>
              </a:solidFill>
              <a:effectLst/>
              <a:latin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3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The production function is summarized description of technological possibilities. It shows for a given technique of production of output that can be obtained from various levels of factor inputs.</a:t>
            </a:r>
            <a:endParaRPr kumimoji="0" lang="en-US" sz="3200" b="0" i="0" u="none" strike="noStrike" cap="none" normalizeH="0" baseline="0" dirty="0" smtClean="0">
              <a:ln>
                <a:noFill/>
              </a:ln>
              <a:solidFill>
                <a:schemeClr val="tx1"/>
              </a:solidFill>
              <a:effectLst/>
              <a:latin typeface="Arial" pitchFamily="34" charset="0"/>
            </a:endParaRPr>
          </a:p>
        </p:txBody>
      </p:sp>
    </p:spTree>
    <p:extLst>
      <p:ext uri="{BB962C8B-B14F-4D97-AF65-F5344CB8AC3E}">
        <p14:creationId xmlns:p14="http://schemas.microsoft.com/office/powerpoint/2010/main" val="2437171691"/>
      </p:ext>
    </p:extLst>
  </p:cSld>
  <p:clrMapOvr>
    <a:masterClrMapping/>
  </p:clrMapOvr>
</p:sld>
</file>

<file path=ppt/slides/slide2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0033" name="Rectangle 1"/>
          <p:cNvSpPr>
            <a:spLocks noChangeArrowheads="1"/>
          </p:cNvSpPr>
          <p:nvPr/>
        </p:nvSpPr>
        <p:spPr bwMode="auto">
          <a:xfrm>
            <a:off x="76200" y="352485"/>
            <a:ext cx="8915400" cy="452431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7200" algn="just" defTabSz="914400" rtl="0" eaLnBrk="1" fontAlgn="base" latinLnBrk="0" hangingPunct="1">
              <a:lnSpc>
                <a:spcPct val="100000"/>
              </a:lnSpc>
              <a:spcBef>
                <a:spcPct val="0"/>
              </a:spcBef>
              <a:spcAft>
                <a:spcPct val="0"/>
              </a:spcAft>
              <a:buClrTx/>
              <a:buSzTx/>
              <a:buFontTx/>
              <a:buNone/>
              <a:tabLst/>
            </a:pPr>
            <a:r>
              <a:rPr kumimoji="0" lang="en-US" sz="3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In Algebraic Terms:</a:t>
            </a:r>
            <a:endParaRPr kumimoji="0" lang="en-US" sz="3200" b="0" i="0" u="none" strike="noStrike" cap="none" normalizeH="0" baseline="0" dirty="0" smtClean="0">
              <a:ln>
                <a:noFill/>
              </a:ln>
              <a:solidFill>
                <a:schemeClr val="tx1"/>
              </a:solidFill>
              <a:effectLst/>
              <a:latin typeface="Arial" pitchFamily="34" charset="0"/>
            </a:endParaRP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en-US" sz="3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The production may be written as Q = f(a, b, c, d, </a:t>
            </a:r>
            <a:r>
              <a:rPr kumimoji="0" lang="en-US" sz="3200"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en-US" sz="3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n, T)</a:t>
            </a:r>
            <a:endParaRPr kumimoji="0" lang="en-US" sz="3200" b="0" i="0" u="none" strike="noStrike" cap="none" normalizeH="0" baseline="0" dirty="0" smtClean="0">
              <a:ln>
                <a:noFill/>
              </a:ln>
              <a:solidFill>
                <a:schemeClr val="tx1"/>
              </a:solidFill>
              <a:effectLst/>
              <a:latin typeface="Arial" pitchFamily="34" charset="0"/>
            </a:endParaRP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en-US" sz="3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Where:</a:t>
            </a:r>
            <a:endParaRPr kumimoji="0" lang="en-US" sz="3200" b="0" i="0" u="none" strike="noStrike" cap="none" normalizeH="0" baseline="0" dirty="0" smtClean="0">
              <a:ln>
                <a:noFill/>
              </a:ln>
              <a:solidFill>
                <a:schemeClr val="tx1"/>
              </a:solidFill>
              <a:effectLst/>
              <a:latin typeface="Arial" pitchFamily="34" charset="0"/>
            </a:endParaRP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en-US" sz="3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Q			= Physical quantity of output</a:t>
            </a:r>
            <a:endParaRPr kumimoji="0" lang="en-US" sz="3200" b="0" i="0" u="none" strike="noStrike" cap="none" normalizeH="0" baseline="0" dirty="0" smtClean="0">
              <a:ln>
                <a:noFill/>
              </a:ln>
              <a:solidFill>
                <a:schemeClr val="tx1"/>
              </a:solidFill>
              <a:effectLst/>
              <a:latin typeface="Arial" pitchFamily="34" charset="0"/>
            </a:endParaRP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en-US" sz="32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a,b,c,d,n</a:t>
            </a:r>
            <a:r>
              <a:rPr kumimoji="0" lang="en-US" sz="3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 Quantities of various inputs (productive factors) employed per time  period.</a:t>
            </a:r>
            <a:endParaRPr kumimoji="0" lang="en-US" sz="3200" b="0" i="0" u="none" strike="noStrike" cap="none" normalizeH="0" baseline="0" dirty="0" smtClean="0">
              <a:ln>
                <a:noFill/>
              </a:ln>
              <a:solidFill>
                <a:schemeClr val="tx1"/>
              </a:solidFill>
              <a:effectLst/>
              <a:latin typeface="Arial" pitchFamily="34" charset="0"/>
            </a:endParaRP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en-US" sz="3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			= State of technology (which is (T) constant)</a:t>
            </a:r>
            <a:endParaRPr kumimoji="0" lang="en-US" sz="3200" b="0" i="0" u="none" strike="noStrike" cap="none" normalizeH="0" baseline="0" dirty="0" smtClean="0">
              <a:ln>
                <a:noFill/>
              </a:ln>
              <a:solidFill>
                <a:schemeClr val="tx1"/>
              </a:solidFill>
              <a:effectLst/>
              <a:latin typeface="Arial" pitchFamily="34" charset="0"/>
            </a:endParaRPr>
          </a:p>
        </p:txBody>
      </p:sp>
      <p:cxnSp>
        <p:nvCxnSpPr>
          <p:cNvPr id="4" name="Straight Connector 3"/>
          <p:cNvCxnSpPr/>
          <p:nvPr/>
        </p:nvCxnSpPr>
        <p:spPr>
          <a:xfrm>
            <a:off x="1415844" y="1447800"/>
            <a:ext cx="228600" cy="1588"/>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 name="Straight Connector 4"/>
          <p:cNvCxnSpPr/>
          <p:nvPr/>
        </p:nvCxnSpPr>
        <p:spPr>
          <a:xfrm>
            <a:off x="8534400" y="3884612"/>
            <a:ext cx="228600" cy="1588"/>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p:nvCxnSpPr>
        <p:spPr>
          <a:xfrm>
            <a:off x="641556" y="3884612"/>
            <a:ext cx="228600" cy="1588"/>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06413433"/>
      </p:ext>
    </p:extLst>
  </p:cSld>
  <p:clrMapOvr>
    <a:masterClrMapping/>
  </p:clrMapOvr>
</p:sld>
</file>

<file path=ppt/slides/slide2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1057" name="Rectangle 1"/>
          <p:cNvSpPr>
            <a:spLocks noChangeArrowheads="1"/>
          </p:cNvSpPr>
          <p:nvPr/>
        </p:nvSpPr>
        <p:spPr bwMode="auto">
          <a:xfrm>
            <a:off x="0" y="0"/>
            <a:ext cx="9144000" cy="600164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3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The expression implies that the quantity of (Q) output depends on the quantities a, b, c, d, n of the various inputs used with the given state of technology in the production process per period of time.</a:t>
            </a:r>
            <a:endParaRPr kumimoji="0" lang="en-US" sz="3200" b="0" i="0" u="none" strike="noStrike" cap="none" normalizeH="0" baseline="0" dirty="0" smtClean="0">
              <a:ln>
                <a:noFill/>
              </a:ln>
              <a:solidFill>
                <a:schemeClr val="tx1"/>
              </a:solidFill>
              <a:effectLst/>
              <a:latin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3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Often economist present a simple production function, assuming a two factor model, as under: </a:t>
            </a:r>
            <a:r>
              <a:rPr kumimoji="0" lang="en-US" sz="32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Qx</a:t>
            </a:r>
            <a:r>
              <a:rPr kumimoji="0" lang="en-US" sz="3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 f(K, L)</a:t>
            </a:r>
            <a:endParaRPr kumimoji="0" lang="en-US" sz="3200" b="0" i="0" u="none" strike="noStrike" cap="none" normalizeH="0" baseline="0" dirty="0" smtClean="0">
              <a:ln>
                <a:noFill/>
              </a:ln>
              <a:solidFill>
                <a:schemeClr val="tx1"/>
              </a:solidFill>
              <a:effectLst/>
              <a:latin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3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Where:</a:t>
            </a:r>
            <a:endParaRPr kumimoji="0" lang="en-US" sz="3200" b="0" i="0" u="none" strike="noStrike" cap="none" normalizeH="0" baseline="0" dirty="0" smtClean="0">
              <a:ln>
                <a:noFill/>
              </a:ln>
              <a:solidFill>
                <a:schemeClr val="tx1"/>
              </a:solidFill>
              <a:effectLst/>
              <a:latin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3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en-US" sz="32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Qx</a:t>
            </a:r>
            <a:r>
              <a:rPr kumimoji="0" lang="en-US" sz="3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 Output of commodity x</a:t>
            </a:r>
            <a:endParaRPr kumimoji="0" lang="en-US" sz="3200" b="0" i="0" u="none" strike="noStrike" cap="none" normalizeH="0" baseline="0" dirty="0" smtClean="0">
              <a:ln>
                <a:noFill/>
              </a:ln>
              <a:solidFill>
                <a:schemeClr val="tx1"/>
              </a:solidFill>
              <a:effectLst/>
              <a:latin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3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f 	= functional relation</a:t>
            </a:r>
            <a:endParaRPr kumimoji="0" lang="en-US" sz="3200" b="0" i="0" u="none" strike="noStrike" cap="none" normalizeH="0" baseline="0" dirty="0" smtClean="0">
              <a:ln>
                <a:noFill/>
              </a:ln>
              <a:solidFill>
                <a:schemeClr val="tx1"/>
              </a:solidFill>
              <a:effectLst/>
              <a:latin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3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K	= Capital employed</a:t>
            </a:r>
            <a:endParaRPr kumimoji="0" lang="en-US" sz="3200" b="0" i="0" u="none" strike="noStrike" cap="none" normalizeH="0" baseline="0" dirty="0" smtClean="0">
              <a:ln>
                <a:noFill/>
              </a:ln>
              <a:solidFill>
                <a:schemeClr val="tx1"/>
              </a:solidFill>
              <a:effectLst/>
              <a:latin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3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L 	= Labor</a:t>
            </a:r>
            <a:endParaRPr kumimoji="0" lang="en-US" sz="3200" b="0" i="0" u="none" strike="noStrike" cap="none" normalizeH="0" baseline="0" dirty="0" smtClean="0">
              <a:ln>
                <a:noFill/>
              </a:ln>
              <a:solidFill>
                <a:schemeClr val="tx1"/>
              </a:solidFill>
              <a:effectLst/>
              <a:latin typeface="Arial" pitchFamily="34" charset="0"/>
            </a:endParaRPr>
          </a:p>
        </p:txBody>
      </p:sp>
    </p:spTree>
    <p:extLst>
      <p:ext uri="{BB962C8B-B14F-4D97-AF65-F5344CB8AC3E}">
        <p14:creationId xmlns:p14="http://schemas.microsoft.com/office/powerpoint/2010/main" val="3964628504"/>
      </p:ext>
    </p:extLst>
  </p:cSld>
  <p:clrMapOvr>
    <a:masterClrMapping/>
  </p:clrMapOvr>
</p:sld>
</file>

<file path=ppt/slides/slide2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2081" name="Rectangle 1"/>
          <p:cNvSpPr>
            <a:spLocks noChangeArrowheads="1"/>
          </p:cNvSpPr>
          <p:nvPr/>
        </p:nvSpPr>
        <p:spPr bwMode="auto">
          <a:xfrm>
            <a:off x="152400" y="205800"/>
            <a:ext cx="8915400" cy="606319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36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Attributes of Production function:</a:t>
            </a:r>
            <a:endParaRPr kumimoji="0" lang="en-US" sz="3600" b="1" i="0" u="none" strike="noStrike" cap="none" normalizeH="0" baseline="0" dirty="0" smtClean="0">
              <a:ln>
                <a:noFill/>
              </a:ln>
              <a:solidFill>
                <a:schemeClr val="tx1"/>
              </a:solidFill>
              <a:effectLst/>
              <a:latin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3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Far a clear understanding of the concept of production function, its following attributes should be carefully noted:</a:t>
            </a:r>
            <a:endParaRPr kumimoji="0" lang="en-US" sz="3200" b="0" i="0" u="none" strike="noStrike" cap="none" normalizeH="0" baseline="0" dirty="0" smtClean="0">
              <a:ln>
                <a:noFill/>
              </a:ln>
              <a:solidFill>
                <a:schemeClr val="tx1"/>
              </a:solidFill>
              <a:effectLst/>
              <a:latin typeface="Arial" pitchFamily="34" charset="0"/>
            </a:endParaRPr>
          </a:p>
          <a:p>
            <a:pPr marL="514350" marR="0" lvl="0" indent="-514350" algn="just" defTabSz="914400" rtl="0" eaLnBrk="0" fontAlgn="base" latinLnBrk="0" hangingPunct="0">
              <a:lnSpc>
                <a:spcPct val="100000"/>
              </a:lnSpc>
              <a:spcBef>
                <a:spcPct val="0"/>
              </a:spcBef>
              <a:spcAft>
                <a:spcPct val="0"/>
              </a:spcAft>
              <a:buClrTx/>
              <a:buSzTx/>
              <a:buFont typeface="+mj-lt"/>
              <a:buAutoNum type="arabicPeriod"/>
              <a:tabLst/>
            </a:pPr>
            <a:r>
              <a:rPr kumimoji="0" lang="en-US" sz="32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Flow concept</a:t>
            </a:r>
            <a:r>
              <a:rPr kumimoji="0" lang="en-US" sz="3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 production function is a flow concept. It relates to the flow of inputs and the resulting flows of output of a commodity during a period of time.</a:t>
            </a:r>
            <a:endParaRPr kumimoji="0" lang="en-US" sz="3200" b="0" i="0" u="none" strike="noStrike" cap="none" normalizeH="0" baseline="0" dirty="0" smtClean="0">
              <a:ln>
                <a:noFill/>
              </a:ln>
              <a:solidFill>
                <a:schemeClr val="tx1"/>
              </a:solidFill>
              <a:effectLst/>
              <a:latin typeface="Arial" pitchFamily="34" charset="0"/>
            </a:endParaRPr>
          </a:p>
          <a:p>
            <a:pPr marL="514350" marR="0" lvl="0" indent="-514350" algn="just" defTabSz="914400" rtl="0" eaLnBrk="0" fontAlgn="base" latinLnBrk="0" hangingPunct="0">
              <a:lnSpc>
                <a:spcPct val="100000"/>
              </a:lnSpc>
              <a:spcBef>
                <a:spcPct val="0"/>
              </a:spcBef>
              <a:spcAft>
                <a:spcPct val="0"/>
              </a:spcAft>
              <a:buClrTx/>
              <a:buSzTx/>
              <a:buFont typeface="+mj-lt"/>
              <a:buAutoNum type="arabicPeriod"/>
              <a:tabLst/>
            </a:pPr>
            <a:r>
              <a:rPr kumimoji="0" lang="en-US" sz="32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Physical</a:t>
            </a:r>
            <a:r>
              <a:rPr kumimoji="0" lang="en-US" sz="3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Production function is a technical relationship between inputs and outputs expressed in physical terms and not in terms of monetary unit.</a:t>
            </a:r>
            <a:endParaRPr kumimoji="0" lang="en-US" sz="3200" b="0" i="0" u="none" strike="noStrike" cap="none" normalizeH="0" baseline="0" dirty="0" smtClean="0">
              <a:ln>
                <a:noFill/>
              </a:ln>
              <a:solidFill>
                <a:schemeClr val="tx1"/>
              </a:solidFill>
              <a:effectLst/>
              <a:latin typeface="Arial" pitchFamily="34" charset="0"/>
            </a:endParaRPr>
          </a:p>
        </p:txBody>
      </p:sp>
    </p:spTree>
    <p:extLst>
      <p:ext uri="{BB962C8B-B14F-4D97-AF65-F5344CB8AC3E}">
        <p14:creationId xmlns:p14="http://schemas.microsoft.com/office/powerpoint/2010/main" val="2049775514"/>
      </p:ext>
    </p:extLst>
  </p:cSld>
  <p:clrMapOvr>
    <a:masterClrMapping/>
  </p:clrMapOvr>
</p:sld>
</file>

<file path=ppt/slides/slide2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3105" name="Rectangle 1"/>
          <p:cNvSpPr>
            <a:spLocks noChangeArrowheads="1"/>
          </p:cNvSpPr>
          <p:nvPr/>
        </p:nvSpPr>
        <p:spPr bwMode="auto">
          <a:xfrm>
            <a:off x="76200" y="434400"/>
            <a:ext cx="8991600" cy="55092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514350" marR="0" lvl="0" indent="-514350" algn="just" defTabSz="914400" rtl="0" eaLnBrk="1" fontAlgn="base" latinLnBrk="0" hangingPunct="1">
              <a:lnSpc>
                <a:spcPct val="100000"/>
              </a:lnSpc>
              <a:spcBef>
                <a:spcPct val="0"/>
              </a:spcBef>
              <a:spcAft>
                <a:spcPct val="0"/>
              </a:spcAft>
              <a:buClrTx/>
              <a:buSzTx/>
              <a:buFont typeface="+mj-lt"/>
              <a:buAutoNum type="arabicPeriod" startAt="3"/>
              <a:tabLst/>
            </a:pPr>
            <a:r>
              <a:rPr kumimoji="0" lang="en-US" sz="3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State of technology and inputs: It implies that the production of a firm depends on the state of technology and inputs. It includes methods of organization and techniques of production. It is assumed to be constant. Inputs refers to anything that is used by the firm in the process of production. Some inputs are fixed and some other are variable.</a:t>
            </a:r>
            <a:endParaRPr kumimoji="0" lang="en-US" sz="3200" b="0" i="0" u="none" strike="noStrike" cap="none" normalizeH="0" baseline="0" dirty="0" smtClean="0">
              <a:ln>
                <a:noFill/>
              </a:ln>
              <a:solidFill>
                <a:schemeClr val="tx1"/>
              </a:solidFill>
              <a:effectLst/>
              <a:latin typeface="Arial" pitchFamily="34" charset="0"/>
            </a:endParaRPr>
          </a:p>
          <a:p>
            <a:pPr marL="514350" marR="0" lvl="0" indent="-514350" algn="just" defTabSz="914400" rtl="0" eaLnBrk="0" fontAlgn="base" latinLnBrk="0" hangingPunct="0">
              <a:lnSpc>
                <a:spcPct val="100000"/>
              </a:lnSpc>
              <a:spcBef>
                <a:spcPct val="0"/>
              </a:spcBef>
              <a:spcAft>
                <a:spcPct val="0"/>
              </a:spcAft>
              <a:buClrTx/>
              <a:buSzTx/>
              <a:buFont typeface="+mj-lt"/>
              <a:buAutoNum type="arabicPeriod" startAt="3"/>
              <a:tabLst/>
            </a:pPr>
            <a:r>
              <a:rPr kumimoji="0" lang="en-US" sz="3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Inputs: They are complementary in nature as their combined productive services are transformed into production of a specific commodity.</a:t>
            </a:r>
            <a:endParaRPr kumimoji="0" lang="en-US" sz="3200" b="0" i="0" u="none" strike="noStrike" cap="none" normalizeH="0" baseline="0" dirty="0" smtClean="0">
              <a:ln>
                <a:noFill/>
              </a:ln>
              <a:solidFill>
                <a:schemeClr val="tx1"/>
              </a:solidFill>
              <a:effectLst/>
              <a:latin typeface="Arial" pitchFamily="34" charset="0"/>
            </a:endParaRPr>
          </a:p>
        </p:txBody>
      </p:sp>
    </p:spTree>
    <p:extLst>
      <p:ext uri="{BB962C8B-B14F-4D97-AF65-F5344CB8AC3E}">
        <p14:creationId xmlns:p14="http://schemas.microsoft.com/office/powerpoint/2010/main" val="71661216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Rectangle 1"/>
          <p:cNvSpPr>
            <a:spLocks noChangeArrowheads="1"/>
          </p:cNvSpPr>
          <p:nvPr/>
        </p:nvSpPr>
        <p:spPr bwMode="auto">
          <a:xfrm>
            <a:off x="304800" y="310515"/>
            <a:ext cx="8458200" cy="575542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tab pos="857250" algn="l"/>
              </a:tabLst>
            </a:pPr>
            <a:r>
              <a:rPr kumimoji="0" lang="en-US" sz="4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Market demand schedule is constructed by horizontal additions of quantities at various prices related in the individual demand schedules</a:t>
            </a:r>
            <a:endParaRPr kumimoji="0" lang="en-US" b="0" i="0" u="none" strike="noStrike" cap="none" normalizeH="0" baseline="0" dirty="0" smtClean="0">
              <a:ln>
                <a:noFill/>
              </a:ln>
              <a:solidFill>
                <a:schemeClr val="tx1"/>
              </a:solidFill>
              <a:effectLst/>
              <a:latin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857250" algn="l"/>
              </a:tabLst>
            </a:pPr>
            <a:r>
              <a:rPr kumimoji="0" lang="en-US" sz="44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Derivation of Market Demand Curve:</a:t>
            </a:r>
            <a:endParaRPr kumimoji="0" lang="en-US" b="0" i="0" u="none" strike="noStrike" cap="none" normalizeH="0" baseline="0" dirty="0" smtClean="0">
              <a:ln>
                <a:noFill/>
              </a:ln>
              <a:solidFill>
                <a:schemeClr val="tx1"/>
              </a:solidFill>
              <a:effectLst/>
              <a:latin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857250" algn="l"/>
              </a:tabLst>
            </a:pPr>
            <a:r>
              <a:rPr kumimoji="0" lang="en-US" sz="4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The market demand curve is derived by the horizontal summation of individual demand curves for a given product.</a:t>
            </a:r>
            <a:endParaRPr kumimoji="0" lang="en-US" sz="4800" b="0" i="0" u="none" strike="noStrike" cap="none" normalizeH="0" baseline="0" dirty="0" smtClean="0">
              <a:ln>
                <a:noFill/>
              </a:ln>
              <a:solidFill>
                <a:schemeClr val="tx1"/>
              </a:solidFill>
              <a:effectLst/>
              <a:latin typeface="Arial" pitchFamily="34" charset="0"/>
            </a:endParaRPr>
          </a:p>
        </p:txBody>
      </p:sp>
    </p:spTree>
  </p:cSld>
  <p:clrMapOvr>
    <a:masterClrMapping/>
  </p:clrMapOvr>
  <p:timing>
    <p:tnLst>
      <p:par>
        <p:cTn id="1" dur="indefinite" restart="never" nodeType="tmRoot"/>
      </p:par>
    </p:tnLst>
  </p:timing>
</p:sld>
</file>

<file path=ppt/slides/slide2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386001"/>
            <a:ext cx="8839200" cy="5786199"/>
          </a:xfrm>
          <a:prstGeom prst="rect">
            <a:avLst/>
          </a:prstGeom>
        </p:spPr>
        <p:txBody>
          <a:bodyPr wrap="square">
            <a:spAutoFit/>
          </a:bodyPr>
          <a:lstStyle/>
          <a:p>
            <a:pPr marL="514350" lvl="0" indent="-514350" algn="just" eaLnBrk="0" fontAlgn="base" hangingPunct="0">
              <a:spcBef>
                <a:spcPct val="0"/>
              </a:spcBef>
              <a:spcAft>
                <a:spcPct val="0"/>
              </a:spcAft>
              <a:buFont typeface="+mj-lt"/>
              <a:buAutoNum type="arabicPeriod" startAt="3"/>
            </a:pPr>
            <a:endParaRPr lang="en-US" dirty="0" smtClean="0">
              <a:latin typeface="Arial" pitchFamily="34" charset="0"/>
            </a:endParaRPr>
          </a:p>
          <a:p>
            <a:pPr marL="514350" lvl="0" indent="-514350" algn="just" eaLnBrk="0" fontAlgn="base" hangingPunct="0">
              <a:spcBef>
                <a:spcPct val="0"/>
              </a:spcBef>
              <a:spcAft>
                <a:spcPct val="0"/>
              </a:spcAft>
              <a:buFont typeface="+mj-lt"/>
              <a:buAutoNum type="arabicPeriod" startAt="5"/>
            </a:pPr>
            <a:r>
              <a:rPr lang="en-US" sz="3200" dirty="0" smtClean="0">
                <a:latin typeface="Times New Roman" pitchFamily="18" charset="0"/>
                <a:ea typeface="Calibri" pitchFamily="34" charset="0"/>
                <a:cs typeface="Times New Roman" pitchFamily="18" charset="0"/>
              </a:rPr>
              <a:t>Some inputs are substitutes to one another: For example, a and b are substitutable factors, a may be increased instead of b. The a is fixed while b is variable at a time. In practice, however, factors like </a:t>
            </a:r>
            <a:r>
              <a:rPr lang="en-US" sz="3200" dirty="0" err="1" smtClean="0">
                <a:latin typeface="Times New Roman" pitchFamily="18" charset="0"/>
                <a:ea typeface="Calibri" pitchFamily="34" charset="0"/>
                <a:cs typeface="Times New Roman" pitchFamily="18" charset="0"/>
              </a:rPr>
              <a:t>labour</a:t>
            </a:r>
            <a:r>
              <a:rPr lang="en-US" sz="3200" dirty="0" smtClean="0">
                <a:latin typeface="Times New Roman" pitchFamily="18" charset="0"/>
                <a:ea typeface="Calibri" pitchFamily="34" charset="0"/>
                <a:cs typeface="Times New Roman" pitchFamily="18" charset="0"/>
              </a:rPr>
              <a:t> and capital are not perfectly substitutable, but there may be sufficiently high degree of substitutability.</a:t>
            </a:r>
          </a:p>
          <a:p>
            <a:pPr marL="514350" indent="-514350" algn="just" eaLnBrk="0" fontAlgn="base" hangingPunct="0">
              <a:spcBef>
                <a:spcPct val="0"/>
              </a:spcBef>
              <a:spcAft>
                <a:spcPct val="0"/>
              </a:spcAft>
              <a:buFont typeface="+mj-lt"/>
              <a:buAutoNum type="arabicPeriod" startAt="5"/>
            </a:pPr>
            <a:r>
              <a:rPr lang="en-US" sz="3200" dirty="0" smtClean="0"/>
              <a:t>Some inputs may be specific: Particularly, highly specialized factors are of specific use, as they have least degree of substitutability.</a:t>
            </a:r>
          </a:p>
          <a:p>
            <a:pPr marL="514350" lvl="0" indent="-514350" algn="just" eaLnBrk="0" fontAlgn="base" hangingPunct="0">
              <a:spcBef>
                <a:spcPct val="0"/>
              </a:spcBef>
              <a:spcAft>
                <a:spcPct val="0"/>
              </a:spcAft>
            </a:pPr>
            <a:endParaRPr lang="en-US" sz="3200" dirty="0" smtClean="0">
              <a:latin typeface="Arial" pitchFamily="34" charset="0"/>
            </a:endParaRPr>
          </a:p>
        </p:txBody>
      </p:sp>
    </p:spTree>
    <p:extLst>
      <p:ext uri="{BB962C8B-B14F-4D97-AF65-F5344CB8AC3E}">
        <p14:creationId xmlns:p14="http://schemas.microsoft.com/office/powerpoint/2010/main" val="1753153294"/>
      </p:ext>
    </p:extLst>
  </p:cSld>
  <p:clrMapOvr>
    <a:masterClrMapping/>
  </p:clrMapOvr>
</p:sld>
</file>

<file path=ppt/slides/slide2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4129" name="Rectangle 1"/>
          <p:cNvSpPr>
            <a:spLocks noChangeArrowheads="1"/>
          </p:cNvSpPr>
          <p:nvPr/>
        </p:nvSpPr>
        <p:spPr bwMode="auto">
          <a:xfrm>
            <a:off x="76200" y="246757"/>
            <a:ext cx="8915400" cy="600164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342900" marR="0" lvl="0" indent="-342900" algn="just" defTabSz="914400" rtl="0" eaLnBrk="1" fontAlgn="base" latinLnBrk="0" hangingPunct="1">
              <a:lnSpc>
                <a:spcPct val="100000"/>
              </a:lnSpc>
              <a:spcBef>
                <a:spcPct val="0"/>
              </a:spcBef>
              <a:spcAft>
                <a:spcPct val="0"/>
              </a:spcAft>
              <a:buClrTx/>
              <a:buSzTx/>
              <a:buFont typeface="+mj-lt"/>
              <a:buAutoNum type="arabicPeriod" startAt="7"/>
              <a:tabLst/>
            </a:pPr>
            <a:r>
              <a:rPr kumimoji="0" lang="en-US" sz="3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Factor</a:t>
            </a:r>
            <a:r>
              <a:rPr kumimoji="0" lang="en-US" sz="3200"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en-US" sz="3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s combination for maximum output: The concept of production function in economic analysis is viewed to indicate something more than just a technical relationship. It is taken to be the technical relationship showing the maximum output that can be produced by a specific set of combination of factor input.</a:t>
            </a:r>
            <a:endParaRPr kumimoji="0" lang="en-US" sz="3200" b="0" i="0" u="none" strike="noStrike" cap="none" normalizeH="0" baseline="0" dirty="0" smtClean="0">
              <a:ln>
                <a:noFill/>
              </a:ln>
              <a:solidFill>
                <a:schemeClr val="tx1"/>
              </a:solidFill>
              <a:effectLst/>
              <a:latin typeface="Arial" pitchFamily="34" charset="0"/>
            </a:endParaRPr>
          </a:p>
          <a:p>
            <a:pPr marL="342900" marR="0" lvl="0" indent="-342900" algn="just" defTabSz="914400" rtl="0" eaLnBrk="0" fontAlgn="base" latinLnBrk="0" hangingPunct="0">
              <a:lnSpc>
                <a:spcPct val="100000"/>
              </a:lnSpc>
              <a:spcBef>
                <a:spcPct val="0"/>
              </a:spcBef>
              <a:spcAft>
                <a:spcPct val="0"/>
              </a:spcAft>
              <a:buClrTx/>
              <a:buSzTx/>
              <a:buFont typeface="+mj-lt"/>
              <a:buAutoNum type="arabicPeriod" startAt="7"/>
              <a:tabLst/>
            </a:pPr>
            <a:r>
              <a:rPr kumimoji="0" lang="en-US" sz="3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Short </a:t>
            </a:r>
            <a:r>
              <a:rPr kumimoji="0" lang="en-US" sz="3200"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en-US" sz="3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run and long </a:t>
            </a:r>
            <a:r>
              <a:rPr kumimoji="0" lang="en-US" sz="3200"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en-US" sz="3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run production function: Short </a:t>
            </a:r>
            <a:r>
              <a:rPr kumimoji="0" lang="en-US" sz="3200"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en-US" sz="3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run production function pertains to the given scale of production, long </a:t>
            </a:r>
            <a:r>
              <a:rPr kumimoji="0" lang="en-US" sz="3200"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en-US" sz="3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run production function relates to the changing scale of production.</a:t>
            </a:r>
            <a:endParaRPr kumimoji="0" lang="en-US" sz="3200" b="0" i="0" u="none" strike="noStrike" cap="none" normalizeH="0" baseline="0" dirty="0" smtClean="0">
              <a:ln>
                <a:noFill/>
              </a:ln>
              <a:solidFill>
                <a:schemeClr val="tx1"/>
              </a:solidFill>
              <a:effectLst/>
              <a:latin typeface="Arial" pitchFamily="34" charset="0"/>
            </a:endParaRPr>
          </a:p>
        </p:txBody>
      </p:sp>
    </p:spTree>
    <p:extLst>
      <p:ext uri="{BB962C8B-B14F-4D97-AF65-F5344CB8AC3E}">
        <p14:creationId xmlns:p14="http://schemas.microsoft.com/office/powerpoint/2010/main" val="906641655"/>
      </p:ext>
    </p:extLst>
  </p:cSld>
  <p:clrMapOvr>
    <a:masterClrMapping/>
  </p:clrMapOvr>
</p:sld>
</file>

<file path=ppt/slides/slide2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76200" y="75962"/>
            <a:ext cx="8915400" cy="649408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3600" b="1" i="0" u="sng"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Illustration:</a:t>
            </a:r>
            <a:endParaRPr kumimoji="0" lang="en-US" sz="3600" b="1" i="0" u="sng" strike="noStrike" cap="none" normalizeH="0" baseline="0" dirty="0" smtClean="0">
              <a:ln>
                <a:noFill/>
              </a:ln>
              <a:solidFill>
                <a:schemeClr val="tx1"/>
              </a:solidFill>
              <a:effectLst/>
              <a:latin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3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Production function can be explained with the help of an example. Suppose a firm requires only two inputs viz. </a:t>
            </a:r>
            <a:r>
              <a:rPr kumimoji="0" lang="en-US" sz="32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labour</a:t>
            </a:r>
            <a:r>
              <a:rPr kumimoji="0" lang="en-US" sz="3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and capital for producing a commodity. The following table shows the quantity of output produced with some combination of two inputs. It is a two way table. Along the bottom, the amount of </a:t>
            </a:r>
            <a:r>
              <a:rPr kumimoji="0" lang="en-US" sz="32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labour</a:t>
            </a:r>
            <a:r>
              <a:rPr kumimoji="0" lang="en-US" sz="3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is shown from 1 to 5 units while along the left hand side, the amount of capital is shown from 1 to 5 units vertically. The intersections of the columns and rows may be called </a:t>
            </a:r>
            <a:r>
              <a:rPr kumimoji="0" lang="en-US" sz="3200"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en-US" sz="3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cells</a:t>
            </a:r>
            <a:r>
              <a:rPr kumimoji="0" lang="en-US" sz="3200"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en-US" sz="3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Each cell shows the output when the corresponding combination of </a:t>
            </a:r>
            <a:r>
              <a:rPr kumimoji="0" lang="en-US" sz="32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labour</a:t>
            </a:r>
            <a:r>
              <a:rPr kumimoji="0" lang="en-US" sz="3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and capital is employed.</a:t>
            </a:r>
            <a:endParaRPr kumimoji="0" lang="en-US" sz="3200" b="0" i="0" u="none" strike="noStrike" cap="none" normalizeH="0" baseline="0" dirty="0" smtClean="0">
              <a:ln>
                <a:noFill/>
              </a:ln>
              <a:solidFill>
                <a:schemeClr val="tx1"/>
              </a:solidFill>
              <a:effectLst/>
              <a:latin typeface="Arial" pitchFamily="34" charset="0"/>
            </a:endParaRPr>
          </a:p>
        </p:txBody>
      </p:sp>
    </p:spTree>
    <p:extLst>
      <p:ext uri="{BB962C8B-B14F-4D97-AF65-F5344CB8AC3E}">
        <p14:creationId xmlns:p14="http://schemas.microsoft.com/office/powerpoint/2010/main" val="948012403"/>
      </p:ext>
    </p:extLst>
  </p:cSld>
  <p:clrMapOvr>
    <a:masterClrMapping/>
  </p:clrMapOvr>
</p:sld>
</file>

<file path=ppt/slides/slide2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152401" y="1600200"/>
          <a:ext cx="8762999" cy="4104894"/>
        </p:xfrm>
        <a:graphic>
          <a:graphicData uri="http://schemas.openxmlformats.org/drawingml/2006/table">
            <a:tbl>
              <a:tblPr/>
              <a:tblGrid>
                <a:gridCol w="1251857"/>
                <a:gridCol w="1251857"/>
                <a:gridCol w="1251857"/>
                <a:gridCol w="1251857"/>
                <a:gridCol w="1251857"/>
                <a:gridCol w="1251857"/>
                <a:gridCol w="1251857"/>
              </a:tblGrid>
              <a:tr h="484552">
                <a:tc rowSpan="2">
                  <a:txBody>
                    <a:bodyPr/>
                    <a:lstStyle/>
                    <a:p>
                      <a:pPr marL="0" marR="0" algn="ctr">
                        <a:lnSpc>
                          <a:spcPct val="115000"/>
                        </a:lnSpc>
                        <a:spcBef>
                          <a:spcPts val="0"/>
                        </a:spcBef>
                        <a:spcAft>
                          <a:spcPts val="0"/>
                        </a:spcAft>
                      </a:pPr>
                      <a:r>
                        <a:rPr lang="en-US" sz="3000" dirty="0">
                          <a:latin typeface="Times New Roman"/>
                          <a:ea typeface="Calibri"/>
                          <a:cs typeface="Times New Roman"/>
                        </a:rPr>
                        <a:t>Input of Capital</a:t>
                      </a:r>
                      <a:endParaRPr lang="en-US" sz="3000" dirty="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6">
                  <a:txBody>
                    <a:bodyPr/>
                    <a:lstStyle/>
                    <a:p>
                      <a:pPr marL="0" marR="0" algn="ctr">
                        <a:lnSpc>
                          <a:spcPct val="115000"/>
                        </a:lnSpc>
                        <a:spcBef>
                          <a:spcPts val="0"/>
                        </a:spcBef>
                        <a:spcAft>
                          <a:spcPts val="0"/>
                        </a:spcAft>
                      </a:pPr>
                      <a:r>
                        <a:rPr lang="en-US" sz="3000" b="1">
                          <a:latin typeface="Times New Roman"/>
                          <a:ea typeface="Calibri"/>
                          <a:cs typeface="Times New Roman"/>
                        </a:rPr>
                        <a:t>Output of x commodity per unit of time</a:t>
                      </a:r>
                      <a:endParaRPr lang="en-US" sz="30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2553707">
                <a:tc vMerge="1">
                  <a:txBody>
                    <a:bodyPr/>
                    <a:lstStyle/>
                    <a:p>
                      <a:endParaRPr lang="en-US"/>
                    </a:p>
                  </a:txBody>
                  <a:tcPr/>
                </a:tc>
                <a:tc>
                  <a:txBody>
                    <a:bodyPr/>
                    <a:lstStyle/>
                    <a:p>
                      <a:pPr marL="0" marR="0" algn="ctr">
                        <a:lnSpc>
                          <a:spcPct val="115000"/>
                        </a:lnSpc>
                        <a:spcBef>
                          <a:spcPts val="0"/>
                        </a:spcBef>
                        <a:spcAft>
                          <a:spcPts val="0"/>
                        </a:spcAft>
                      </a:pPr>
                      <a:r>
                        <a:rPr lang="en-US" sz="3000" dirty="0">
                          <a:latin typeface="Times New Roman"/>
                          <a:ea typeface="Calibri"/>
                          <a:cs typeface="Times New Roman"/>
                        </a:rPr>
                        <a:t>5</a:t>
                      </a:r>
                      <a:endParaRPr lang="en-US" sz="3000" dirty="0">
                        <a:latin typeface="Calibri"/>
                        <a:ea typeface="Calibri"/>
                        <a:cs typeface="Times New Roman"/>
                      </a:endParaRPr>
                    </a:p>
                    <a:p>
                      <a:pPr marL="0" marR="0" algn="ctr">
                        <a:lnSpc>
                          <a:spcPct val="115000"/>
                        </a:lnSpc>
                        <a:spcBef>
                          <a:spcPts val="0"/>
                        </a:spcBef>
                        <a:spcAft>
                          <a:spcPts val="0"/>
                        </a:spcAft>
                      </a:pPr>
                      <a:r>
                        <a:rPr lang="en-US" sz="3000" dirty="0">
                          <a:latin typeface="Times New Roman"/>
                          <a:ea typeface="Calibri"/>
                          <a:cs typeface="Times New Roman"/>
                        </a:rPr>
                        <a:t>4</a:t>
                      </a:r>
                      <a:endParaRPr lang="en-US" sz="3000" dirty="0">
                        <a:latin typeface="Calibri"/>
                        <a:ea typeface="Calibri"/>
                        <a:cs typeface="Times New Roman"/>
                      </a:endParaRPr>
                    </a:p>
                    <a:p>
                      <a:pPr marL="0" marR="0" algn="ctr">
                        <a:lnSpc>
                          <a:spcPct val="115000"/>
                        </a:lnSpc>
                        <a:spcBef>
                          <a:spcPts val="0"/>
                        </a:spcBef>
                        <a:spcAft>
                          <a:spcPts val="0"/>
                        </a:spcAft>
                      </a:pPr>
                      <a:r>
                        <a:rPr lang="en-US" sz="3000" dirty="0">
                          <a:latin typeface="Times New Roman"/>
                          <a:ea typeface="Calibri"/>
                          <a:cs typeface="Times New Roman"/>
                        </a:rPr>
                        <a:t>3</a:t>
                      </a:r>
                      <a:endParaRPr lang="en-US" sz="3000" dirty="0">
                        <a:latin typeface="Calibri"/>
                        <a:ea typeface="Calibri"/>
                        <a:cs typeface="Times New Roman"/>
                      </a:endParaRPr>
                    </a:p>
                    <a:p>
                      <a:pPr marL="0" marR="0" algn="ctr">
                        <a:lnSpc>
                          <a:spcPct val="115000"/>
                        </a:lnSpc>
                        <a:spcBef>
                          <a:spcPts val="0"/>
                        </a:spcBef>
                        <a:spcAft>
                          <a:spcPts val="0"/>
                        </a:spcAft>
                      </a:pPr>
                      <a:r>
                        <a:rPr lang="en-US" sz="3000" dirty="0">
                          <a:latin typeface="Times New Roman"/>
                          <a:ea typeface="Calibri"/>
                          <a:cs typeface="Times New Roman"/>
                        </a:rPr>
                        <a:t>2</a:t>
                      </a:r>
                      <a:endParaRPr lang="en-US" sz="3000" dirty="0">
                        <a:latin typeface="Calibri"/>
                        <a:ea typeface="Calibri"/>
                        <a:cs typeface="Times New Roman"/>
                      </a:endParaRPr>
                    </a:p>
                    <a:p>
                      <a:pPr marL="0" marR="0" algn="ctr">
                        <a:lnSpc>
                          <a:spcPct val="115000"/>
                        </a:lnSpc>
                        <a:spcBef>
                          <a:spcPts val="0"/>
                        </a:spcBef>
                        <a:spcAft>
                          <a:spcPts val="0"/>
                        </a:spcAft>
                      </a:pPr>
                      <a:r>
                        <a:rPr lang="en-US" sz="3000" dirty="0">
                          <a:latin typeface="Times New Roman"/>
                          <a:ea typeface="Calibri"/>
                          <a:cs typeface="Times New Roman"/>
                        </a:rPr>
                        <a:t>1</a:t>
                      </a:r>
                      <a:endParaRPr lang="en-US" sz="3000" dirty="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3000">
                          <a:latin typeface="Times New Roman"/>
                          <a:ea typeface="Calibri"/>
                          <a:cs typeface="Times New Roman"/>
                        </a:rPr>
                        <a:t>590</a:t>
                      </a:r>
                      <a:endParaRPr lang="en-US" sz="3000">
                        <a:latin typeface="Calibri"/>
                        <a:ea typeface="Calibri"/>
                        <a:cs typeface="Times New Roman"/>
                      </a:endParaRPr>
                    </a:p>
                    <a:p>
                      <a:pPr marL="0" marR="0" algn="ctr">
                        <a:lnSpc>
                          <a:spcPct val="115000"/>
                        </a:lnSpc>
                        <a:spcBef>
                          <a:spcPts val="0"/>
                        </a:spcBef>
                        <a:spcAft>
                          <a:spcPts val="0"/>
                        </a:spcAft>
                      </a:pPr>
                      <a:r>
                        <a:rPr lang="en-US" sz="3000">
                          <a:latin typeface="Times New Roman"/>
                          <a:ea typeface="Calibri"/>
                          <a:cs typeface="Times New Roman"/>
                        </a:rPr>
                        <a:t>540</a:t>
                      </a:r>
                      <a:endParaRPr lang="en-US" sz="3000">
                        <a:latin typeface="Calibri"/>
                        <a:ea typeface="Calibri"/>
                        <a:cs typeface="Times New Roman"/>
                      </a:endParaRPr>
                    </a:p>
                    <a:p>
                      <a:pPr marL="0" marR="0" algn="ctr">
                        <a:lnSpc>
                          <a:spcPct val="115000"/>
                        </a:lnSpc>
                        <a:spcBef>
                          <a:spcPts val="0"/>
                        </a:spcBef>
                        <a:spcAft>
                          <a:spcPts val="0"/>
                        </a:spcAft>
                      </a:pPr>
                      <a:r>
                        <a:rPr lang="en-US" sz="3000">
                          <a:latin typeface="Times New Roman"/>
                          <a:ea typeface="Calibri"/>
                          <a:cs typeface="Times New Roman"/>
                        </a:rPr>
                        <a:t>480</a:t>
                      </a:r>
                      <a:endParaRPr lang="en-US" sz="3000">
                        <a:latin typeface="Calibri"/>
                        <a:ea typeface="Calibri"/>
                        <a:cs typeface="Times New Roman"/>
                      </a:endParaRPr>
                    </a:p>
                    <a:p>
                      <a:pPr marL="0" marR="0" algn="ctr">
                        <a:lnSpc>
                          <a:spcPct val="115000"/>
                        </a:lnSpc>
                        <a:spcBef>
                          <a:spcPts val="0"/>
                        </a:spcBef>
                        <a:spcAft>
                          <a:spcPts val="0"/>
                        </a:spcAft>
                      </a:pPr>
                      <a:r>
                        <a:rPr lang="en-US" sz="3000">
                          <a:latin typeface="Times New Roman"/>
                          <a:ea typeface="Calibri"/>
                          <a:cs typeface="Times New Roman"/>
                        </a:rPr>
                        <a:t>405</a:t>
                      </a:r>
                      <a:endParaRPr lang="en-US" sz="3000">
                        <a:latin typeface="Calibri"/>
                        <a:ea typeface="Calibri"/>
                        <a:cs typeface="Times New Roman"/>
                      </a:endParaRPr>
                    </a:p>
                    <a:p>
                      <a:pPr marL="0" marR="0" algn="ctr">
                        <a:lnSpc>
                          <a:spcPct val="115000"/>
                        </a:lnSpc>
                        <a:spcBef>
                          <a:spcPts val="0"/>
                        </a:spcBef>
                        <a:spcAft>
                          <a:spcPts val="0"/>
                        </a:spcAft>
                      </a:pPr>
                      <a:r>
                        <a:rPr lang="en-US" sz="3000">
                          <a:latin typeface="Times New Roman"/>
                          <a:ea typeface="Calibri"/>
                          <a:cs typeface="Times New Roman"/>
                        </a:rPr>
                        <a:t>315</a:t>
                      </a:r>
                      <a:endParaRPr lang="en-US" sz="30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3000">
                          <a:latin typeface="Times New Roman"/>
                          <a:ea typeface="Calibri"/>
                          <a:cs typeface="Times New Roman"/>
                        </a:rPr>
                        <a:t>805</a:t>
                      </a:r>
                      <a:endParaRPr lang="en-US" sz="3000">
                        <a:latin typeface="Calibri"/>
                        <a:ea typeface="Calibri"/>
                        <a:cs typeface="Times New Roman"/>
                      </a:endParaRPr>
                    </a:p>
                    <a:p>
                      <a:pPr marL="0" marR="0" algn="ctr">
                        <a:lnSpc>
                          <a:spcPct val="115000"/>
                        </a:lnSpc>
                        <a:spcBef>
                          <a:spcPts val="0"/>
                        </a:spcBef>
                        <a:spcAft>
                          <a:spcPts val="0"/>
                        </a:spcAft>
                      </a:pPr>
                      <a:r>
                        <a:rPr lang="en-US" sz="3000">
                          <a:latin typeface="Times New Roman"/>
                          <a:ea typeface="Calibri"/>
                          <a:cs typeface="Times New Roman"/>
                        </a:rPr>
                        <a:t>735</a:t>
                      </a:r>
                      <a:endParaRPr lang="en-US" sz="3000">
                        <a:latin typeface="Calibri"/>
                        <a:ea typeface="Calibri"/>
                        <a:cs typeface="Times New Roman"/>
                      </a:endParaRPr>
                    </a:p>
                    <a:p>
                      <a:pPr marL="0" marR="0" algn="ctr">
                        <a:lnSpc>
                          <a:spcPct val="115000"/>
                        </a:lnSpc>
                        <a:spcBef>
                          <a:spcPts val="0"/>
                        </a:spcBef>
                        <a:spcAft>
                          <a:spcPts val="0"/>
                        </a:spcAft>
                      </a:pPr>
                      <a:r>
                        <a:rPr lang="en-US" sz="3000">
                          <a:latin typeface="Times New Roman"/>
                          <a:ea typeface="Calibri"/>
                          <a:cs typeface="Times New Roman"/>
                        </a:rPr>
                        <a:t>650</a:t>
                      </a:r>
                      <a:endParaRPr lang="en-US" sz="3000">
                        <a:latin typeface="Calibri"/>
                        <a:ea typeface="Calibri"/>
                        <a:cs typeface="Times New Roman"/>
                      </a:endParaRPr>
                    </a:p>
                    <a:p>
                      <a:pPr marL="0" marR="0" algn="ctr">
                        <a:lnSpc>
                          <a:spcPct val="115000"/>
                        </a:lnSpc>
                        <a:spcBef>
                          <a:spcPts val="0"/>
                        </a:spcBef>
                        <a:spcAft>
                          <a:spcPts val="0"/>
                        </a:spcAft>
                      </a:pPr>
                      <a:r>
                        <a:rPr lang="en-US" sz="3000">
                          <a:latin typeface="Times New Roman"/>
                          <a:ea typeface="Calibri"/>
                          <a:cs typeface="Times New Roman"/>
                        </a:rPr>
                        <a:t>540</a:t>
                      </a:r>
                      <a:endParaRPr lang="en-US" sz="3000">
                        <a:latin typeface="Calibri"/>
                        <a:ea typeface="Calibri"/>
                        <a:cs typeface="Times New Roman"/>
                      </a:endParaRPr>
                    </a:p>
                    <a:p>
                      <a:pPr marL="0" marR="0" algn="ctr">
                        <a:lnSpc>
                          <a:spcPct val="115000"/>
                        </a:lnSpc>
                        <a:spcBef>
                          <a:spcPts val="0"/>
                        </a:spcBef>
                        <a:spcAft>
                          <a:spcPts val="0"/>
                        </a:spcAft>
                      </a:pPr>
                      <a:r>
                        <a:rPr lang="en-US" sz="3000">
                          <a:latin typeface="Times New Roman"/>
                          <a:ea typeface="Calibri"/>
                          <a:cs typeface="Times New Roman"/>
                        </a:rPr>
                        <a:t>405</a:t>
                      </a:r>
                      <a:endParaRPr lang="en-US" sz="30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3000">
                          <a:latin typeface="Times New Roman"/>
                          <a:ea typeface="Calibri"/>
                          <a:cs typeface="Times New Roman"/>
                        </a:rPr>
                        <a:t>1005</a:t>
                      </a:r>
                      <a:endParaRPr lang="en-US" sz="3000">
                        <a:latin typeface="Calibri"/>
                        <a:ea typeface="Calibri"/>
                        <a:cs typeface="Times New Roman"/>
                      </a:endParaRPr>
                    </a:p>
                    <a:p>
                      <a:pPr marL="0" marR="0" algn="ctr">
                        <a:lnSpc>
                          <a:spcPct val="115000"/>
                        </a:lnSpc>
                        <a:spcBef>
                          <a:spcPts val="0"/>
                        </a:spcBef>
                        <a:spcAft>
                          <a:spcPts val="0"/>
                        </a:spcAft>
                      </a:pPr>
                      <a:r>
                        <a:rPr lang="en-US" sz="3000">
                          <a:latin typeface="Times New Roman"/>
                          <a:ea typeface="Calibri"/>
                          <a:cs typeface="Times New Roman"/>
                        </a:rPr>
                        <a:t>915</a:t>
                      </a:r>
                      <a:endParaRPr lang="en-US" sz="3000">
                        <a:latin typeface="Calibri"/>
                        <a:ea typeface="Calibri"/>
                        <a:cs typeface="Times New Roman"/>
                      </a:endParaRPr>
                    </a:p>
                    <a:p>
                      <a:pPr marL="0" marR="0" algn="ctr">
                        <a:lnSpc>
                          <a:spcPct val="115000"/>
                        </a:lnSpc>
                        <a:spcBef>
                          <a:spcPts val="0"/>
                        </a:spcBef>
                        <a:spcAft>
                          <a:spcPts val="0"/>
                        </a:spcAft>
                      </a:pPr>
                      <a:r>
                        <a:rPr lang="en-US" sz="3000">
                          <a:latin typeface="Times New Roman"/>
                          <a:ea typeface="Calibri"/>
                          <a:cs typeface="Times New Roman"/>
                        </a:rPr>
                        <a:t>790</a:t>
                      </a:r>
                      <a:endParaRPr lang="en-US" sz="3000">
                        <a:latin typeface="Calibri"/>
                        <a:ea typeface="Calibri"/>
                        <a:cs typeface="Times New Roman"/>
                      </a:endParaRPr>
                    </a:p>
                    <a:p>
                      <a:pPr marL="0" marR="0" algn="ctr">
                        <a:lnSpc>
                          <a:spcPct val="115000"/>
                        </a:lnSpc>
                        <a:spcBef>
                          <a:spcPts val="0"/>
                        </a:spcBef>
                        <a:spcAft>
                          <a:spcPts val="0"/>
                        </a:spcAft>
                      </a:pPr>
                      <a:r>
                        <a:rPr lang="en-US" sz="3000">
                          <a:latin typeface="Times New Roman"/>
                          <a:ea typeface="Calibri"/>
                          <a:cs typeface="Times New Roman"/>
                        </a:rPr>
                        <a:t>650</a:t>
                      </a:r>
                      <a:endParaRPr lang="en-US" sz="3000">
                        <a:latin typeface="Calibri"/>
                        <a:ea typeface="Calibri"/>
                        <a:cs typeface="Times New Roman"/>
                      </a:endParaRPr>
                    </a:p>
                    <a:p>
                      <a:pPr marL="0" marR="0" algn="ctr">
                        <a:lnSpc>
                          <a:spcPct val="115000"/>
                        </a:lnSpc>
                        <a:spcBef>
                          <a:spcPts val="0"/>
                        </a:spcBef>
                        <a:spcAft>
                          <a:spcPts val="0"/>
                        </a:spcAft>
                      </a:pPr>
                      <a:r>
                        <a:rPr lang="en-US" sz="3000">
                          <a:latin typeface="Times New Roman"/>
                          <a:ea typeface="Calibri"/>
                          <a:cs typeface="Times New Roman"/>
                        </a:rPr>
                        <a:t>480</a:t>
                      </a:r>
                      <a:endParaRPr lang="en-US" sz="30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3000">
                          <a:latin typeface="Times New Roman"/>
                          <a:ea typeface="Calibri"/>
                          <a:cs typeface="Times New Roman"/>
                        </a:rPr>
                        <a:t>1198</a:t>
                      </a:r>
                      <a:endParaRPr lang="en-US" sz="3000">
                        <a:latin typeface="Calibri"/>
                        <a:ea typeface="Calibri"/>
                        <a:cs typeface="Times New Roman"/>
                      </a:endParaRPr>
                    </a:p>
                    <a:p>
                      <a:pPr marL="0" marR="0" algn="ctr">
                        <a:lnSpc>
                          <a:spcPct val="115000"/>
                        </a:lnSpc>
                        <a:spcBef>
                          <a:spcPts val="0"/>
                        </a:spcBef>
                        <a:spcAft>
                          <a:spcPts val="0"/>
                        </a:spcAft>
                      </a:pPr>
                      <a:r>
                        <a:rPr lang="en-US" sz="3000">
                          <a:latin typeface="Times New Roman"/>
                          <a:ea typeface="Calibri"/>
                          <a:cs typeface="Times New Roman"/>
                        </a:rPr>
                        <a:t>1078</a:t>
                      </a:r>
                      <a:endParaRPr lang="en-US" sz="3000">
                        <a:latin typeface="Calibri"/>
                        <a:ea typeface="Calibri"/>
                        <a:cs typeface="Times New Roman"/>
                      </a:endParaRPr>
                    </a:p>
                    <a:p>
                      <a:pPr marL="0" marR="0" algn="ctr">
                        <a:lnSpc>
                          <a:spcPct val="115000"/>
                        </a:lnSpc>
                        <a:spcBef>
                          <a:spcPts val="0"/>
                        </a:spcBef>
                        <a:spcAft>
                          <a:spcPts val="0"/>
                        </a:spcAft>
                      </a:pPr>
                      <a:r>
                        <a:rPr lang="en-US" sz="3000">
                          <a:latin typeface="Times New Roman"/>
                          <a:ea typeface="Calibri"/>
                          <a:cs typeface="Times New Roman"/>
                        </a:rPr>
                        <a:t>940</a:t>
                      </a:r>
                      <a:endParaRPr lang="en-US" sz="3000">
                        <a:latin typeface="Calibri"/>
                        <a:ea typeface="Calibri"/>
                        <a:cs typeface="Times New Roman"/>
                      </a:endParaRPr>
                    </a:p>
                    <a:p>
                      <a:pPr marL="0" marR="0" algn="ctr">
                        <a:lnSpc>
                          <a:spcPct val="115000"/>
                        </a:lnSpc>
                        <a:spcBef>
                          <a:spcPts val="0"/>
                        </a:spcBef>
                        <a:spcAft>
                          <a:spcPts val="0"/>
                        </a:spcAft>
                      </a:pPr>
                      <a:r>
                        <a:rPr lang="en-US" sz="3000">
                          <a:latin typeface="Times New Roman"/>
                          <a:ea typeface="Calibri"/>
                          <a:cs typeface="Times New Roman"/>
                        </a:rPr>
                        <a:t>790</a:t>
                      </a:r>
                      <a:endParaRPr lang="en-US" sz="3000">
                        <a:latin typeface="Calibri"/>
                        <a:ea typeface="Calibri"/>
                        <a:cs typeface="Times New Roman"/>
                      </a:endParaRPr>
                    </a:p>
                    <a:p>
                      <a:pPr marL="0" marR="0" algn="ctr">
                        <a:lnSpc>
                          <a:spcPct val="115000"/>
                        </a:lnSpc>
                        <a:spcBef>
                          <a:spcPts val="0"/>
                        </a:spcBef>
                        <a:spcAft>
                          <a:spcPts val="0"/>
                        </a:spcAft>
                      </a:pPr>
                      <a:r>
                        <a:rPr lang="en-US" sz="3000">
                          <a:latin typeface="Times New Roman"/>
                          <a:ea typeface="Calibri"/>
                          <a:cs typeface="Times New Roman"/>
                        </a:rPr>
                        <a:t>540</a:t>
                      </a:r>
                      <a:endParaRPr lang="en-US" sz="30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3000">
                          <a:latin typeface="Times New Roman"/>
                          <a:ea typeface="Calibri"/>
                          <a:cs typeface="Times New Roman"/>
                        </a:rPr>
                        <a:t>1402</a:t>
                      </a:r>
                      <a:endParaRPr lang="en-US" sz="3000">
                        <a:latin typeface="Calibri"/>
                        <a:ea typeface="Calibri"/>
                        <a:cs typeface="Times New Roman"/>
                      </a:endParaRPr>
                    </a:p>
                    <a:p>
                      <a:pPr marL="0" marR="0" algn="ctr">
                        <a:lnSpc>
                          <a:spcPct val="115000"/>
                        </a:lnSpc>
                        <a:spcBef>
                          <a:spcPts val="0"/>
                        </a:spcBef>
                        <a:spcAft>
                          <a:spcPts val="0"/>
                        </a:spcAft>
                      </a:pPr>
                      <a:r>
                        <a:rPr lang="en-US" sz="3000">
                          <a:latin typeface="Times New Roman"/>
                          <a:ea typeface="Calibri"/>
                          <a:cs typeface="Times New Roman"/>
                        </a:rPr>
                        <a:t>1198</a:t>
                      </a:r>
                      <a:endParaRPr lang="en-US" sz="3000">
                        <a:latin typeface="Calibri"/>
                        <a:ea typeface="Calibri"/>
                        <a:cs typeface="Times New Roman"/>
                      </a:endParaRPr>
                    </a:p>
                    <a:p>
                      <a:pPr marL="0" marR="0" algn="ctr">
                        <a:lnSpc>
                          <a:spcPct val="115000"/>
                        </a:lnSpc>
                        <a:spcBef>
                          <a:spcPts val="0"/>
                        </a:spcBef>
                        <a:spcAft>
                          <a:spcPts val="0"/>
                        </a:spcAft>
                      </a:pPr>
                      <a:r>
                        <a:rPr lang="en-US" sz="3000">
                          <a:latin typeface="Times New Roman"/>
                          <a:ea typeface="Calibri"/>
                          <a:cs typeface="Times New Roman"/>
                        </a:rPr>
                        <a:t>1005</a:t>
                      </a:r>
                      <a:endParaRPr lang="en-US" sz="3000">
                        <a:latin typeface="Calibri"/>
                        <a:ea typeface="Calibri"/>
                        <a:cs typeface="Times New Roman"/>
                      </a:endParaRPr>
                    </a:p>
                    <a:p>
                      <a:pPr marL="0" marR="0" algn="ctr">
                        <a:lnSpc>
                          <a:spcPct val="115000"/>
                        </a:lnSpc>
                        <a:spcBef>
                          <a:spcPts val="0"/>
                        </a:spcBef>
                        <a:spcAft>
                          <a:spcPts val="0"/>
                        </a:spcAft>
                      </a:pPr>
                      <a:r>
                        <a:rPr lang="en-US" sz="3000">
                          <a:latin typeface="Times New Roman"/>
                          <a:ea typeface="Calibri"/>
                          <a:cs typeface="Times New Roman"/>
                        </a:rPr>
                        <a:t>805</a:t>
                      </a:r>
                      <a:endParaRPr lang="en-US" sz="3000">
                        <a:latin typeface="Calibri"/>
                        <a:ea typeface="Calibri"/>
                        <a:cs typeface="Times New Roman"/>
                      </a:endParaRPr>
                    </a:p>
                    <a:p>
                      <a:pPr marL="0" marR="0" algn="ctr">
                        <a:lnSpc>
                          <a:spcPct val="115000"/>
                        </a:lnSpc>
                        <a:spcBef>
                          <a:spcPts val="0"/>
                        </a:spcBef>
                        <a:spcAft>
                          <a:spcPts val="0"/>
                        </a:spcAft>
                      </a:pPr>
                      <a:r>
                        <a:rPr lang="en-US" sz="3000">
                          <a:latin typeface="Times New Roman"/>
                          <a:ea typeface="Calibri"/>
                          <a:cs typeface="Times New Roman"/>
                        </a:rPr>
                        <a:t>590</a:t>
                      </a:r>
                      <a:endParaRPr lang="en-US" sz="30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000341">
                <a:tc gridSpan="2">
                  <a:txBody>
                    <a:bodyPr/>
                    <a:lstStyle/>
                    <a:p>
                      <a:pPr marL="0" marR="0" algn="ctr">
                        <a:lnSpc>
                          <a:spcPct val="115000"/>
                        </a:lnSpc>
                        <a:spcBef>
                          <a:spcPts val="0"/>
                        </a:spcBef>
                        <a:spcAft>
                          <a:spcPts val="0"/>
                        </a:spcAft>
                      </a:pPr>
                      <a:r>
                        <a:rPr lang="en-US" sz="3000">
                          <a:latin typeface="Times New Roman"/>
                          <a:ea typeface="Calibri"/>
                          <a:cs typeface="Times New Roman"/>
                        </a:rPr>
                        <a:t>Output of labour </a:t>
                      </a:r>
                      <a:r>
                        <a:rPr lang="en-US" sz="3000">
                          <a:latin typeface="Times New Roman"/>
                          <a:ea typeface="Calibri"/>
                          <a:cs typeface="Times New Roman"/>
                          <a:sym typeface="Symbol"/>
                        </a:rPr>
                        <a:t></a:t>
                      </a:r>
                      <a:endParaRPr lang="en-US" sz="30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a:txBody>
                    <a:bodyPr/>
                    <a:lstStyle/>
                    <a:p>
                      <a:pPr marL="0" marR="0" algn="ctr">
                        <a:lnSpc>
                          <a:spcPct val="115000"/>
                        </a:lnSpc>
                        <a:spcBef>
                          <a:spcPts val="0"/>
                        </a:spcBef>
                        <a:spcAft>
                          <a:spcPts val="0"/>
                        </a:spcAft>
                      </a:pPr>
                      <a:r>
                        <a:rPr lang="en-US" sz="3000">
                          <a:latin typeface="Times New Roman"/>
                          <a:ea typeface="Calibri"/>
                          <a:cs typeface="Times New Roman"/>
                        </a:rPr>
                        <a:t>1</a:t>
                      </a:r>
                      <a:endParaRPr lang="en-US" sz="30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3000">
                          <a:latin typeface="Times New Roman"/>
                          <a:ea typeface="Calibri"/>
                          <a:cs typeface="Times New Roman"/>
                        </a:rPr>
                        <a:t>2</a:t>
                      </a:r>
                      <a:endParaRPr lang="en-US" sz="30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3000">
                          <a:latin typeface="Times New Roman"/>
                          <a:ea typeface="Calibri"/>
                          <a:cs typeface="Times New Roman"/>
                        </a:rPr>
                        <a:t>3</a:t>
                      </a:r>
                      <a:endParaRPr lang="en-US" sz="30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3000">
                          <a:latin typeface="Times New Roman"/>
                          <a:ea typeface="Calibri"/>
                          <a:cs typeface="Times New Roman"/>
                        </a:rPr>
                        <a:t>4</a:t>
                      </a:r>
                      <a:endParaRPr lang="en-US" sz="30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3000" dirty="0">
                          <a:latin typeface="Times New Roman"/>
                          <a:ea typeface="Calibri"/>
                          <a:cs typeface="Times New Roman"/>
                        </a:rPr>
                        <a:t>5</a:t>
                      </a:r>
                      <a:endParaRPr lang="en-US" sz="3000" dirty="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307201" name="Rectangle 1"/>
          <p:cNvSpPr>
            <a:spLocks noChangeArrowheads="1"/>
          </p:cNvSpPr>
          <p:nvPr/>
        </p:nvSpPr>
        <p:spPr bwMode="auto">
          <a:xfrm>
            <a:off x="685800" y="381000"/>
            <a:ext cx="7467600" cy="76944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4400" b="1" i="0" u="sng"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Production Function</a:t>
            </a:r>
            <a:endParaRPr kumimoji="0" lang="en-US" sz="4400" b="1" i="0" u="sng" strike="noStrike" cap="none" normalizeH="0" baseline="0" dirty="0" smtClean="0">
              <a:ln>
                <a:noFill/>
              </a:ln>
              <a:solidFill>
                <a:schemeClr val="tx1"/>
              </a:solidFill>
              <a:effectLst/>
              <a:latin typeface="Arial" pitchFamily="34" charset="0"/>
            </a:endParaRPr>
          </a:p>
        </p:txBody>
      </p:sp>
    </p:spTree>
    <p:extLst>
      <p:ext uri="{BB962C8B-B14F-4D97-AF65-F5344CB8AC3E}">
        <p14:creationId xmlns:p14="http://schemas.microsoft.com/office/powerpoint/2010/main" val="3045424805"/>
      </p:ext>
    </p:extLst>
  </p:cSld>
  <p:clrMapOvr>
    <a:masterClrMapping/>
  </p:clrMapOvr>
</p:sld>
</file>

<file path=ppt/slides/slide2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79653"/>
            <a:ext cx="9144000" cy="6986528"/>
          </a:xfrm>
          <a:prstGeom prst="rect">
            <a:avLst/>
          </a:prstGeom>
        </p:spPr>
        <p:txBody>
          <a:bodyPr wrap="square">
            <a:spAutoFit/>
          </a:bodyPr>
          <a:lstStyle/>
          <a:p>
            <a:pPr algn="just"/>
            <a:r>
              <a:rPr lang="en-US" sz="2800" dirty="0" smtClean="0"/>
              <a:t>From the table, it is clear that a combination of 2 units of capital and 2 units of </a:t>
            </a:r>
            <a:r>
              <a:rPr lang="en-US" sz="2800" dirty="0" err="1" smtClean="0"/>
              <a:t>labour</a:t>
            </a:r>
            <a:r>
              <a:rPr lang="en-US" sz="2800" dirty="0" smtClean="0"/>
              <a:t> as inputs or a combination of 4 units of capital and one unit of </a:t>
            </a:r>
            <a:r>
              <a:rPr lang="en-US" sz="2800" dirty="0" err="1" smtClean="0"/>
              <a:t>labour</a:t>
            </a:r>
            <a:r>
              <a:rPr lang="en-US" sz="2800" dirty="0" smtClean="0"/>
              <a:t> as inputs produce an output of 540 units of a commodity or a combination of one unit of capital and 5 units of </a:t>
            </a:r>
            <a:r>
              <a:rPr lang="en-US" sz="2800" dirty="0" err="1" smtClean="0"/>
              <a:t>labour</a:t>
            </a:r>
            <a:r>
              <a:rPr lang="en-US" sz="2800" dirty="0" smtClean="0"/>
              <a:t> produce an output of 590 units of a commodity. But the same output i.e., 590 units of a commodity can be obtained from 5 units of capital and one unit of </a:t>
            </a:r>
            <a:r>
              <a:rPr lang="en-US" sz="2800" dirty="0" err="1" smtClean="0"/>
              <a:t>labour</a:t>
            </a:r>
            <a:r>
              <a:rPr lang="en-US" sz="2800" dirty="0" smtClean="0"/>
              <a:t>. Therefore the firm has to make decision about the combinations giving the same result. Which combination the firm will chose depends upon the price of both the factors of production and the ease with which one factor can be substituted for the other. Thus, the production function gives the input – output relationship. However the firm has to take into account the availability and productivity of the factors and select the desired output. This is done by means of least – cost combination.</a:t>
            </a:r>
            <a:endParaRPr lang="en-US" sz="2800" dirty="0"/>
          </a:p>
        </p:txBody>
      </p:sp>
    </p:spTree>
    <p:extLst>
      <p:ext uri="{BB962C8B-B14F-4D97-AF65-F5344CB8AC3E}">
        <p14:creationId xmlns:p14="http://schemas.microsoft.com/office/powerpoint/2010/main" val="1861707891"/>
      </p:ext>
    </p:extLst>
  </p:cSld>
  <p:clrMapOvr>
    <a:masterClrMapping/>
  </p:clrMapOvr>
</p:sld>
</file>

<file path=ppt/slides/slide2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8225" name="Rectangle 1"/>
          <p:cNvSpPr>
            <a:spLocks noChangeArrowheads="1"/>
          </p:cNvSpPr>
          <p:nvPr/>
        </p:nvSpPr>
        <p:spPr bwMode="auto">
          <a:xfrm>
            <a:off x="76200" y="62805"/>
            <a:ext cx="8915400" cy="600164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4000" b="1" i="0" u="sng"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Assumptions of production function:</a:t>
            </a:r>
            <a:endParaRPr kumimoji="0" lang="en-US" sz="4000" b="1" i="0" u="sng" strike="noStrike" cap="none" normalizeH="0" baseline="0" dirty="0" smtClean="0">
              <a:ln>
                <a:noFill/>
              </a:ln>
              <a:solidFill>
                <a:schemeClr val="tx1"/>
              </a:solidFill>
              <a:effectLst/>
              <a:latin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3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The production function is based on the following assumptions:</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n-US" b="0" i="0" u="none" strike="noStrike" cap="none" normalizeH="0" baseline="0" dirty="0" smtClean="0">
              <a:ln>
                <a:noFill/>
              </a:ln>
              <a:solidFill>
                <a:schemeClr val="tx1"/>
              </a:solidFill>
              <a:effectLst/>
              <a:latin typeface="Arial" pitchFamily="34" charset="0"/>
            </a:endParaRPr>
          </a:p>
          <a:p>
            <a:pPr marL="742950" marR="0" lvl="0" indent="-742950" algn="just" defTabSz="914400" rtl="0" eaLnBrk="0" fontAlgn="base" latinLnBrk="0" hangingPunct="0">
              <a:lnSpc>
                <a:spcPct val="100000"/>
              </a:lnSpc>
              <a:spcBef>
                <a:spcPct val="0"/>
              </a:spcBef>
              <a:spcAft>
                <a:spcPct val="0"/>
              </a:spcAft>
              <a:buClrTx/>
              <a:buSzTx/>
              <a:buFont typeface="+mj-lt"/>
              <a:buAutoNum type="arabicPeriod"/>
              <a:tabLst/>
            </a:pPr>
            <a:r>
              <a:rPr kumimoji="0" lang="en-US" sz="3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It is related to given period of time.</a:t>
            </a:r>
            <a:endParaRPr kumimoji="0" lang="en-US" sz="3600" b="0" i="0" u="none" strike="noStrike" cap="none" normalizeH="0" baseline="0" dirty="0" smtClean="0">
              <a:ln>
                <a:noFill/>
              </a:ln>
              <a:solidFill>
                <a:schemeClr val="tx1"/>
              </a:solidFill>
              <a:effectLst/>
              <a:latin typeface="Arial" pitchFamily="34" charset="0"/>
            </a:endParaRPr>
          </a:p>
          <a:p>
            <a:pPr marL="742950" marR="0" lvl="0" indent="-742950" algn="just" defTabSz="914400" rtl="0" eaLnBrk="0" fontAlgn="base" latinLnBrk="0" hangingPunct="0">
              <a:lnSpc>
                <a:spcPct val="100000"/>
              </a:lnSpc>
              <a:spcBef>
                <a:spcPct val="0"/>
              </a:spcBef>
              <a:spcAft>
                <a:spcPct val="0"/>
              </a:spcAft>
              <a:buClrTx/>
              <a:buSzTx/>
              <a:buFont typeface="+mj-lt"/>
              <a:buAutoNum type="arabicPeriod"/>
              <a:tabLst/>
            </a:pPr>
            <a:r>
              <a:rPr kumimoji="0" lang="en-US" sz="3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The technology remains constant during this period.</a:t>
            </a:r>
            <a:endParaRPr kumimoji="0" lang="en-US" sz="3600" b="0" i="0" u="none" strike="noStrike" cap="none" normalizeH="0" baseline="0" dirty="0" smtClean="0">
              <a:ln>
                <a:noFill/>
              </a:ln>
              <a:solidFill>
                <a:schemeClr val="tx1"/>
              </a:solidFill>
              <a:effectLst/>
              <a:latin typeface="Arial" pitchFamily="34" charset="0"/>
            </a:endParaRPr>
          </a:p>
          <a:p>
            <a:pPr marL="742950" marR="0" lvl="0" indent="-742950" algn="just" defTabSz="914400" rtl="0" eaLnBrk="0" fontAlgn="base" latinLnBrk="0" hangingPunct="0">
              <a:lnSpc>
                <a:spcPct val="100000"/>
              </a:lnSpc>
              <a:spcBef>
                <a:spcPct val="0"/>
              </a:spcBef>
              <a:spcAft>
                <a:spcPct val="0"/>
              </a:spcAft>
              <a:buClrTx/>
              <a:buSzTx/>
              <a:buFont typeface="+mj-lt"/>
              <a:buAutoNum type="arabicPeriod"/>
              <a:tabLst/>
            </a:pPr>
            <a:r>
              <a:rPr kumimoji="0" lang="en-US" sz="3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The factors of production are divisible into valuable units.</a:t>
            </a:r>
            <a:endParaRPr kumimoji="0" lang="en-US" sz="3600" b="0" i="0" u="none" strike="noStrike" cap="none" normalizeH="0" baseline="0" dirty="0" smtClean="0">
              <a:ln>
                <a:noFill/>
              </a:ln>
              <a:solidFill>
                <a:schemeClr val="tx1"/>
              </a:solidFill>
              <a:effectLst/>
              <a:latin typeface="Arial" pitchFamily="34" charset="0"/>
            </a:endParaRPr>
          </a:p>
          <a:p>
            <a:pPr marL="742950" marR="0" lvl="0" indent="-742950" algn="just" defTabSz="914400" rtl="0" eaLnBrk="0" fontAlgn="base" latinLnBrk="0" hangingPunct="0">
              <a:lnSpc>
                <a:spcPct val="100000"/>
              </a:lnSpc>
              <a:spcBef>
                <a:spcPct val="0"/>
              </a:spcBef>
              <a:spcAft>
                <a:spcPct val="0"/>
              </a:spcAft>
              <a:buClrTx/>
              <a:buSzTx/>
              <a:buFont typeface="+mj-lt"/>
              <a:buAutoNum type="arabicPeriod"/>
              <a:tabLst/>
            </a:pPr>
            <a:r>
              <a:rPr kumimoji="0" lang="en-US" sz="3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The firm uses the best and the most economical technique available.</a:t>
            </a:r>
            <a:endParaRPr kumimoji="0" lang="en-US" sz="3600" b="0" i="0" u="none" strike="noStrike" cap="none" normalizeH="0" baseline="0" dirty="0" smtClean="0">
              <a:ln>
                <a:noFill/>
              </a:ln>
              <a:solidFill>
                <a:schemeClr val="tx1"/>
              </a:solidFill>
              <a:effectLst/>
              <a:latin typeface="Arial" pitchFamily="34" charset="0"/>
            </a:endParaRPr>
          </a:p>
        </p:txBody>
      </p:sp>
    </p:spTree>
    <p:extLst>
      <p:ext uri="{BB962C8B-B14F-4D97-AF65-F5344CB8AC3E}">
        <p14:creationId xmlns:p14="http://schemas.microsoft.com/office/powerpoint/2010/main" val="4292759829"/>
      </p:ext>
    </p:extLst>
  </p:cSld>
  <p:clrMapOvr>
    <a:masterClrMapping/>
  </p:clrMapOvr>
</p:sld>
</file>

<file path=ppt/slides/slide2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9185" name="Rectangle 1"/>
          <p:cNvSpPr>
            <a:spLocks noChangeArrowheads="1"/>
          </p:cNvSpPr>
          <p:nvPr/>
        </p:nvSpPr>
        <p:spPr bwMode="auto">
          <a:xfrm>
            <a:off x="0" y="545842"/>
            <a:ext cx="9144000" cy="501675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3200" b="1" i="0" u="none" strike="noStrike" cap="none" normalizeH="0" baseline="0" dirty="0" smtClean="0">
                <a:ln>
                  <a:noFill/>
                </a:ln>
                <a:solidFill>
                  <a:srgbClr val="FFFF00"/>
                </a:solidFill>
                <a:effectLst/>
                <a:latin typeface="Times New Roman" pitchFamily="18" charset="0"/>
                <a:ea typeface="Calibri" pitchFamily="34" charset="0"/>
                <a:cs typeface="Times New Roman" pitchFamily="18" charset="0"/>
              </a:rPr>
              <a:t>Laws of Production:</a:t>
            </a:r>
            <a:endParaRPr kumimoji="0" lang="en-US" sz="3200" b="1" i="0" u="none" strike="noStrike" cap="none" normalizeH="0" baseline="0" dirty="0" smtClean="0">
              <a:ln>
                <a:noFill/>
              </a:ln>
              <a:solidFill>
                <a:srgbClr val="FFFF00"/>
              </a:solidFill>
              <a:effectLst/>
              <a:latin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3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The production function has been explained by different economists in different ways to formulate laws relating to the relationship between inputs and outputs. This can be studied in the following ways:</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n-US" sz="3200" b="0" i="0" u="none" strike="noStrike" cap="none" normalizeH="0" baseline="0" dirty="0" smtClean="0">
              <a:ln>
                <a:noFill/>
              </a:ln>
              <a:solidFill>
                <a:schemeClr val="tx1"/>
              </a:solidFill>
              <a:effectLst/>
              <a:latin typeface="Arial" pitchFamily="34" charset="0"/>
            </a:endParaRPr>
          </a:p>
          <a:p>
            <a:pPr marL="514350" marR="0" lvl="0" indent="-514350" algn="just" defTabSz="914400" rtl="0" eaLnBrk="0" fontAlgn="base" latinLnBrk="0" hangingPunct="0">
              <a:lnSpc>
                <a:spcPct val="100000"/>
              </a:lnSpc>
              <a:spcBef>
                <a:spcPct val="0"/>
              </a:spcBef>
              <a:spcAft>
                <a:spcPct val="0"/>
              </a:spcAft>
              <a:buClrTx/>
              <a:buSzTx/>
              <a:buFont typeface="+mj-lt"/>
              <a:buAutoNum type="arabicPeriod"/>
              <a:tabLst/>
            </a:pPr>
            <a:r>
              <a:rPr kumimoji="0" lang="en-US" sz="3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Output can be produced by keeping one factor or some factors fixed while other factors are varied. This is a classical law of production [Traditional Law of Diminishing Marginal Returns]</a:t>
            </a:r>
            <a:endParaRPr kumimoji="0" lang="en-US" sz="3200" b="0" i="0" u="none" strike="noStrike" cap="none" normalizeH="0" baseline="0" dirty="0" smtClean="0">
              <a:ln>
                <a:noFill/>
              </a:ln>
              <a:solidFill>
                <a:schemeClr val="tx1"/>
              </a:solidFill>
              <a:effectLst/>
              <a:latin typeface="Arial" pitchFamily="34" charset="0"/>
            </a:endParaRPr>
          </a:p>
        </p:txBody>
      </p:sp>
    </p:spTree>
    <p:extLst>
      <p:ext uri="{BB962C8B-B14F-4D97-AF65-F5344CB8AC3E}">
        <p14:creationId xmlns:p14="http://schemas.microsoft.com/office/powerpoint/2010/main" val="343158082"/>
      </p:ext>
    </p:extLst>
  </p:cSld>
  <p:clrMapOvr>
    <a:masterClrMapping/>
  </p:clrMapOvr>
</p:sld>
</file>

<file path=ppt/slides/slide2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0209" name="Rectangle 1"/>
          <p:cNvSpPr>
            <a:spLocks noChangeArrowheads="1"/>
          </p:cNvSpPr>
          <p:nvPr/>
        </p:nvSpPr>
        <p:spPr bwMode="auto">
          <a:xfrm>
            <a:off x="0" y="545842"/>
            <a:ext cx="9144000" cy="501675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514350" marR="0" lvl="0" indent="-514350" algn="just" defTabSz="914400" rtl="0" eaLnBrk="1" fontAlgn="base" latinLnBrk="0" hangingPunct="1">
              <a:lnSpc>
                <a:spcPct val="100000"/>
              </a:lnSpc>
              <a:spcBef>
                <a:spcPct val="0"/>
              </a:spcBef>
              <a:spcAft>
                <a:spcPct val="0"/>
              </a:spcAft>
              <a:buClrTx/>
              <a:buSzTx/>
              <a:buFont typeface="+mj-lt"/>
              <a:buAutoNum type="arabicPeriod" startAt="2"/>
              <a:tabLst/>
            </a:pPr>
            <a:r>
              <a:rPr kumimoji="0" lang="en-US" sz="3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Another type of production function is one in which only one factor is variable while other factors are kept constant. </a:t>
            </a:r>
            <a:r>
              <a:rPr kumimoji="0" lang="en-US" sz="3200" b="0" i="0" u="none" strike="noStrike" cap="none" normalizeH="0" baseline="0" dirty="0" smtClean="0">
                <a:ln>
                  <a:noFill/>
                </a:ln>
                <a:solidFill>
                  <a:srgbClr val="FFFF00"/>
                </a:solidFill>
                <a:effectLst/>
                <a:latin typeface="Times New Roman" pitchFamily="18" charset="0"/>
                <a:ea typeface="Calibri" pitchFamily="34" charset="0"/>
                <a:cs typeface="Times New Roman" pitchFamily="18" charset="0"/>
              </a:rPr>
              <a:t>Prof. </a:t>
            </a:r>
            <a:r>
              <a:rPr kumimoji="0" lang="en-US" sz="3200" b="0" i="0" u="none" strike="noStrike" cap="none" normalizeH="0" baseline="0" dirty="0" err="1" smtClean="0">
                <a:ln>
                  <a:noFill/>
                </a:ln>
                <a:solidFill>
                  <a:srgbClr val="FFFF00"/>
                </a:solidFill>
                <a:effectLst/>
                <a:latin typeface="Times New Roman" pitchFamily="18" charset="0"/>
                <a:ea typeface="Calibri" pitchFamily="34" charset="0"/>
                <a:cs typeface="Times New Roman" pitchFamily="18" charset="0"/>
              </a:rPr>
              <a:t>Bencham</a:t>
            </a:r>
            <a:r>
              <a:rPr kumimoji="0" lang="en-US" sz="3200" b="0" i="0" u="none" strike="noStrike" cap="none" normalizeH="0" baseline="0" dirty="0" smtClean="0">
                <a:ln>
                  <a:noFill/>
                </a:ln>
                <a:solidFill>
                  <a:srgbClr val="FFFF00"/>
                </a:solidFill>
                <a:effectLst/>
                <a:latin typeface="Times New Roman" pitchFamily="18" charset="0"/>
                <a:ea typeface="Calibri" pitchFamily="34" charset="0"/>
                <a:cs typeface="Times New Roman" pitchFamily="18" charset="0"/>
              </a:rPr>
              <a:t> </a:t>
            </a:r>
            <a:r>
              <a:rPr kumimoji="0" lang="en-US" sz="3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explained this production function as </a:t>
            </a:r>
            <a:r>
              <a:rPr kumimoji="0" lang="en-US" sz="3200"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en-US" sz="3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Law of variable productions</a:t>
            </a:r>
            <a:r>
              <a:rPr kumimoji="0" lang="en-US" sz="3200"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en-US" sz="3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This is considered as the modern version of the law of Diminishing Marginal returns.</a:t>
            </a:r>
            <a:endParaRPr kumimoji="0" lang="en-US" sz="3200" b="0" i="0" u="none" strike="noStrike" cap="none" normalizeH="0" baseline="0" dirty="0" smtClean="0">
              <a:ln>
                <a:noFill/>
              </a:ln>
              <a:solidFill>
                <a:schemeClr val="tx1"/>
              </a:solidFill>
              <a:effectLst/>
              <a:latin typeface="Arial" pitchFamily="34" charset="0"/>
            </a:endParaRPr>
          </a:p>
          <a:p>
            <a:pPr marL="514350" marR="0" lvl="0" indent="-514350" algn="just" defTabSz="914400" rtl="0" eaLnBrk="0" fontAlgn="base" latinLnBrk="0" hangingPunct="0">
              <a:lnSpc>
                <a:spcPct val="100000"/>
              </a:lnSpc>
              <a:spcBef>
                <a:spcPct val="0"/>
              </a:spcBef>
              <a:spcAft>
                <a:spcPct val="0"/>
              </a:spcAft>
              <a:buClrTx/>
              <a:buSzTx/>
              <a:buFont typeface="+mj-lt"/>
              <a:buAutoNum type="arabicPeriod" startAt="2"/>
              <a:tabLst/>
            </a:pPr>
            <a:r>
              <a:rPr kumimoji="0" lang="en-US" sz="3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In another type of production function, the quantity of every input in the combination of inputs can be varied. This is known as the Law of Returns to scale: It is related to long period.</a:t>
            </a:r>
            <a:endParaRPr kumimoji="0" lang="en-US" sz="3200" b="0" i="0" u="none" strike="noStrike" cap="none" normalizeH="0" baseline="0" dirty="0" smtClean="0">
              <a:ln>
                <a:noFill/>
              </a:ln>
              <a:solidFill>
                <a:schemeClr val="tx1"/>
              </a:solidFill>
              <a:effectLst/>
              <a:latin typeface="Arial" pitchFamily="34" charset="0"/>
            </a:endParaRPr>
          </a:p>
        </p:txBody>
      </p:sp>
    </p:spTree>
    <p:extLst>
      <p:ext uri="{BB962C8B-B14F-4D97-AF65-F5344CB8AC3E}">
        <p14:creationId xmlns:p14="http://schemas.microsoft.com/office/powerpoint/2010/main" val="1345000353"/>
      </p:ext>
    </p:extLst>
  </p:cSld>
  <p:clrMapOvr>
    <a:masterClrMapping/>
  </p:clrMapOvr>
</p:sld>
</file>

<file path=ppt/slides/slide2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1297" name="Rectangle 1"/>
          <p:cNvSpPr>
            <a:spLocks noChangeArrowheads="1"/>
          </p:cNvSpPr>
          <p:nvPr/>
        </p:nvSpPr>
        <p:spPr bwMode="auto">
          <a:xfrm>
            <a:off x="0" y="0"/>
            <a:ext cx="9144000" cy="667875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3600" b="1" i="0" u="sng"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Law of Variable Proportions:</a:t>
            </a:r>
            <a:endParaRPr kumimoji="0" lang="en-US" sz="3600" b="1" i="0" u="sng" strike="noStrike" cap="none" normalizeH="0" baseline="0" dirty="0" smtClean="0">
              <a:ln>
                <a:noFill/>
              </a:ln>
              <a:solidFill>
                <a:schemeClr val="tx1"/>
              </a:solidFill>
              <a:effectLst/>
              <a:latin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The Law of Variable Proportions is the fundamental law of production. It was developed early in the nineteenth century. It is also known as the Law of Diminishing Returns and the Law of Non </a:t>
            </a:r>
            <a:r>
              <a:rPr kumimoji="0" lang="en-US" sz="2800"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en-US"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Proportional Returns. Normally this Law operates when factor proportion are varied by keeping one of the factors constant. It is the practical experience of every farmer that as more and more </a:t>
            </a:r>
            <a:r>
              <a:rPr kumimoji="0" lang="en-US" sz="28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labour</a:t>
            </a:r>
            <a:r>
              <a:rPr kumimoji="0" lang="en-US"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and capital are employed on the same piece of land, the total returns increase, after a point, less than proportionately or at a diminishing rate. This tendency of total product to increase less than proportionately is called the Law of Diminishing Returns. It is called the Law of Variable Proportions as the factor proportions can be varied in their applications to the fixed factor(s).</a:t>
            </a:r>
            <a:endParaRPr kumimoji="0" lang="en-US" sz="2800" b="0" i="0" u="none" strike="noStrike" cap="none" normalizeH="0" baseline="0" dirty="0" smtClean="0">
              <a:ln>
                <a:noFill/>
              </a:ln>
              <a:solidFill>
                <a:schemeClr val="tx1"/>
              </a:solidFill>
              <a:effectLst/>
              <a:latin typeface="Arial" pitchFamily="34" charset="0"/>
            </a:endParaRPr>
          </a:p>
        </p:txBody>
      </p:sp>
    </p:spTree>
    <p:extLst>
      <p:ext uri="{BB962C8B-B14F-4D97-AF65-F5344CB8AC3E}">
        <p14:creationId xmlns:p14="http://schemas.microsoft.com/office/powerpoint/2010/main" val="1975776410"/>
      </p:ext>
    </p:extLst>
  </p:cSld>
  <p:clrMapOvr>
    <a:masterClrMapping/>
  </p:clrMapOvr>
</p:sld>
</file>

<file path=ppt/slides/slide2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2321" name="Rectangle 1"/>
          <p:cNvSpPr>
            <a:spLocks noChangeArrowheads="1"/>
          </p:cNvSpPr>
          <p:nvPr/>
        </p:nvSpPr>
        <p:spPr bwMode="auto">
          <a:xfrm>
            <a:off x="0" y="306824"/>
            <a:ext cx="9144000" cy="609397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3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en-US" sz="30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The Law of Variable Proportions states that</a:t>
            </a:r>
            <a:r>
              <a:rPr kumimoji="0" lang="en-US" sz="3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If increasing quantities of one factor of production are used in conjunctions with fixed quantity of other factors, then, after a certain point, each successive unit of a variable factor will make a smaller and smaller addition to the total product.</a:t>
            </a:r>
            <a:endParaRPr kumimoji="0" lang="en-US" sz="3000" b="0" i="0" u="none" strike="noStrike" cap="none" normalizeH="0" baseline="0" dirty="0" smtClean="0">
              <a:ln>
                <a:noFill/>
              </a:ln>
              <a:solidFill>
                <a:schemeClr val="tx1"/>
              </a:solidFill>
              <a:effectLst/>
              <a:latin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3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According to Stonier and Hague, “the Law of Variable Proportions shows as to what happens if successive units of variable factor are added to a given quantity of a fixed factor. The addition of more and more units of the variable factor in the end leads to decline in the additional output resulting from the addition of an extra unit of the variable factor.”</a:t>
            </a:r>
            <a:endParaRPr kumimoji="0" lang="en-US" sz="3000" b="0" i="0" u="none" strike="noStrike" cap="none" normalizeH="0" baseline="0" dirty="0" smtClean="0">
              <a:ln>
                <a:noFill/>
              </a:ln>
              <a:solidFill>
                <a:schemeClr val="tx1"/>
              </a:solidFill>
              <a:effectLst/>
              <a:latin typeface="Arial" pitchFamily="34" charset="0"/>
            </a:endParaRPr>
          </a:p>
        </p:txBody>
      </p:sp>
    </p:spTree>
    <p:extLst>
      <p:ext uri="{BB962C8B-B14F-4D97-AF65-F5344CB8AC3E}">
        <p14:creationId xmlns:p14="http://schemas.microsoft.com/office/powerpoint/2010/main" val="34077013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89" name="AutoShape 49"/>
          <p:cNvSpPr>
            <a:spLocks noChangeShapeType="1"/>
          </p:cNvSpPr>
          <p:nvPr/>
        </p:nvSpPr>
        <p:spPr bwMode="auto">
          <a:xfrm>
            <a:off x="173038" y="2133600"/>
            <a:ext cx="0" cy="1457325"/>
          </a:xfrm>
          <a:prstGeom prst="straightConnector1">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5890" name="Freeform 50"/>
          <p:cNvSpPr>
            <a:spLocks/>
          </p:cNvSpPr>
          <p:nvPr/>
        </p:nvSpPr>
        <p:spPr bwMode="auto">
          <a:xfrm>
            <a:off x="304800" y="2133600"/>
            <a:ext cx="768350" cy="1328738"/>
          </a:xfrm>
          <a:custGeom>
            <a:avLst/>
            <a:gdLst/>
            <a:ahLst/>
            <a:cxnLst>
              <a:cxn ang="0">
                <a:pos x="87" y="0"/>
              </a:cxn>
              <a:cxn ang="0">
                <a:pos x="405" y="1708"/>
              </a:cxn>
              <a:cxn ang="0">
                <a:pos x="2515" y="2093"/>
              </a:cxn>
            </a:cxnLst>
            <a:rect l="0" t="0" r="r" b="b"/>
            <a:pathLst>
              <a:path w="2515" h="2093">
                <a:moveTo>
                  <a:pt x="87" y="0"/>
                </a:moveTo>
                <a:cubicBezTo>
                  <a:pt x="43" y="679"/>
                  <a:pt x="0" y="1359"/>
                  <a:pt x="405" y="1708"/>
                </a:cubicBezTo>
                <a:cubicBezTo>
                  <a:pt x="810" y="2057"/>
                  <a:pt x="2163" y="2029"/>
                  <a:pt x="2515" y="2093"/>
                </a:cubicBezTo>
              </a:path>
            </a:pathLst>
          </a:cu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5891" name="AutoShape 51"/>
          <p:cNvSpPr>
            <a:spLocks noChangeShapeType="1"/>
          </p:cNvSpPr>
          <p:nvPr/>
        </p:nvSpPr>
        <p:spPr bwMode="auto">
          <a:xfrm>
            <a:off x="2819400" y="2209800"/>
            <a:ext cx="0" cy="1457325"/>
          </a:xfrm>
          <a:prstGeom prst="straightConnector1">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5892" name="AutoShape 52"/>
          <p:cNvSpPr>
            <a:spLocks noChangeShapeType="1"/>
          </p:cNvSpPr>
          <p:nvPr/>
        </p:nvSpPr>
        <p:spPr bwMode="auto">
          <a:xfrm>
            <a:off x="152400" y="3581400"/>
            <a:ext cx="1028700" cy="0"/>
          </a:xfrm>
          <a:prstGeom prst="straightConnector1">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5893" name="Freeform 53"/>
          <p:cNvSpPr>
            <a:spLocks/>
          </p:cNvSpPr>
          <p:nvPr/>
        </p:nvSpPr>
        <p:spPr bwMode="auto">
          <a:xfrm>
            <a:off x="2971800" y="2286000"/>
            <a:ext cx="768350" cy="1328737"/>
          </a:xfrm>
          <a:custGeom>
            <a:avLst/>
            <a:gdLst/>
            <a:ahLst/>
            <a:cxnLst>
              <a:cxn ang="0">
                <a:pos x="87" y="0"/>
              </a:cxn>
              <a:cxn ang="0">
                <a:pos x="405" y="1708"/>
              </a:cxn>
              <a:cxn ang="0">
                <a:pos x="2515" y="2093"/>
              </a:cxn>
            </a:cxnLst>
            <a:rect l="0" t="0" r="r" b="b"/>
            <a:pathLst>
              <a:path w="2515" h="2093">
                <a:moveTo>
                  <a:pt x="87" y="0"/>
                </a:moveTo>
                <a:cubicBezTo>
                  <a:pt x="43" y="679"/>
                  <a:pt x="0" y="1359"/>
                  <a:pt x="405" y="1708"/>
                </a:cubicBezTo>
                <a:cubicBezTo>
                  <a:pt x="810" y="2057"/>
                  <a:pt x="2163" y="2029"/>
                  <a:pt x="2515" y="2093"/>
                </a:cubicBezTo>
              </a:path>
            </a:pathLst>
          </a:cu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5895" name="AutoShape 55"/>
          <p:cNvSpPr>
            <a:spLocks noChangeShapeType="1"/>
          </p:cNvSpPr>
          <p:nvPr/>
        </p:nvSpPr>
        <p:spPr bwMode="auto">
          <a:xfrm>
            <a:off x="4419600" y="2209800"/>
            <a:ext cx="0" cy="1457325"/>
          </a:xfrm>
          <a:prstGeom prst="straightConnector1">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5896" name="AutoShape 56"/>
          <p:cNvSpPr>
            <a:spLocks noChangeShapeType="1"/>
          </p:cNvSpPr>
          <p:nvPr/>
        </p:nvSpPr>
        <p:spPr bwMode="auto">
          <a:xfrm>
            <a:off x="2819400" y="3657600"/>
            <a:ext cx="1028700" cy="0"/>
          </a:xfrm>
          <a:prstGeom prst="straightConnector1">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5894" name="Freeform 54"/>
          <p:cNvSpPr>
            <a:spLocks/>
          </p:cNvSpPr>
          <p:nvPr/>
        </p:nvSpPr>
        <p:spPr bwMode="auto">
          <a:xfrm>
            <a:off x="4572000" y="2176463"/>
            <a:ext cx="768350" cy="1328737"/>
          </a:xfrm>
          <a:custGeom>
            <a:avLst/>
            <a:gdLst/>
            <a:ahLst/>
            <a:cxnLst>
              <a:cxn ang="0">
                <a:pos x="87" y="0"/>
              </a:cxn>
              <a:cxn ang="0">
                <a:pos x="405" y="1708"/>
              </a:cxn>
              <a:cxn ang="0">
                <a:pos x="2515" y="2093"/>
              </a:cxn>
            </a:cxnLst>
            <a:rect l="0" t="0" r="r" b="b"/>
            <a:pathLst>
              <a:path w="2515" h="2093">
                <a:moveTo>
                  <a:pt x="87" y="0"/>
                </a:moveTo>
                <a:cubicBezTo>
                  <a:pt x="43" y="679"/>
                  <a:pt x="0" y="1359"/>
                  <a:pt x="405" y="1708"/>
                </a:cubicBezTo>
                <a:cubicBezTo>
                  <a:pt x="810" y="2057"/>
                  <a:pt x="2163" y="2029"/>
                  <a:pt x="2515" y="2093"/>
                </a:cubicBezTo>
              </a:path>
            </a:pathLst>
          </a:cu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5897" name="AutoShape 57"/>
          <p:cNvSpPr>
            <a:spLocks noChangeShapeType="1"/>
          </p:cNvSpPr>
          <p:nvPr/>
        </p:nvSpPr>
        <p:spPr bwMode="auto">
          <a:xfrm>
            <a:off x="6781800" y="2133600"/>
            <a:ext cx="0" cy="1457325"/>
          </a:xfrm>
          <a:prstGeom prst="straightConnector1">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5898" name="Freeform 58"/>
          <p:cNvSpPr>
            <a:spLocks/>
          </p:cNvSpPr>
          <p:nvPr/>
        </p:nvSpPr>
        <p:spPr bwMode="auto">
          <a:xfrm>
            <a:off x="6858000" y="2209800"/>
            <a:ext cx="1241425" cy="1336675"/>
          </a:xfrm>
          <a:custGeom>
            <a:avLst/>
            <a:gdLst/>
            <a:ahLst/>
            <a:cxnLst>
              <a:cxn ang="0">
                <a:pos x="87" y="0"/>
              </a:cxn>
              <a:cxn ang="0">
                <a:pos x="405" y="1708"/>
              </a:cxn>
              <a:cxn ang="0">
                <a:pos x="2515" y="2093"/>
              </a:cxn>
            </a:cxnLst>
            <a:rect l="0" t="0" r="r" b="b"/>
            <a:pathLst>
              <a:path w="2515" h="2093">
                <a:moveTo>
                  <a:pt x="87" y="0"/>
                </a:moveTo>
                <a:cubicBezTo>
                  <a:pt x="43" y="679"/>
                  <a:pt x="0" y="1359"/>
                  <a:pt x="405" y="1708"/>
                </a:cubicBezTo>
                <a:cubicBezTo>
                  <a:pt x="810" y="2057"/>
                  <a:pt x="2163" y="2029"/>
                  <a:pt x="2515" y="2093"/>
                </a:cubicBezTo>
              </a:path>
            </a:pathLst>
          </a:cu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5899" name="AutoShape 59"/>
          <p:cNvSpPr>
            <a:spLocks noChangeShapeType="1"/>
          </p:cNvSpPr>
          <p:nvPr/>
        </p:nvSpPr>
        <p:spPr bwMode="auto">
          <a:xfrm>
            <a:off x="152400" y="2362199"/>
            <a:ext cx="7543800" cy="45719"/>
          </a:xfrm>
          <a:prstGeom prst="straightConnector1">
            <a:avLst/>
          </a:prstGeom>
          <a:noFill/>
          <a:ln w="9525">
            <a:solidFill>
              <a:srgbClr val="000000"/>
            </a:solidFill>
            <a:prstDash val="dash"/>
            <a:round/>
            <a:headEnd/>
            <a:tailEnd/>
          </a:ln>
        </p:spPr>
        <p:txBody>
          <a:bodyPr vert="horz" wrap="square" lIns="91440" tIns="45720" rIns="91440" bIns="45720" numCol="1" anchor="t" anchorCtr="0" compatLnSpc="1">
            <a:prstTxWarp prst="textNoShape">
              <a:avLst/>
            </a:prstTxWarp>
          </a:bodyPr>
          <a:lstStyle/>
          <a:p>
            <a:endParaRPr lang="en-US"/>
          </a:p>
        </p:txBody>
      </p:sp>
      <p:sp>
        <p:nvSpPr>
          <p:cNvPr id="35887" name="AutoShape 47"/>
          <p:cNvSpPr>
            <a:spLocks noChangeShapeType="1"/>
          </p:cNvSpPr>
          <p:nvPr/>
        </p:nvSpPr>
        <p:spPr bwMode="auto">
          <a:xfrm>
            <a:off x="228600" y="2666999"/>
            <a:ext cx="7620000" cy="45719"/>
          </a:xfrm>
          <a:prstGeom prst="straightConnector1">
            <a:avLst/>
          </a:prstGeom>
          <a:noFill/>
          <a:ln w="9525">
            <a:solidFill>
              <a:srgbClr val="000000"/>
            </a:solidFill>
            <a:prstDash val="dash"/>
            <a:round/>
            <a:headEnd/>
            <a:tailEnd/>
          </a:ln>
        </p:spPr>
        <p:txBody>
          <a:bodyPr vert="horz" wrap="square" lIns="91440" tIns="45720" rIns="91440" bIns="45720" numCol="1" anchor="t" anchorCtr="0" compatLnSpc="1">
            <a:prstTxWarp prst="textNoShape">
              <a:avLst/>
            </a:prstTxWarp>
          </a:bodyPr>
          <a:lstStyle/>
          <a:p>
            <a:endParaRPr lang="en-US"/>
          </a:p>
        </p:txBody>
      </p:sp>
      <p:sp>
        <p:nvSpPr>
          <p:cNvPr id="35886" name="AutoShape 46"/>
          <p:cNvSpPr>
            <a:spLocks noChangeShapeType="1"/>
          </p:cNvSpPr>
          <p:nvPr/>
        </p:nvSpPr>
        <p:spPr bwMode="auto">
          <a:xfrm>
            <a:off x="228600" y="2971799"/>
            <a:ext cx="7543800" cy="45719"/>
          </a:xfrm>
          <a:prstGeom prst="straightConnector1">
            <a:avLst/>
          </a:prstGeom>
          <a:noFill/>
          <a:ln w="9525">
            <a:solidFill>
              <a:srgbClr val="000000"/>
            </a:solidFill>
            <a:prstDash val="dash"/>
            <a:round/>
            <a:headEnd/>
            <a:tailEnd/>
          </a:ln>
        </p:spPr>
        <p:txBody>
          <a:bodyPr vert="horz" wrap="square" lIns="91440" tIns="45720" rIns="91440" bIns="45720" numCol="1" anchor="t" anchorCtr="0" compatLnSpc="1">
            <a:prstTxWarp prst="textNoShape">
              <a:avLst/>
            </a:prstTxWarp>
          </a:bodyPr>
          <a:lstStyle/>
          <a:p>
            <a:endParaRPr lang="en-US"/>
          </a:p>
        </p:txBody>
      </p:sp>
      <p:sp>
        <p:nvSpPr>
          <p:cNvPr id="35881" name="AutoShape 41"/>
          <p:cNvSpPr>
            <a:spLocks noChangeShapeType="1"/>
          </p:cNvSpPr>
          <p:nvPr/>
        </p:nvSpPr>
        <p:spPr bwMode="auto">
          <a:xfrm>
            <a:off x="228600" y="3352799"/>
            <a:ext cx="7620000" cy="45719"/>
          </a:xfrm>
          <a:prstGeom prst="straightConnector1">
            <a:avLst/>
          </a:prstGeom>
          <a:noFill/>
          <a:ln w="9525">
            <a:solidFill>
              <a:srgbClr val="000000"/>
            </a:solidFill>
            <a:prstDash val="dash"/>
            <a:round/>
            <a:headEnd/>
            <a:tailEnd/>
          </a:ln>
        </p:spPr>
        <p:txBody>
          <a:bodyPr vert="horz" wrap="square" lIns="91440" tIns="45720" rIns="91440" bIns="45720" numCol="1" anchor="t" anchorCtr="0" compatLnSpc="1">
            <a:prstTxWarp prst="textNoShape">
              <a:avLst/>
            </a:prstTxWarp>
          </a:bodyPr>
          <a:lstStyle/>
          <a:p>
            <a:endParaRPr lang="en-US"/>
          </a:p>
        </p:txBody>
      </p:sp>
      <p:sp>
        <p:nvSpPr>
          <p:cNvPr id="35882" name="Text Box 42"/>
          <p:cNvSpPr txBox="1">
            <a:spLocks noChangeArrowheads="1"/>
          </p:cNvSpPr>
          <p:nvPr/>
        </p:nvSpPr>
        <p:spPr bwMode="auto">
          <a:xfrm>
            <a:off x="990600" y="3276600"/>
            <a:ext cx="457200" cy="371475"/>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smtClean="0">
                <a:ln>
                  <a:noFill/>
                </a:ln>
                <a:solidFill>
                  <a:schemeClr val="tx1"/>
                </a:solidFill>
                <a:effectLst/>
                <a:latin typeface="Calibri" pitchFamily="34" charset="0"/>
                <a:ea typeface="Calibri" pitchFamily="34" charset="0"/>
                <a:cs typeface="Times New Roman" pitchFamily="18" charset="0"/>
              </a:rPr>
              <a:t>DA</a:t>
            </a:r>
            <a:endParaRPr kumimoji="0" lang="en-US" sz="1800" b="0" i="0" u="none" strike="noStrike" cap="none" normalizeH="0" baseline="0" smtClean="0">
              <a:ln>
                <a:noFill/>
              </a:ln>
              <a:solidFill>
                <a:schemeClr val="tx1"/>
              </a:solidFill>
              <a:effectLst/>
              <a:latin typeface="Arial" pitchFamily="34" charset="0"/>
            </a:endParaRPr>
          </a:p>
        </p:txBody>
      </p:sp>
      <p:sp>
        <p:nvSpPr>
          <p:cNvPr id="35883" name="Text Box 43"/>
          <p:cNvSpPr txBox="1">
            <a:spLocks noChangeArrowheads="1"/>
          </p:cNvSpPr>
          <p:nvPr/>
        </p:nvSpPr>
        <p:spPr bwMode="auto">
          <a:xfrm>
            <a:off x="3657600" y="3352800"/>
            <a:ext cx="457200" cy="371475"/>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smtClean="0">
                <a:ln>
                  <a:noFill/>
                </a:ln>
                <a:solidFill>
                  <a:schemeClr val="tx1"/>
                </a:solidFill>
                <a:effectLst/>
                <a:latin typeface="Calibri" pitchFamily="34" charset="0"/>
                <a:ea typeface="Calibri" pitchFamily="34" charset="0"/>
                <a:cs typeface="Times New Roman" pitchFamily="18" charset="0"/>
              </a:rPr>
              <a:t>DB</a:t>
            </a:r>
            <a:endParaRPr kumimoji="0" lang="en-US" sz="1800" b="0" i="0" u="none" strike="noStrike" cap="none" normalizeH="0" baseline="0" smtClean="0">
              <a:ln>
                <a:noFill/>
              </a:ln>
              <a:solidFill>
                <a:schemeClr val="tx1"/>
              </a:solidFill>
              <a:effectLst/>
              <a:latin typeface="Arial" pitchFamily="34" charset="0"/>
            </a:endParaRPr>
          </a:p>
        </p:txBody>
      </p:sp>
      <p:sp>
        <p:nvSpPr>
          <p:cNvPr id="35884" name="Text Box 44"/>
          <p:cNvSpPr txBox="1">
            <a:spLocks noChangeArrowheads="1"/>
          </p:cNvSpPr>
          <p:nvPr/>
        </p:nvSpPr>
        <p:spPr bwMode="auto">
          <a:xfrm>
            <a:off x="5334000" y="3429000"/>
            <a:ext cx="457200" cy="371475"/>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smtClean="0">
                <a:ln>
                  <a:noFill/>
                </a:ln>
                <a:solidFill>
                  <a:schemeClr val="tx1"/>
                </a:solidFill>
                <a:effectLst/>
                <a:latin typeface="Calibri" pitchFamily="34" charset="0"/>
                <a:ea typeface="Calibri" pitchFamily="34" charset="0"/>
                <a:cs typeface="Times New Roman" pitchFamily="18" charset="0"/>
              </a:rPr>
              <a:t>DC</a:t>
            </a:r>
            <a:endParaRPr kumimoji="0" lang="en-US" sz="1800" b="0" i="0" u="none" strike="noStrike" cap="none" normalizeH="0" baseline="0" smtClean="0">
              <a:ln>
                <a:noFill/>
              </a:ln>
              <a:solidFill>
                <a:schemeClr val="tx1"/>
              </a:solidFill>
              <a:effectLst/>
              <a:latin typeface="Arial" pitchFamily="34" charset="0"/>
            </a:endParaRPr>
          </a:p>
        </p:txBody>
      </p:sp>
      <p:sp>
        <p:nvSpPr>
          <p:cNvPr id="35885" name="Text Box 45"/>
          <p:cNvSpPr txBox="1">
            <a:spLocks noChangeArrowheads="1"/>
          </p:cNvSpPr>
          <p:nvPr/>
        </p:nvSpPr>
        <p:spPr bwMode="auto">
          <a:xfrm>
            <a:off x="8229600" y="3276600"/>
            <a:ext cx="457200" cy="371475"/>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smtClean="0">
                <a:ln>
                  <a:noFill/>
                </a:ln>
                <a:solidFill>
                  <a:schemeClr val="tx1"/>
                </a:solidFill>
                <a:effectLst/>
                <a:latin typeface="Calibri" pitchFamily="34" charset="0"/>
                <a:ea typeface="Calibri" pitchFamily="34" charset="0"/>
                <a:cs typeface="Times New Roman" pitchFamily="18" charset="0"/>
              </a:rPr>
              <a:t>DM</a:t>
            </a:r>
            <a:endParaRPr kumimoji="0" lang="en-US" sz="1800" b="0" i="0" u="none" strike="noStrike" cap="none" normalizeH="0" baseline="0" smtClean="0">
              <a:ln>
                <a:noFill/>
              </a:ln>
              <a:solidFill>
                <a:schemeClr val="tx1"/>
              </a:solidFill>
              <a:effectLst/>
              <a:latin typeface="Arial" pitchFamily="34" charset="0"/>
            </a:endParaRPr>
          </a:p>
        </p:txBody>
      </p:sp>
      <p:sp>
        <p:nvSpPr>
          <p:cNvPr id="35900" name="Rectangle 60"/>
          <p:cNvSpPr>
            <a:spLocks noChangeArrowheads="1"/>
          </p:cNvSpPr>
          <p:nvPr/>
        </p:nvSpPr>
        <p:spPr bwMode="auto">
          <a:xfrm>
            <a:off x="76200" y="1884402"/>
            <a:ext cx="8534400" cy="55399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857250" algn="l"/>
              </a:tabLst>
            </a:pPr>
            <a:r>
              <a:rPr kumimoji="0" lang="en-US" sz="1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a:t>
            </a:r>
            <a:r>
              <a:rPr kumimoji="0" lang="en-US" sz="1200"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en-US" sz="1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s </a:t>
            </a:r>
            <a:r>
              <a:rPr kumimoji="0" lang="en-US" sz="12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DemandCurve</a:t>
            </a:r>
            <a:r>
              <a:rPr kumimoji="0" lang="en-US" sz="1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B</a:t>
            </a:r>
            <a:r>
              <a:rPr kumimoji="0" lang="en-US" sz="1200"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en-US" sz="1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s </a:t>
            </a:r>
            <a:r>
              <a:rPr kumimoji="0" lang="en-US" sz="12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DemandCurve</a:t>
            </a:r>
            <a:r>
              <a:rPr kumimoji="0" lang="en-US" sz="1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C</a:t>
            </a:r>
            <a:r>
              <a:rPr kumimoji="0" lang="en-US" sz="1200"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en-US" sz="1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s Demand Curve	                             Total Demand Curve</a:t>
            </a:r>
            <a:endParaRPr kumimoji="0" lang="en-US" sz="8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857250" algn="l"/>
              </a:tabLst>
            </a:pPr>
            <a:endParaRPr kumimoji="0" lang="en-US" sz="1800" b="0" i="0" u="none" strike="noStrike" cap="none" normalizeH="0" baseline="0" dirty="0" smtClean="0">
              <a:ln>
                <a:noFill/>
              </a:ln>
              <a:solidFill>
                <a:schemeClr val="tx1"/>
              </a:solidFill>
              <a:effectLst/>
              <a:latin typeface="Arial" pitchFamily="34" charset="0"/>
            </a:endParaRPr>
          </a:p>
        </p:txBody>
      </p:sp>
      <p:sp>
        <p:nvSpPr>
          <p:cNvPr id="35911" name="Rectangle 71"/>
          <p:cNvSpPr>
            <a:spLocks noChangeArrowheads="1"/>
          </p:cNvSpPr>
          <p:nvPr/>
        </p:nvSpPr>
        <p:spPr bwMode="auto">
          <a:xfrm>
            <a:off x="152400" y="3657600"/>
            <a:ext cx="870751" cy="307777"/>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857250" algn="l"/>
              </a:tabLst>
            </a:pPr>
            <a:r>
              <a:rPr kumimoji="0" lang="en-US" sz="14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Quantity</a:t>
            </a:r>
            <a:endParaRPr kumimoji="0" lang="en-US"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endParaRPr>
          </a:p>
        </p:txBody>
      </p:sp>
      <p:sp>
        <p:nvSpPr>
          <p:cNvPr id="63" name="AutoShape 56"/>
          <p:cNvSpPr>
            <a:spLocks noChangeShapeType="1"/>
          </p:cNvSpPr>
          <p:nvPr/>
        </p:nvSpPr>
        <p:spPr bwMode="auto">
          <a:xfrm>
            <a:off x="4419600" y="3657600"/>
            <a:ext cx="1028700" cy="0"/>
          </a:xfrm>
          <a:prstGeom prst="straightConnector1">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64" name="AutoShape 56"/>
          <p:cNvSpPr>
            <a:spLocks noChangeShapeType="1"/>
          </p:cNvSpPr>
          <p:nvPr/>
        </p:nvSpPr>
        <p:spPr bwMode="auto">
          <a:xfrm>
            <a:off x="6781800" y="3581399"/>
            <a:ext cx="1371600" cy="45719"/>
          </a:xfrm>
          <a:prstGeom prst="straightConnector1">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65" name="Rectangle 71"/>
          <p:cNvSpPr>
            <a:spLocks noChangeArrowheads="1"/>
          </p:cNvSpPr>
          <p:nvPr/>
        </p:nvSpPr>
        <p:spPr bwMode="auto">
          <a:xfrm>
            <a:off x="2819400" y="3810000"/>
            <a:ext cx="870751" cy="307777"/>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857250" algn="l"/>
              </a:tabLst>
            </a:pPr>
            <a:r>
              <a:rPr kumimoji="0" lang="en-US" sz="14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Quantity</a:t>
            </a:r>
            <a:endParaRPr kumimoji="0" lang="en-US"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endParaRPr>
          </a:p>
        </p:txBody>
      </p:sp>
      <p:sp>
        <p:nvSpPr>
          <p:cNvPr id="66" name="Rectangle 71"/>
          <p:cNvSpPr>
            <a:spLocks noChangeArrowheads="1"/>
          </p:cNvSpPr>
          <p:nvPr/>
        </p:nvSpPr>
        <p:spPr bwMode="auto">
          <a:xfrm>
            <a:off x="4648200" y="3733800"/>
            <a:ext cx="870751" cy="307777"/>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857250" algn="l"/>
              </a:tabLst>
            </a:pPr>
            <a:r>
              <a:rPr kumimoji="0" lang="en-US" sz="14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Quantity</a:t>
            </a:r>
            <a:endParaRPr kumimoji="0" lang="en-US"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endParaRPr>
          </a:p>
        </p:txBody>
      </p:sp>
      <p:sp>
        <p:nvSpPr>
          <p:cNvPr id="67" name="Rectangle 71"/>
          <p:cNvSpPr>
            <a:spLocks noChangeArrowheads="1"/>
          </p:cNvSpPr>
          <p:nvPr/>
        </p:nvSpPr>
        <p:spPr bwMode="auto">
          <a:xfrm>
            <a:off x="7086600" y="3810000"/>
            <a:ext cx="870751" cy="307777"/>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857250" algn="l"/>
              </a:tabLst>
            </a:pPr>
            <a:r>
              <a:rPr kumimoji="0" lang="en-US" sz="14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Quantity</a:t>
            </a:r>
            <a:endParaRPr kumimoji="0" lang="en-US"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endParaRPr>
          </a:p>
        </p:txBody>
      </p:sp>
    </p:spTree>
  </p:cSld>
  <p:clrMapOvr>
    <a:masterClrMapping/>
  </p:clrMapOvr>
</p:sld>
</file>

<file path=ppt/slides/slide2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3345" name="Rectangle 1"/>
          <p:cNvSpPr>
            <a:spLocks noChangeArrowheads="1"/>
          </p:cNvSpPr>
          <p:nvPr/>
        </p:nvSpPr>
        <p:spPr bwMode="auto">
          <a:xfrm>
            <a:off x="76200" y="75962"/>
            <a:ext cx="8991600" cy="609397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3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Albert L. Meyers contends that “if one or more factors of production are held constant and one or more other factors are allowed to vary in amount the total output will not vary in continuous proportion to the amount of variable factor employed.”</a:t>
            </a:r>
            <a:endParaRPr kumimoji="0" lang="en-US" sz="3000" b="0" i="0" u="none" strike="noStrike" cap="none" normalizeH="0" baseline="0" dirty="0" smtClean="0">
              <a:ln>
                <a:noFill/>
              </a:ln>
              <a:solidFill>
                <a:schemeClr val="tx1"/>
              </a:solidFill>
              <a:effectLst/>
              <a:latin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3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John M. </a:t>
            </a:r>
            <a:r>
              <a:rPr kumimoji="0" lang="en-US" sz="30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Cassels</a:t>
            </a:r>
            <a:r>
              <a:rPr kumimoji="0" lang="en-US" sz="3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in his article </a:t>
            </a:r>
            <a:r>
              <a:rPr lang="en-US" sz="3000" dirty="0" smtClean="0">
                <a:latin typeface="Calibri"/>
                <a:ea typeface="Calibri" pitchFamily="34" charset="0"/>
                <a:cs typeface="Times New Roman" pitchFamily="18" charset="0"/>
              </a:rPr>
              <a:t>“</a:t>
            </a:r>
            <a:r>
              <a:rPr kumimoji="0" lang="en-US" sz="3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On the Law of Variable Proportions” published in the Reading in the Theory of Income and Distribution (American Economic Association Series) states the Law as follow:</a:t>
            </a:r>
            <a:endParaRPr kumimoji="0" lang="en-US" sz="3000" b="0" i="0" u="none" strike="noStrike" cap="none" normalizeH="0" baseline="0" dirty="0" smtClean="0">
              <a:ln>
                <a:noFill/>
              </a:ln>
              <a:solidFill>
                <a:schemeClr val="tx1"/>
              </a:solidFill>
              <a:effectLst/>
              <a:latin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3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en-US" sz="3000"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en-US" sz="3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In a given state of the arts, after a certain point is reached, the application of further units of any variable factor to another fixed factor (or fixed combinations of factors) will yield less than proportionate returns</a:t>
            </a:r>
            <a:r>
              <a:rPr kumimoji="0" lang="en-US" sz="3000"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en-US" sz="3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endParaRPr kumimoji="0" lang="en-US" sz="3000" b="0" i="0" u="none" strike="noStrike" cap="none" normalizeH="0" baseline="0" dirty="0" smtClean="0">
              <a:ln>
                <a:noFill/>
              </a:ln>
              <a:solidFill>
                <a:schemeClr val="tx1"/>
              </a:solidFill>
              <a:effectLst/>
              <a:latin typeface="Arial" pitchFamily="34" charset="0"/>
            </a:endParaRPr>
          </a:p>
        </p:txBody>
      </p:sp>
    </p:spTree>
    <p:extLst>
      <p:ext uri="{BB962C8B-B14F-4D97-AF65-F5344CB8AC3E}">
        <p14:creationId xmlns:p14="http://schemas.microsoft.com/office/powerpoint/2010/main" val="4196393026"/>
      </p:ext>
    </p:extLst>
  </p:cSld>
  <p:clrMapOvr>
    <a:masterClrMapping/>
  </p:clrMapOvr>
</p:sld>
</file>

<file path=ppt/slides/slide2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4369" name="Rectangle 1"/>
          <p:cNvSpPr>
            <a:spLocks noChangeArrowheads="1"/>
          </p:cNvSpPr>
          <p:nvPr/>
        </p:nvSpPr>
        <p:spPr bwMode="auto">
          <a:xfrm>
            <a:off x="228600" y="341293"/>
            <a:ext cx="8686800" cy="424731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3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The Law of Variable Proportions shows the relationship between the amount of inputs used in physical terms and the amount of output obtained thereof. It is propounded on the assumption that state of technology remains the same and no new methods of production are introduced during the given period in which the law applies. In other words, it relates to a given period of time and given state of technical knowledge. </a:t>
            </a:r>
            <a:endParaRPr kumimoji="0" lang="en-US" sz="3000" b="0" i="0" u="none" strike="noStrike" cap="none" normalizeH="0" baseline="0" dirty="0" smtClean="0">
              <a:ln>
                <a:noFill/>
              </a:ln>
              <a:solidFill>
                <a:schemeClr val="tx1"/>
              </a:solidFill>
              <a:effectLst/>
              <a:latin typeface="Arial" pitchFamily="34" charset="0"/>
            </a:endParaRPr>
          </a:p>
        </p:txBody>
      </p:sp>
    </p:spTree>
    <p:extLst>
      <p:ext uri="{BB962C8B-B14F-4D97-AF65-F5344CB8AC3E}">
        <p14:creationId xmlns:p14="http://schemas.microsoft.com/office/powerpoint/2010/main" val="536059817"/>
      </p:ext>
    </p:extLst>
  </p:cSld>
  <p:clrMapOvr>
    <a:masterClrMapping/>
  </p:clrMapOvr>
</p:sld>
</file>

<file path=ppt/slides/slide2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5393" name="Rectangle 1"/>
          <p:cNvSpPr>
            <a:spLocks noChangeArrowheads="1"/>
          </p:cNvSpPr>
          <p:nvPr/>
        </p:nvSpPr>
        <p:spPr bwMode="auto">
          <a:xfrm>
            <a:off x="152400" y="139005"/>
            <a:ext cx="8915400" cy="433965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3600" b="1" i="0" u="sng"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Illustration:</a:t>
            </a:r>
            <a:endParaRPr kumimoji="0" lang="en-US" sz="3600" b="1" i="0" u="sng" strike="noStrike" cap="none" normalizeH="0" baseline="0" dirty="0" smtClean="0">
              <a:ln>
                <a:noFill/>
              </a:ln>
              <a:solidFill>
                <a:schemeClr val="tx1"/>
              </a:solidFill>
              <a:effectLst/>
              <a:latin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3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Let us assume that a farmer has five acres of cultivable land. It remains constant. Assume further that he wants to increase the output of his farm. In order to do this he has to increase the employment of </a:t>
            </a:r>
            <a:r>
              <a:rPr kumimoji="0" lang="en-US" sz="30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labour</a:t>
            </a:r>
            <a:r>
              <a:rPr kumimoji="0" lang="en-US" sz="3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and capital. This can be represented in the following way:</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n-US" sz="3000" b="0" i="0" u="none" strike="noStrike" cap="none" normalizeH="0" baseline="0" dirty="0" smtClean="0">
              <a:ln>
                <a:noFill/>
              </a:ln>
              <a:solidFill>
                <a:schemeClr val="tx1"/>
              </a:solidFill>
              <a:effectLst/>
              <a:latin typeface="Arial" pitchFamily="34" charset="0"/>
            </a:endParaRPr>
          </a:p>
          <a:p>
            <a:pPr marL="514350" marR="0" lvl="0" indent="-514350" algn="just" defTabSz="914400" rtl="0" eaLnBrk="0" fontAlgn="base" latinLnBrk="0" hangingPunct="0">
              <a:lnSpc>
                <a:spcPct val="100000"/>
              </a:lnSpc>
              <a:spcBef>
                <a:spcPct val="0"/>
              </a:spcBef>
              <a:spcAft>
                <a:spcPct val="0"/>
              </a:spcAft>
              <a:buClrTx/>
              <a:buSzTx/>
              <a:buFont typeface="+mj-lt"/>
              <a:buAutoNum type="arabicPeriod"/>
              <a:tabLst/>
            </a:pPr>
            <a:r>
              <a:rPr kumimoji="0" lang="en-US" sz="3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Land </a:t>
            </a:r>
            <a:r>
              <a:rPr kumimoji="0" lang="en-US" sz="3000"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en-US" sz="3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5 acres (held constant)</a:t>
            </a:r>
            <a:endParaRPr kumimoji="0" lang="en-US" sz="3000" b="0" i="0" u="none" strike="noStrike" cap="none" normalizeH="0" baseline="0" dirty="0" smtClean="0">
              <a:ln>
                <a:noFill/>
              </a:ln>
              <a:solidFill>
                <a:schemeClr val="tx1"/>
              </a:solidFill>
              <a:effectLst/>
              <a:latin typeface="Arial" pitchFamily="34" charset="0"/>
            </a:endParaRPr>
          </a:p>
          <a:p>
            <a:pPr marL="514350" marR="0" lvl="0" indent="-514350" algn="just" defTabSz="914400" rtl="0" eaLnBrk="0" fontAlgn="base" latinLnBrk="0" hangingPunct="0">
              <a:lnSpc>
                <a:spcPct val="100000"/>
              </a:lnSpc>
              <a:spcBef>
                <a:spcPct val="0"/>
              </a:spcBef>
              <a:spcAft>
                <a:spcPct val="0"/>
              </a:spcAft>
              <a:buClrTx/>
              <a:buSzTx/>
              <a:buFont typeface="+mj-lt"/>
              <a:buAutoNum type="arabicPeriod"/>
              <a:tabLst/>
            </a:pPr>
            <a:r>
              <a:rPr kumimoji="0" lang="en-US" sz="30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Labour</a:t>
            </a:r>
            <a:r>
              <a:rPr kumimoji="0" lang="en-US" sz="3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and capital variable.</a:t>
            </a:r>
            <a:endParaRPr kumimoji="0" lang="en-US" sz="3000" b="0" i="0" u="none" strike="noStrike" cap="none" normalizeH="0" baseline="0" dirty="0" smtClean="0">
              <a:ln>
                <a:noFill/>
              </a:ln>
              <a:solidFill>
                <a:schemeClr val="tx1"/>
              </a:solidFill>
              <a:effectLst/>
              <a:latin typeface="Arial" pitchFamily="34" charset="0"/>
            </a:endParaRPr>
          </a:p>
        </p:txBody>
      </p:sp>
    </p:spTree>
    <p:extLst>
      <p:ext uri="{BB962C8B-B14F-4D97-AF65-F5344CB8AC3E}">
        <p14:creationId xmlns:p14="http://schemas.microsoft.com/office/powerpoint/2010/main" val="4131979423"/>
      </p:ext>
    </p:extLst>
  </p:cSld>
  <p:clrMapOvr>
    <a:masterClrMapping/>
  </p:clrMapOvr>
</p:sld>
</file>

<file path=ppt/slides/slide2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p:cNvGraphicFramePr>
            <a:graphicFrameLocks noGrp="1"/>
          </p:cNvGraphicFramePr>
          <p:nvPr/>
        </p:nvGraphicFramePr>
        <p:xfrm>
          <a:off x="76200" y="435864"/>
          <a:ext cx="8915400" cy="5931662"/>
        </p:xfrm>
        <a:graphic>
          <a:graphicData uri="http://schemas.openxmlformats.org/drawingml/2006/table">
            <a:tbl>
              <a:tblPr/>
              <a:tblGrid>
                <a:gridCol w="1759014"/>
                <a:gridCol w="2225635"/>
                <a:gridCol w="1759014"/>
                <a:gridCol w="1876337"/>
                <a:gridCol w="1295400"/>
              </a:tblGrid>
              <a:tr h="685800">
                <a:tc>
                  <a:txBody>
                    <a:bodyPr/>
                    <a:lstStyle/>
                    <a:p>
                      <a:pPr marL="0" marR="0" algn="ctr">
                        <a:lnSpc>
                          <a:spcPct val="115000"/>
                        </a:lnSpc>
                        <a:spcBef>
                          <a:spcPts val="0"/>
                        </a:spcBef>
                        <a:spcAft>
                          <a:spcPts val="0"/>
                        </a:spcAft>
                      </a:pPr>
                      <a:r>
                        <a:rPr lang="en-US" sz="2800" dirty="0">
                          <a:latin typeface="Times New Roman"/>
                          <a:ea typeface="Calibri"/>
                          <a:cs typeface="Times New Roman"/>
                        </a:rPr>
                        <a:t>Units of L+C</a:t>
                      </a:r>
                      <a:endParaRPr lang="en-US" sz="2800" dirty="0">
                        <a:latin typeface="Calibri"/>
                        <a:ea typeface="Calibri"/>
                        <a:cs typeface="Times New Roman"/>
                      </a:endParaRPr>
                    </a:p>
                  </a:txBody>
                  <a:tcPr marL="67831" marR="67831"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2800">
                          <a:latin typeface="Times New Roman"/>
                          <a:ea typeface="Calibri"/>
                          <a:cs typeface="Times New Roman"/>
                        </a:rPr>
                        <a:t>Total Product</a:t>
                      </a:r>
                      <a:endParaRPr lang="en-US" sz="2800">
                        <a:latin typeface="Calibri"/>
                        <a:ea typeface="Calibri"/>
                        <a:cs typeface="Times New Roman"/>
                      </a:endParaRPr>
                    </a:p>
                  </a:txBody>
                  <a:tcPr marL="67831" marR="67831"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2800">
                          <a:latin typeface="Times New Roman"/>
                          <a:ea typeface="Calibri"/>
                          <a:cs typeface="Times New Roman"/>
                        </a:rPr>
                        <a:t>Average Product</a:t>
                      </a:r>
                      <a:endParaRPr lang="en-US" sz="2800">
                        <a:latin typeface="Calibri"/>
                        <a:ea typeface="Calibri"/>
                        <a:cs typeface="Times New Roman"/>
                      </a:endParaRPr>
                    </a:p>
                  </a:txBody>
                  <a:tcPr marL="67831" marR="67831"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2800">
                          <a:latin typeface="Times New Roman"/>
                          <a:ea typeface="Calibri"/>
                          <a:cs typeface="Times New Roman"/>
                        </a:rPr>
                        <a:t>Marginal Product</a:t>
                      </a:r>
                      <a:endParaRPr lang="en-US" sz="2800">
                        <a:latin typeface="Calibri"/>
                        <a:ea typeface="Calibri"/>
                        <a:cs typeface="Times New Roman"/>
                      </a:endParaRPr>
                    </a:p>
                  </a:txBody>
                  <a:tcPr marL="67831" marR="67831"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endParaRPr lang="en-US" sz="2800">
                        <a:latin typeface="Times New Roman"/>
                        <a:ea typeface="Calibri"/>
                        <a:cs typeface="Times New Roman"/>
                      </a:endParaRPr>
                    </a:p>
                  </a:txBody>
                  <a:tcPr marL="67831" marR="67831"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429000">
                <a:tc>
                  <a:txBody>
                    <a:bodyPr/>
                    <a:lstStyle/>
                    <a:p>
                      <a:pPr marL="0" marR="0" algn="ctr">
                        <a:lnSpc>
                          <a:spcPct val="115000"/>
                        </a:lnSpc>
                        <a:spcBef>
                          <a:spcPts val="0"/>
                        </a:spcBef>
                        <a:spcAft>
                          <a:spcPts val="0"/>
                        </a:spcAft>
                      </a:pPr>
                      <a:r>
                        <a:rPr lang="en-US" sz="2800">
                          <a:latin typeface="Times New Roman"/>
                          <a:ea typeface="Calibri"/>
                          <a:cs typeface="Times New Roman"/>
                        </a:rPr>
                        <a:t>1</a:t>
                      </a:r>
                      <a:endParaRPr lang="en-US" sz="2800">
                        <a:latin typeface="Calibri"/>
                        <a:ea typeface="Calibri"/>
                        <a:cs typeface="Times New Roman"/>
                      </a:endParaRPr>
                    </a:p>
                    <a:p>
                      <a:pPr marL="0" marR="0" algn="ctr">
                        <a:lnSpc>
                          <a:spcPct val="115000"/>
                        </a:lnSpc>
                        <a:spcBef>
                          <a:spcPts val="0"/>
                        </a:spcBef>
                        <a:spcAft>
                          <a:spcPts val="0"/>
                        </a:spcAft>
                      </a:pPr>
                      <a:r>
                        <a:rPr lang="en-US" sz="2800">
                          <a:latin typeface="Times New Roman"/>
                          <a:ea typeface="Calibri"/>
                          <a:cs typeface="Times New Roman"/>
                        </a:rPr>
                        <a:t>2</a:t>
                      </a:r>
                      <a:endParaRPr lang="en-US" sz="2800">
                        <a:latin typeface="Calibri"/>
                        <a:ea typeface="Calibri"/>
                        <a:cs typeface="Times New Roman"/>
                      </a:endParaRPr>
                    </a:p>
                    <a:p>
                      <a:pPr marL="0" marR="0" algn="ctr">
                        <a:lnSpc>
                          <a:spcPct val="115000"/>
                        </a:lnSpc>
                        <a:spcBef>
                          <a:spcPts val="0"/>
                        </a:spcBef>
                        <a:spcAft>
                          <a:spcPts val="0"/>
                        </a:spcAft>
                      </a:pPr>
                      <a:r>
                        <a:rPr lang="en-US" sz="2800">
                          <a:latin typeface="Times New Roman"/>
                          <a:ea typeface="Calibri"/>
                          <a:cs typeface="Times New Roman"/>
                        </a:rPr>
                        <a:t>3</a:t>
                      </a:r>
                      <a:endParaRPr lang="en-US" sz="2800">
                        <a:latin typeface="Calibri"/>
                        <a:ea typeface="Calibri"/>
                        <a:cs typeface="Times New Roman"/>
                      </a:endParaRPr>
                    </a:p>
                    <a:p>
                      <a:pPr marL="0" marR="0" algn="ctr">
                        <a:lnSpc>
                          <a:spcPct val="115000"/>
                        </a:lnSpc>
                        <a:spcBef>
                          <a:spcPts val="0"/>
                        </a:spcBef>
                        <a:spcAft>
                          <a:spcPts val="0"/>
                        </a:spcAft>
                      </a:pPr>
                      <a:r>
                        <a:rPr lang="en-US" sz="2800">
                          <a:latin typeface="Times New Roman"/>
                          <a:ea typeface="Calibri"/>
                          <a:cs typeface="Times New Roman"/>
                        </a:rPr>
                        <a:t>4</a:t>
                      </a:r>
                      <a:endParaRPr lang="en-US" sz="2800">
                        <a:latin typeface="Calibri"/>
                        <a:ea typeface="Calibri"/>
                        <a:cs typeface="Times New Roman"/>
                      </a:endParaRPr>
                    </a:p>
                    <a:p>
                      <a:pPr marL="0" marR="0" algn="ctr">
                        <a:lnSpc>
                          <a:spcPct val="115000"/>
                        </a:lnSpc>
                        <a:spcBef>
                          <a:spcPts val="0"/>
                        </a:spcBef>
                        <a:spcAft>
                          <a:spcPts val="0"/>
                        </a:spcAft>
                      </a:pPr>
                      <a:r>
                        <a:rPr lang="en-US" sz="2800">
                          <a:latin typeface="Times New Roman"/>
                          <a:ea typeface="Calibri"/>
                          <a:cs typeface="Times New Roman"/>
                        </a:rPr>
                        <a:t>5</a:t>
                      </a:r>
                      <a:endParaRPr lang="en-US" sz="2800">
                        <a:latin typeface="Calibri"/>
                        <a:ea typeface="Calibri"/>
                        <a:cs typeface="Times New Roman"/>
                      </a:endParaRPr>
                    </a:p>
                    <a:p>
                      <a:pPr marL="0" marR="0" algn="ctr">
                        <a:lnSpc>
                          <a:spcPct val="115000"/>
                        </a:lnSpc>
                        <a:spcBef>
                          <a:spcPts val="0"/>
                        </a:spcBef>
                        <a:spcAft>
                          <a:spcPts val="0"/>
                        </a:spcAft>
                      </a:pPr>
                      <a:r>
                        <a:rPr lang="en-US" sz="2800">
                          <a:latin typeface="Times New Roman"/>
                          <a:ea typeface="Calibri"/>
                          <a:cs typeface="Times New Roman"/>
                        </a:rPr>
                        <a:t>6</a:t>
                      </a:r>
                      <a:endParaRPr lang="en-US" sz="2800">
                        <a:latin typeface="Calibri"/>
                        <a:ea typeface="Calibri"/>
                        <a:cs typeface="Times New Roman"/>
                      </a:endParaRPr>
                    </a:p>
                    <a:p>
                      <a:pPr marL="0" marR="0" algn="ctr">
                        <a:lnSpc>
                          <a:spcPct val="115000"/>
                        </a:lnSpc>
                        <a:spcBef>
                          <a:spcPts val="0"/>
                        </a:spcBef>
                        <a:spcAft>
                          <a:spcPts val="0"/>
                        </a:spcAft>
                      </a:pPr>
                      <a:r>
                        <a:rPr lang="en-US" sz="2800">
                          <a:latin typeface="Times New Roman"/>
                          <a:ea typeface="Calibri"/>
                          <a:cs typeface="Times New Roman"/>
                        </a:rPr>
                        <a:t>7</a:t>
                      </a:r>
                      <a:endParaRPr lang="en-US" sz="2800">
                        <a:latin typeface="Calibri"/>
                        <a:ea typeface="Calibri"/>
                        <a:cs typeface="Times New Roman"/>
                      </a:endParaRPr>
                    </a:p>
                    <a:p>
                      <a:pPr marL="0" marR="0" algn="ctr">
                        <a:lnSpc>
                          <a:spcPct val="115000"/>
                        </a:lnSpc>
                        <a:spcBef>
                          <a:spcPts val="0"/>
                        </a:spcBef>
                        <a:spcAft>
                          <a:spcPts val="0"/>
                        </a:spcAft>
                      </a:pPr>
                      <a:r>
                        <a:rPr lang="en-US" sz="2800">
                          <a:latin typeface="Times New Roman"/>
                          <a:ea typeface="Calibri"/>
                          <a:cs typeface="Times New Roman"/>
                        </a:rPr>
                        <a:t>8</a:t>
                      </a:r>
                      <a:endParaRPr lang="en-US" sz="2800">
                        <a:latin typeface="Calibri"/>
                        <a:ea typeface="Calibri"/>
                        <a:cs typeface="Times New Roman"/>
                      </a:endParaRPr>
                    </a:p>
                    <a:p>
                      <a:pPr marL="0" marR="0" algn="ctr">
                        <a:lnSpc>
                          <a:spcPct val="115000"/>
                        </a:lnSpc>
                        <a:spcBef>
                          <a:spcPts val="0"/>
                        </a:spcBef>
                        <a:spcAft>
                          <a:spcPts val="0"/>
                        </a:spcAft>
                      </a:pPr>
                      <a:r>
                        <a:rPr lang="en-US" sz="2800">
                          <a:latin typeface="Times New Roman"/>
                          <a:ea typeface="Calibri"/>
                          <a:cs typeface="Times New Roman"/>
                        </a:rPr>
                        <a:t>9</a:t>
                      </a:r>
                      <a:endParaRPr lang="en-US" sz="2800">
                        <a:latin typeface="Calibri"/>
                        <a:ea typeface="Calibri"/>
                        <a:cs typeface="Times New Roman"/>
                      </a:endParaRPr>
                    </a:p>
                    <a:p>
                      <a:pPr marL="0" marR="0" algn="ctr">
                        <a:lnSpc>
                          <a:spcPct val="115000"/>
                        </a:lnSpc>
                        <a:spcBef>
                          <a:spcPts val="0"/>
                        </a:spcBef>
                        <a:spcAft>
                          <a:spcPts val="0"/>
                        </a:spcAft>
                      </a:pPr>
                      <a:r>
                        <a:rPr lang="en-US" sz="2800">
                          <a:latin typeface="Times New Roman"/>
                          <a:ea typeface="Calibri"/>
                          <a:cs typeface="Times New Roman"/>
                        </a:rPr>
                        <a:t>10</a:t>
                      </a:r>
                      <a:endParaRPr lang="en-US" sz="2800">
                        <a:latin typeface="Calibri"/>
                        <a:ea typeface="Calibri"/>
                        <a:cs typeface="Times New Roman"/>
                      </a:endParaRPr>
                    </a:p>
                  </a:txBody>
                  <a:tcPr marL="67831" marR="67831"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2800" dirty="0">
                          <a:latin typeface="Times New Roman"/>
                          <a:ea typeface="Calibri"/>
                          <a:cs typeface="Times New Roman"/>
                        </a:rPr>
                        <a:t>8</a:t>
                      </a:r>
                      <a:endParaRPr lang="en-US" sz="2800" dirty="0">
                        <a:latin typeface="Calibri"/>
                        <a:ea typeface="Calibri"/>
                        <a:cs typeface="Times New Roman"/>
                      </a:endParaRPr>
                    </a:p>
                    <a:p>
                      <a:pPr marL="0" marR="0" algn="ctr">
                        <a:lnSpc>
                          <a:spcPct val="115000"/>
                        </a:lnSpc>
                        <a:spcBef>
                          <a:spcPts val="0"/>
                        </a:spcBef>
                        <a:spcAft>
                          <a:spcPts val="0"/>
                        </a:spcAft>
                      </a:pPr>
                      <a:r>
                        <a:rPr lang="en-US" sz="2800" dirty="0">
                          <a:latin typeface="Times New Roman"/>
                          <a:ea typeface="Calibri"/>
                          <a:cs typeface="Times New Roman"/>
                        </a:rPr>
                        <a:t>20</a:t>
                      </a:r>
                      <a:endParaRPr lang="en-US" sz="2800" dirty="0">
                        <a:latin typeface="Calibri"/>
                        <a:ea typeface="Calibri"/>
                        <a:cs typeface="Times New Roman"/>
                      </a:endParaRPr>
                    </a:p>
                    <a:p>
                      <a:pPr marL="0" marR="0" algn="ctr">
                        <a:lnSpc>
                          <a:spcPct val="115000"/>
                        </a:lnSpc>
                        <a:spcBef>
                          <a:spcPts val="0"/>
                        </a:spcBef>
                        <a:spcAft>
                          <a:spcPts val="0"/>
                        </a:spcAft>
                      </a:pPr>
                      <a:r>
                        <a:rPr lang="en-US" sz="2800" dirty="0">
                          <a:latin typeface="Times New Roman"/>
                          <a:ea typeface="Calibri"/>
                          <a:cs typeface="Times New Roman"/>
                        </a:rPr>
                        <a:t>36</a:t>
                      </a:r>
                      <a:endParaRPr lang="en-US" sz="2800" dirty="0">
                        <a:latin typeface="Calibri"/>
                        <a:ea typeface="Calibri"/>
                        <a:cs typeface="Times New Roman"/>
                      </a:endParaRPr>
                    </a:p>
                    <a:p>
                      <a:pPr marL="0" marR="0" algn="ctr">
                        <a:lnSpc>
                          <a:spcPct val="115000"/>
                        </a:lnSpc>
                        <a:spcBef>
                          <a:spcPts val="0"/>
                        </a:spcBef>
                        <a:spcAft>
                          <a:spcPts val="0"/>
                        </a:spcAft>
                      </a:pPr>
                      <a:r>
                        <a:rPr lang="en-US" sz="2800" dirty="0">
                          <a:latin typeface="Times New Roman"/>
                          <a:ea typeface="Calibri"/>
                          <a:cs typeface="Times New Roman"/>
                        </a:rPr>
                        <a:t>48</a:t>
                      </a:r>
                      <a:endParaRPr lang="en-US" sz="2800" dirty="0">
                        <a:latin typeface="Calibri"/>
                        <a:ea typeface="Calibri"/>
                        <a:cs typeface="Times New Roman"/>
                      </a:endParaRPr>
                    </a:p>
                    <a:p>
                      <a:pPr marL="0" marR="0" algn="ctr">
                        <a:lnSpc>
                          <a:spcPct val="115000"/>
                        </a:lnSpc>
                        <a:spcBef>
                          <a:spcPts val="0"/>
                        </a:spcBef>
                        <a:spcAft>
                          <a:spcPts val="0"/>
                        </a:spcAft>
                      </a:pPr>
                      <a:r>
                        <a:rPr lang="en-US" sz="2800" dirty="0">
                          <a:latin typeface="Times New Roman"/>
                          <a:ea typeface="Calibri"/>
                          <a:cs typeface="Times New Roman"/>
                        </a:rPr>
                        <a:t>55</a:t>
                      </a:r>
                      <a:endParaRPr lang="en-US" sz="2800" dirty="0">
                        <a:latin typeface="Calibri"/>
                        <a:ea typeface="Calibri"/>
                        <a:cs typeface="Times New Roman"/>
                      </a:endParaRPr>
                    </a:p>
                    <a:p>
                      <a:pPr marL="0" marR="0" algn="ctr">
                        <a:lnSpc>
                          <a:spcPct val="115000"/>
                        </a:lnSpc>
                        <a:spcBef>
                          <a:spcPts val="0"/>
                        </a:spcBef>
                        <a:spcAft>
                          <a:spcPts val="0"/>
                        </a:spcAft>
                      </a:pPr>
                      <a:r>
                        <a:rPr lang="en-US" sz="2800" dirty="0">
                          <a:latin typeface="Times New Roman"/>
                          <a:ea typeface="Calibri"/>
                          <a:cs typeface="Times New Roman"/>
                        </a:rPr>
                        <a:t>60</a:t>
                      </a:r>
                      <a:endParaRPr lang="en-US" sz="2800" dirty="0">
                        <a:latin typeface="Calibri"/>
                        <a:ea typeface="Calibri"/>
                        <a:cs typeface="Times New Roman"/>
                      </a:endParaRPr>
                    </a:p>
                    <a:p>
                      <a:pPr marL="0" marR="0" algn="ctr">
                        <a:lnSpc>
                          <a:spcPct val="115000"/>
                        </a:lnSpc>
                        <a:spcBef>
                          <a:spcPts val="0"/>
                        </a:spcBef>
                        <a:spcAft>
                          <a:spcPts val="0"/>
                        </a:spcAft>
                      </a:pPr>
                      <a:r>
                        <a:rPr lang="en-US" sz="2800" dirty="0">
                          <a:latin typeface="Times New Roman"/>
                          <a:ea typeface="Calibri"/>
                          <a:cs typeface="Times New Roman"/>
                        </a:rPr>
                        <a:t>63</a:t>
                      </a:r>
                      <a:endParaRPr lang="en-US" sz="2800" dirty="0">
                        <a:latin typeface="Calibri"/>
                        <a:ea typeface="Calibri"/>
                        <a:cs typeface="Times New Roman"/>
                      </a:endParaRPr>
                    </a:p>
                    <a:p>
                      <a:pPr marL="0" marR="0" algn="ctr">
                        <a:lnSpc>
                          <a:spcPct val="115000"/>
                        </a:lnSpc>
                        <a:spcBef>
                          <a:spcPts val="0"/>
                        </a:spcBef>
                        <a:spcAft>
                          <a:spcPts val="0"/>
                        </a:spcAft>
                      </a:pPr>
                      <a:r>
                        <a:rPr lang="en-US" sz="2800" dirty="0">
                          <a:latin typeface="Times New Roman"/>
                          <a:ea typeface="Calibri"/>
                          <a:cs typeface="Times New Roman"/>
                        </a:rPr>
                        <a:t>64</a:t>
                      </a:r>
                      <a:endParaRPr lang="en-US" sz="2800" dirty="0">
                        <a:latin typeface="Calibri"/>
                        <a:ea typeface="Calibri"/>
                        <a:cs typeface="Times New Roman"/>
                      </a:endParaRPr>
                    </a:p>
                    <a:p>
                      <a:pPr marL="0" marR="0" algn="ctr">
                        <a:lnSpc>
                          <a:spcPct val="115000"/>
                        </a:lnSpc>
                        <a:spcBef>
                          <a:spcPts val="0"/>
                        </a:spcBef>
                        <a:spcAft>
                          <a:spcPts val="0"/>
                        </a:spcAft>
                      </a:pPr>
                      <a:r>
                        <a:rPr lang="en-US" sz="2800" u="sng" dirty="0">
                          <a:latin typeface="Times New Roman"/>
                          <a:ea typeface="Calibri"/>
                          <a:cs typeface="Times New Roman"/>
                        </a:rPr>
                        <a:t>64</a:t>
                      </a:r>
                      <a:endParaRPr lang="en-US" sz="2800" u="sng" dirty="0">
                        <a:latin typeface="Calibri"/>
                        <a:ea typeface="Calibri"/>
                        <a:cs typeface="Times New Roman"/>
                      </a:endParaRPr>
                    </a:p>
                    <a:p>
                      <a:pPr marL="0" marR="0" algn="ctr">
                        <a:lnSpc>
                          <a:spcPct val="115000"/>
                        </a:lnSpc>
                        <a:spcBef>
                          <a:spcPts val="0"/>
                        </a:spcBef>
                        <a:spcAft>
                          <a:spcPts val="0"/>
                        </a:spcAft>
                      </a:pPr>
                      <a:r>
                        <a:rPr lang="en-US" sz="2800" dirty="0">
                          <a:latin typeface="Times New Roman"/>
                          <a:ea typeface="Calibri"/>
                          <a:cs typeface="Times New Roman"/>
                        </a:rPr>
                        <a:t>60</a:t>
                      </a:r>
                      <a:endParaRPr lang="en-US" sz="2800" dirty="0">
                        <a:latin typeface="Calibri"/>
                        <a:ea typeface="Calibri"/>
                        <a:cs typeface="Times New Roman"/>
                      </a:endParaRPr>
                    </a:p>
                  </a:txBody>
                  <a:tcPr marL="67831" marR="67831"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2800" dirty="0">
                          <a:latin typeface="Times New Roman"/>
                          <a:ea typeface="Calibri"/>
                          <a:cs typeface="Times New Roman"/>
                        </a:rPr>
                        <a:t>8</a:t>
                      </a:r>
                      <a:endParaRPr lang="en-US" sz="2800" dirty="0">
                        <a:latin typeface="Calibri"/>
                        <a:ea typeface="Calibri"/>
                        <a:cs typeface="Times New Roman"/>
                      </a:endParaRPr>
                    </a:p>
                    <a:p>
                      <a:pPr marL="0" marR="0" algn="ctr">
                        <a:lnSpc>
                          <a:spcPct val="115000"/>
                        </a:lnSpc>
                        <a:spcBef>
                          <a:spcPts val="0"/>
                        </a:spcBef>
                        <a:spcAft>
                          <a:spcPts val="0"/>
                        </a:spcAft>
                      </a:pPr>
                      <a:r>
                        <a:rPr lang="en-US" sz="2800" dirty="0">
                          <a:latin typeface="Times New Roman"/>
                          <a:ea typeface="Calibri"/>
                          <a:cs typeface="Times New Roman"/>
                        </a:rPr>
                        <a:t>10</a:t>
                      </a:r>
                      <a:endParaRPr lang="en-US" sz="2800" dirty="0">
                        <a:latin typeface="Calibri"/>
                        <a:ea typeface="Calibri"/>
                        <a:cs typeface="Times New Roman"/>
                      </a:endParaRPr>
                    </a:p>
                    <a:p>
                      <a:pPr marL="0" marR="0" algn="ctr">
                        <a:lnSpc>
                          <a:spcPct val="115000"/>
                        </a:lnSpc>
                        <a:spcBef>
                          <a:spcPts val="0"/>
                        </a:spcBef>
                        <a:spcAft>
                          <a:spcPts val="0"/>
                        </a:spcAft>
                      </a:pPr>
                      <a:r>
                        <a:rPr lang="en-US" sz="2800" dirty="0">
                          <a:latin typeface="Times New Roman"/>
                          <a:ea typeface="Calibri"/>
                          <a:cs typeface="Times New Roman"/>
                        </a:rPr>
                        <a:t>12</a:t>
                      </a:r>
                      <a:endParaRPr lang="en-US" sz="2800" dirty="0">
                        <a:latin typeface="Calibri"/>
                        <a:ea typeface="Calibri"/>
                        <a:cs typeface="Times New Roman"/>
                      </a:endParaRPr>
                    </a:p>
                    <a:p>
                      <a:pPr marL="0" marR="0" algn="ctr">
                        <a:lnSpc>
                          <a:spcPct val="115000"/>
                        </a:lnSpc>
                        <a:spcBef>
                          <a:spcPts val="0"/>
                        </a:spcBef>
                        <a:spcAft>
                          <a:spcPts val="0"/>
                        </a:spcAft>
                      </a:pPr>
                      <a:r>
                        <a:rPr lang="en-US" sz="2800" u="sng" dirty="0">
                          <a:latin typeface="Times New Roman"/>
                          <a:ea typeface="Calibri"/>
                          <a:cs typeface="Times New Roman"/>
                        </a:rPr>
                        <a:t>12</a:t>
                      </a:r>
                      <a:endParaRPr lang="en-US" sz="2800" u="sng" dirty="0">
                        <a:latin typeface="Calibri"/>
                        <a:ea typeface="Calibri"/>
                        <a:cs typeface="Times New Roman"/>
                      </a:endParaRPr>
                    </a:p>
                    <a:p>
                      <a:pPr marL="0" marR="0" algn="ctr">
                        <a:lnSpc>
                          <a:spcPct val="115000"/>
                        </a:lnSpc>
                        <a:spcBef>
                          <a:spcPts val="0"/>
                        </a:spcBef>
                        <a:spcAft>
                          <a:spcPts val="0"/>
                        </a:spcAft>
                      </a:pPr>
                      <a:r>
                        <a:rPr lang="en-US" sz="2800" dirty="0">
                          <a:latin typeface="Times New Roman"/>
                          <a:ea typeface="Calibri"/>
                          <a:cs typeface="Times New Roman"/>
                        </a:rPr>
                        <a:t>11</a:t>
                      </a:r>
                      <a:endParaRPr lang="en-US" sz="2800" dirty="0">
                        <a:latin typeface="Calibri"/>
                        <a:ea typeface="Calibri"/>
                        <a:cs typeface="Times New Roman"/>
                      </a:endParaRPr>
                    </a:p>
                    <a:p>
                      <a:pPr marL="0" marR="0" algn="ctr">
                        <a:lnSpc>
                          <a:spcPct val="115000"/>
                        </a:lnSpc>
                        <a:spcBef>
                          <a:spcPts val="0"/>
                        </a:spcBef>
                        <a:spcAft>
                          <a:spcPts val="0"/>
                        </a:spcAft>
                      </a:pPr>
                      <a:r>
                        <a:rPr lang="en-US" sz="2800" dirty="0">
                          <a:latin typeface="Times New Roman"/>
                          <a:ea typeface="Calibri"/>
                          <a:cs typeface="Times New Roman"/>
                        </a:rPr>
                        <a:t>10</a:t>
                      </a:r>
                      <a:endParaRPr lang="en-US" sz="2800" dirty="0">
                        <a:latin typeface="Calibri"/>
                        <a:ea typeface="Calibri"/>
                        <a:cs typeface="Times New Roman"/>
                      </a:endParaRPr>
                    </a:p>
                    <a:p>
                      <a:pPr marL="0" marR="0" algn="ctr">
                        <a:lnSpc>
                          <a:spcPct val="115000"/>
                        </a:lnSpc>
                        <a:spcBef>
                          <a:spcPts val="0"/>
                        </a:spcBef>
                        <a:spcAft>
                          <a:spcPts val="0"/>
                        </a:spcAft>
                      </a:pPr>
                      <a:r>
                        <a:rPr lang="en-US" sz="2800" dirty="0">
                          <a:latin typeface="Times New Roman"/>
                          <a:ea typeface="Calibri"/>
                          <a:cs typeface="Times New Roman"/>
                        </a:rPr>
                        <a:t>9</a:t>
                      </a:r>
                      <a:endParaRPr lang="en-US" sz="2800" dirty="0">
                        <a:latin typeface="Calibri"/>
                        <a:ea typeface="Calibri"/>
                        <a:cs typeface="Times New Roman"/>
                      </a:endParaRPr>
                    </a:p>
                    <a:p>
                      <a:pPr marL="0" marR="0" algn="ctr">
                        <a:lnSpc>
                          <a:spcPct val="115000"/>
                        </a:lnSpc>
                        <a:spcBef>
                          <a:spcPts val="0"/>
                        </a:spcBef>
                        <a:spcAft>
                          <a:spcPts val="0"/>
                        </a:spcAft>
                      </a:pPr>
                      <a:r>
                        <a:rPr lang="en-US" sz="2800" dirty="0">
                          <a:latin typeface="Times New Roman"/>
                          <a:ea typeface="Calibri"/>
                          <a:cs typeface="Times New Roman"/>
                        </a:rPr>
                        <a:t>8</a:t>
                      </a:r>
                      <a:endParaRPr lang="en-US" sz="2800" dirty="0">
                        <a:latin typeface="Calibri"/>
                        <a:ea typeface="Calibri"/>
                        <a:cs typeface="Times New Roman"/>
                      </a:endParaRPr>
                    </a:p>
                    <a:p>
                      <a:pPr marL="0" marR="0" algn="ctr">
                        <a:lnSpc>
                          <a:spcPct val="115000"/>
                        </a:lnSpc>
                        <a:spcBef>
                          <a:spcPts val="0"/>
                        </a:spcBef>
                        <a:spcAft>
                          <a:spcPts val="0"/>
                        </a:spcAft>
                      </a:pPr>
                      <a:r>
                        <a:rPr lang="en-US" sz="2800" dirty="0" smtClean="0">
                          <a:latin typeface="Times New Roman"/>
                          <a:ea typeface="Calibri"/>
                          <a:cs typeface="Times New Roman"/>
                        </a:rPr>
                        <a:t>7.1</a:t>
                      </a:r>
                      <a:endParaRPr lang="en-US" sz="2800" baseline="-25000" dirty="0">
                        <a:latin typeface="Calibri"/>
                        <a:ea typeface="Calibri"/>
                        <a:cs typeface="Times New Roman"/>
                      </a:endParaRPr>
                    </a:p>
                    <a:p>
                      <a:pPr marL="0" marR="0" algn="ctr">
                        <a:lnSpc>
                          <a:spcPct val="115000"/>
                        </a:lnSpc>
                        <a:spcBef>
                          <a:spcPts val="0"/>
                        </a:spcBef>
                        <a:spcAft>
                          <a:spcPts val="0"/>
                        </a:spcAft>
                      </a:pPr>
                      <a:r>
                        <a:rPr lang="en-US" sz="2800" dirty="0">
                          <a:latin typeface="Times New Roman"/>
                          <a:ea typeface="Calibri"/>
                          <a:cs typeface="Times New Roman"/>
                        </a:rPr>
                        <a:t>6</a:t>
                      </a:r>
                      <a:endParaRPr lang="en-US" sz="2800" dirty="0">
                        <a:latin typeface="Calibri"/>
                        <a:ea typeface="Calibri"/>
                        <a:cs typeface="Times New Roman"/>
                      </a:endParaRPr>
                    </a:p>
                  </a:txBody>
                  <a:tcPr marL="67831" marR="67831"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2800" dirty="0">
                          <a:latin typeface="Times New Roman"/>
                          <a:ea typeface="Calibri"/>
                          <a:cs typeface="Times New Roman"/>
                        </a:rPr>
                        <a:t>8</a:t>
                      </a:r>
                      <a:endParaRPr lang="en-US" sz="2800" dirty="0">
                        <a:latin typeface="Calibri"/>
                        <a:ea typeface="Calibri"/>
                        <a:cs typeface="Times New Roman"/>
                      </a:endParaRPr>
                    </a:p>
                    <a:p>
                      <a:pPr marL="0" marR="0" algn="ctr">
                        <a:lnSpc>
                          <a:spcPct val="115000"/>
                        </a:lnSpc>
                        <a:spcBef>
                          <a:spcPts val="0"/>
                        </a:spcBef>
                        <a:spcAft>
                          <a:spcPts val="0"/>
                        </a:spcAft>
                      </a:pPr>
                      <a:r>
                        <a:rPr lang="en-US" sz="2800" dirty="0">
                          <a:latin typeface="Times New Roman"/>
                          <a:ea typeface="Calibri"/>
                          <a:cs typeface="Times New Roman"/>
                        </a:rPr>
                        <a:t>12</a:t>
                      </a:r>
                      <a:endParaRPr lang="en-US" sz="2800" dirty="0">
                        <a:latin typeface="Calibri"/>
                        <a:ea typeface="Calibri"/>
                        <a:cs typeface="Times New Roman"/>
                      </a:endParaRPr>
                    </a:p>
                    <a:p>
                      <a:pPr marL="0" marR="0" algn="ctr">
                        <a:lnSpc>
                          <a:spcPct val="115000"/>
                        </a:lnSpc>
                        <a:spcBef>
                          <a:spcPts val="0"/>
                        </a:spcBef>
                        <a:spcAft>
                          <a:spcPts val="0"/>
                        </a:spcAft>
                      </a:pPr>
                      <a:r>
                        <a:rPr lang="en-US" sz="2800" dirty="0">
                          <a:latin typeface="Times New Roman"/>
                          <a:ea typeface="Calibri"/>
                          <a:cs typeface="Times New Roman"/>
                        </a:rPr>
                        <a:t>16</a:t>
                      </a:r>
                      <a:endParaRPr lang="en-US" sz="2800" dirty="0">
                        <a:latin typeface="Calibri"/>
                        <a:ea typeface="Calibri"/>
                        <a:cs typeface="Times New Roman"/>
                      </a:endParaRPr>
                    </a:p>
                    <a:p>
                      <a:pPr marL="0" marR="0" algn="ctr">
                        <a:lnSpc>
                          <a:spcPct val="115000"/>
                        </a:lnSpc>
                        <a:spcBef>
                          <a:spcPts val="0"/>
                        </a:spcBef>
                        <a:spcAft>
                          <a:spcPts val="0"/>
                        </a:spcAft>
                      </a:pPr>
                      <a:r>
                        <a:rPr lang="en-US" sz="2800" u="sng" dirty="0">
                          <a:latin typeface="Times New Roman"/>
                          <a:ea typeface="Calibri"/>
                          <a:cs typeface="Times New Roman"/>
                        </a:rPr>
                        <a:t>12</a:t>
                      </a:r>
                      <a:endParaRPr lang="en-US" sz="2800" u="sng" dirty="0">
                        <a:latin typeface="Calibri"/>
                        <a:ea typeface="Calibri"/>
                        <a:cs typeface="Times New Roman"/>
                      </a:endParaRPr>
                    </a:p>
                    <a:p>
                      <a:pPr marL="0" marR="0" algn="ctr">
                        <a:lnSpc>
                          <a:spcPct val="115000"/>
                        </a:lnSpc>
                        <a:spcBef>
                          <a:spcPts val="0"/>
                        </a:spcBef>
                        <a:spcAft>
                          <a:spcPts val="0"/>
                        </a:spcAft>
                      </a:pPr>
                      <a:r>
                        <a:rPr lang="en-US" sz="2800" dirty="0">
                          <a:latin typeface="Times New Roman"/>
                          <a:ea typeface="Calibri"/>
                          <a:cs typeface="Times New Roman"/>
                        </a:rPr>
                        <a:t>7</a:t>
                      </a:r>
                      <a:endParaRPr lang="en-US" sz="2800" dirty="0">
                        <a:latin typeface="Calibri"/>
                        <a:ea typeface="Calibri"/>
                        <a:cs typeface="Times New Roman"/>
                      </a:endParaRPr>
                    </a:p>
                    <a:p>
                      <a:pPr marL="0" marR="0" algn="ctr">
                        <a:lnSpc>
                          <a:spcPct val="115000"/>
                        </a:lnSpc>
                        <a:spcBef>
                          <a:spcPts val="0"/>
                        </a:spcBef>
                        <a:spcAft>
                          <a:spcPts val="0"/>
                        </a:spcAft>
                      </a:pPr>
                      <a:r>
                        <a:rPr lang="en-US" sz="2800" dirty="0">
                          <a:latin typeface="Times New Roman"/>
                          <a:ea typeface="Calibri"/>
                          <a:cs typeface="Times New Roman"/>
                        </a:rPr>
                        <a:t>5</a:t>
                      </a:r>
                      <a:endParaRPr lang="en-US" sz="2800" dirty="0">
                        <a:latin typeface="Calibri"/>
                        <a:ea typeface="Calibri"/>
                        <a:cs typeface="Times New Roman"/>
                      </a:endParaRPr>
                    </a:p>
                    <a:p>
                      <a:pPr marL="0" marR="0" algn="ctr">
                        <a:lnSpc>
                          <a:spcPct val="115000"/>
                        </a:lnSpc>
                        <a:spcBef>
                          <a:spcPts val="0"/>
                        </a:spcBef>
                        <a:spcAft>
                          <a:spcPts val="0"/>
                        </a:spcAft>
                      </a:pPr>
                      <a:r>
                        <a:rPr lang="en-US" sz="2800" dirty="0">
                          <a:latin typeface="Times New Roman"/>
                          <a:ea typeface="Calibri"/>
                          <a:cs typeface="Times New Roman"/>
                        </a:rPr>
                        <a:t>3</a:t>
                      </a:r>
                      <a:endParaRPr lang="en-US" sz="2800" dirty="0">
                        <a:latin typeface="Calibri"/>
                        <a:ea typeface="Calibri"/>
                        <a:cs typeface="Times New Roman"/>
                      </a:endParaRPr>
                    </a:p>
                    <a:p>
                      <a:pPr marL="0" marR="0" algn="ctr">
                        <a:lnSpc>
                          <a:spcPct val="115000"/>
                        </a:lnSpc>
                        <a:spcBef>
                          <a:spcPts val="0"/>
                        </a:spcBef>
                        <a:spcAft>
                          <a:spcPts val="0"/>
                        </a:spcAft>
                      </a:pPr>
                      <a:r>
                        <a:rPr lang="en-US" sz="2800" dirty="0">
                          <a:latin typeface="Times New Roman"/>
                          <a:ea typeface="Calibri"/>
                          <a:cs typeface="Times New Roman"/>
                        </a:rPr>
                        <a:t>1</a:t>
                      </a:r>
                      <a:endParaRPr lang="en-US" sz="2800" dirty="0">
                        <a:latin typeface="Calibri"/>
                        <a:ea typeface="Calibri"/>
                        <a:cs typeface="Times New Roman"/>
                      </a:endParaRPr>
                    </a:p>
                    <a:p>
                      <a:pPr marL="0" marR="0" algn="ctr">
                        <a:lnSpc>
                          <a:spcPct val="115000"/>
                        </a:lnSpc>
                        <a:spcBef>
                          <a:spcPts val="0"/>
                        </a:spcBef>
                        <a:spcAft>
                          <a:spcPts val="0"/>
                        </a:spcAft>
                      </a:pPr>
                      <a:r>
                        <a:rPr lang="en-US" sz="2800" u="sng" dirty="0">
                          <a:latin typeface="Times New Roman"/>
                          <a:ea typeface="Calibri"/>
                          <a:cs typeface="Times New Roman"/>
                        </a:rPr>
                        <a:t>0</a:t>
                      </a:r>
                      <a:endParaRPr lang="en-US" sz="2800" u="sng" dirty="0">
                        <a:latin typeface="Calibri"/>
                        <a:ea typeface="Calibri"/>
                        <a:cs typeface="Times New Roman"/>
                      </a:endParaRPr>
                    </a:p>
                    <a:p>
                      <a:pPr marL="0" marR="0" algn="ctr">
                        <a:lnSpc>
                          <a:spcPct val="115000"/>
                        </a:lnSpc>
                        <a:spcBef>
                          <a:spcPts val="0"/>
                        </a:spcBef>
                        <a:spcAft>
                          <a:spcPts val="0"/>
                        </a:spcAft>
                      </a:pPr>
                      <a:r>
                        <a:rPr lang="en-US" sz="2800" dirty="0">
                          <a:latin typeface="Times New Roman"/>
                          <a:ea typeface="Calibri"/>
                          <a:cs typeface="Times New Roman"/>
                        </a:rPr>
                        <a:t>- 4</a:t>
                      </a:r>
                      <a:endParaRPr lang="en-US" sz="2800" dirty="0">
                        <a:latin typeface="Calibri"/>
                        <a:ea typeface="Calibri"/>
                        <a:cs typeface="Times New Roman"/>
                      </a:endParaRPr>
                    </a:p>
                  </a:txBody>
                  <a:tcPr marL="67831" marR="67831"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endParaRPr lang="en-US" sz="2800" dirty="0">
                        <a:latin typeface="Times New Roman"/>
                        <a:ea typeface="Calibri"/>
                        <a:cs typeface="Times New Roman"/>
                      </a:endParaRPr>
                    </a:p>
                    <a:p>
                      <a:pPr marL="0" marR="0">
                        <a:lnSpc>
                          <a:spcPct val="115000"/>
                        </a:lnSpc>
                        <a:spcBef>
                          <a:spcPts val="0"/>
                        </a:spcBef>
                        <a:spcAft>
                          <a:spcPts val="0"/>
                        </a:spcAft>
                      </a:pPr>
                      <a:endParaRPr lang="en-US" sz="1800" dirty="0" smtClean="0">
                        <a:latin typeface="Times New Roman"/>
                        <a:ea typeface="Calibri"/>
                        <a:cs typeface="Times New Roman"/>
                      </a:endParaRPr>
                    </a:p>
                    <a:p>
                      <a:pPr marL="0" marR="0">
                        <a:lnSpc>
                          <a:spcPct val="115000"/>
                        </a:lnSpc>
                        <a:spcBef>
                          <a:spcPts val="0"/>
                        </a:spcBef>
                        <a:spcAft>
                          <a:spcPts val="0"/>
                        </a:spcAft>
                      </a:pPr>
                      <a:r>
                        <a:rPr lang="en-US" sz="2800" dirty="0" smtClean="0">
                          <a:latin typeface="Times New Roman"/>
                          <a:ea typeface="Calibri"/>
                          <a:cs typeface="Times New Roman"/>
                        </a:rPr>
                        <a:t>Phase </a:t>
                      </a:r>
                      <a:r>
                        <a:rPr lang="en-US" sz="2800" dirty="0">
                          <a:latin typeface="Times New Roman"/>
                          <a:ea typeface="Calibri"/>
                          <a:cs typeface="Times New Roman"/>
                        </a:rPr>
                        <a:t>1</a:t>
                      </a:r>
                      <a:endParaRPr lang="en-US" sz="2800" dirty="0">
                        <a:latin typeface="Calibri"/>
                        <a:ea typeface="Calibri"/>
                        <a:cs typeface="Times New Roman"/>
                      </a:endParaRPr>
                    </a:p>
                    <a:p>
                      <a:pPr marL="0" marR="0">
                        <a:lnSpc>
                          <a:spcPct val="115000"/>
                        </a:lnSpc>
                        <a:spcBef>
                          <a:spcPts val="0"/>
                        </a:spcBef>
                        <a:spcAft>
                          <a:spcPts val="0"/>
                        </a:spcAft>
                      </a:pPr>
                      <a:endParaRPr lang="en-US" sz="2800" dirty="0" smtClean="0">
                        <a:latin typeface="Times New Roman"/>
                        <a:ea typeface="Calibri"/>
                        <a:cs typeface="Times New Roman"/>
                      </a:endParaRPr>
                    </a:p>
                    <a:p>
                      <a:pPr marL="0" marR="0">
                        <a:lnSpc>
                          <a:spcPct val="115000"/>
                        </a:lnSpc>
                        <a:spcBef>
                          <a:spcPts val="0"/>
                        </a:spcBef>
                        <a:spcAft>
                          <a:spcPts val="0"/>
                        </a:spcAft>
                      </a:pPr>
                      <a:endParaRPr lang="en-US" sz="2800" dirty="0" smtClean="0">
                        <a:latin typeface="Times New Roman"/>
                        <a:ea typeface="Calibri"/>
                        <a:cs typeface="Times New Roman"/>
                      </a:endParaRPr>
                    </a:p>
                    <a:p>
                      <a:pPr marL="0" marR="0">
                        <a:lnSpc>
                          <a:spcPct val="115000"/>
                        </a:lnSpc>
                        <a:spcBef>
                          <a:spcPts val="0"/>
                        </a:spcBef>
                        <a:spcAft>
                          <a:spcPts val="0"/>
                        </a:spcAft>
                      </a:pPr>
                      <a:endParaRPr lang="en-US" sz="2800" dirty="0" smtClean="0">
                        <a:latin typeface="Times New Roman"/>
                        <a:ea typeface="Calibri"/>
                        <a:cs typeface="Times New Roman"/>
                      </a:endParaRPr>
                    </a:p>
                    <a:p>
                      <a:pPr marL="0" marR="0">
                        <a:lnSpc>
                          <a:spcPct val="115000"/>
                        </a:lnSpc>
                        <a:spcBef>
                          <a:spcPts val="0"/>
                        </a:spcBef>
                        <a:spcAft>
                          <a:spcPts val="0"/>
                        </a:spcAft>
                      </a:pPr>
                      <a:endParaRPr lang="en-US" sz="1600" dirty="0" smtClean="0">
                        <a:latin typeface="Times New Roman"/>
                        <a:ea typeface="Calibri"/>
                        <a:cs typeface="Times New Roman"/>
                      </a:endParaRPr>
                    </a:p>
                    <a:p>
                      <a:pPr marL="0" marR="0">
                        <a:lnSpc>
                          <a:spcPct val="115000"/>
                        </a:lnSpc>
                        <a:spcBef>
                          <a:spcPts val="0"/>
                        </a:spcBef>
                        <a:spcAft>
                          <a:spcPts val="0"/>
                        </a:spcAft>
                      </a:pPr>
                      <a:r>
                        <a:rPr lang="en-US" sz="2800" dirty="0" smtClean="0">
                          <a:latin typeface="Times New Roman"/>
                          <a:ea typeface="Calibri"/>
                          <a:cs typeface="Times New Roman"/>
                        </a:rPr>
                        <a:t>Phase </a:t>
                      </a:r>
                      <a:r>
                        <a:rPr lang="en-US" sz="2800" dirty="0">
                          <a:latin typeface="Times New Roman"/>
                          <a:ea typeface="Calibri"/>
                          <a:cs typeface="Times New Roman"/>
                        </a:rPr>
                        <a:t>2</a:t>
                      </a:r>
                      <a:endParaRPr lang="en-US" sz="2800" dirty="0">
                        <a:latin typeface="Calibri"/>
                        <a:ea typeface="Calibri"/>
                        <a:cs typeface="Times New Roman"/>
                      </a:endParaRPr>
                    </a:p>
                    <a:p>
                      <a:pPr marL="0" marR="0">
                        <a:lnSpc>
                          <a:spcPct val="115000"/>
                        </a:lnSpc>
                        <a:spcBef>
                          <a:spcPts val="0"/>
                        </a:spcBef>
                        <a:spcAft>
                          <a:spcPts val="0"/>
                        </a:spcAft>
                      </a:pPr>
                      <a:endParaRPr lang="en-US" sz="2800" dirty="0" smtClean="0">
                        <a:latin typeface="Times New Roman"/>
                        <a:ea typeface="Calibri"/>
                        <a:cs typeface="Times New Roman"/>
                      </a:endParaRPr>
                    </a:p>
                    <a:p>
                      <a:pPr marL="0" marR="0">
                        <a:lnSpc>
                          <a:spcPct val="115000"/>
                        </a:lnSpc>
                        <a:spcBef>
                          <a:spcPts val="0"/>
                        </a:spcBef>
                        <a:spcAft>
                          <a:spcPts val="0"/>
                        </a:spcAft>
                      </a:pPr>
                      <a:endParaRPr lang="en-US" sz="2800" dirty="0" smtClean="0">
                        <a:latin typeface="Times New Roman"/>
                        <a:ea typeface="Calibri"/>
                        <a:cs typeface="Times New Roman"/>
                      </a:endParaRPr>
                    </a:p>
                    <a:p>
                      <a:pPr marL="0" marR="0">
                        <a:lnSpc>
                          <a:spcPct val="115000"/>
                        </a:lnSpc>
                        <a:spcBef>
                          <a:spcPts val="0"/>
                        </a:spcBef>
                        <a:spcAft>
                          <a:spcPts val="0"/>
                        </a:spcAft>
                      </a:pPr>
                      <a:r>
                        <a:rPr lang="en-US" sz="2800" dirty="0" smtClean="0">
                          <a:latin typeface="Times New Roman"/>
                          <a:ea typeface="Calibri"/>
                          <a:cs typeface="Times New Roman"/>
                        </a:rPr>
                        <a:t>Phase </a:t>
                      </a:r>
                      <a:r>
                        <a:rPr lang="en-US" sz="2800" dirty="0">
                          <a:latin typeface="Times New Roman"/>
                          <a:ea typeface="Calibri"/>
                          <a:cs typeface="Times New Roman"/>
                        </a:rPr>
                        <a:t>3</a:t>
                      </a:r>
                      <a:endParaRPr lang="en-US" sz="2800" dirty="0">
                        <a:latin typeface="Calibri"/>
                        <a:ea typeface="Calibri"/>
                        <a:cs typeface="Times New Roman"/>
                      </a:endParaRPr>
                    </a:p>
                  </a:txBody>
                  <a:tcPr marL="67831" marR="67831"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316420" name="AutoShape 4"/>
          <p:cNvSpPr>
            <a:spLocks/>
          </p:cNvSpPr>
          <p:nvPr/>
        </p:nvSpPr>
        <p:spPr bwMode="auto">
          <a:xfrm>
            <a:off x="7010400" y="3581400"/>
            <a:ext cx="152400" cy="2057400"/>
          </a:xfrm>
          <a:prstGeom prst="rightBracket">
            <a:avLst>
              <a:gd name="adj" fmla="val 62280"/>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16419" name="AutoShape 3"/>
          <p:cNvSpPr>
            <a:spLocks/>
          </p:cNvSpPr>
          <p:nvPr/>
        </p:nvSpPr>
        <p:spPr bwMode="auto">
          <a:xfrm>
            <a:off x="7010400" y="1600200"/>
            <a:ext cx="228600" cy="1600200"/>
          </a:xfrm>
          <a:prstGeom prst="rightBracket">
            <a:avLst>
              <a:gd name="adj" fmla="val 76316"/>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Tree>
    <p:extLst>
      <p:ext uri="{BB962C8B-B14F-4D97-AF65-F5344CB8AC3E}">
        <p14:creationId xmlns:p14="http://schemas.microsoft.com/office/powerpoint/2010/main" val="1590719366"/>
      </p:ext>
    </p:extLst>
  </p:cSld>
  <p:clrMapOvr>
    <a:masterClrMapping/>
  </p:clrMapOvr>
</p:sld>
</file>

<file path=ppt/slides/slide2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0" y="0"/>
          <a:ext cx="9143999" cy="6676772"/>
        </p:xfrm>
        <a:graphic>
          <a:graphicData uri="http://schemas.openxmlformats.org/drawingml/2006/table">
            <a:tbl>
              <a:tblPr/>
              <a:tblGrid>
                <a:gridCol w="2051401"/>
                <a:gridCol w="2901599"/>
                <a:gridCol w="2133600"/>
                <a:gridCol w="2057399"/>
              </a:tblGrid>
              <a:tr h="381000">
                <a:tc>
                  <a:txBody>
                    <a:bodyPr/>
                    <a:lstStyle/>
                    <a:p>
                      <a:pPr marL="0" marR="0" algn="ctr">
                        <a:lnSpc>
                          <a:spcPct val="115000"/>
                        </a:lnSpc>
                        <a:spcBef>
                          <a:spcPts val="0"/>
                        </a:spcBef>
                        <a:spcAft>
                          <a:spcPts val="0"/>
                        </a:spcAft>
                      </a:pPr>
                      <a:r>
                        <a:rPr lang="en-US" sz="2400" dirty="0">
                          <a:latin typeface="Times New Roman"/>
                          <a:ea typeface="Calibri"/>
                          <a:cs typeface="Times New Roman"/>
                        </a:rPr>
                        <a:t>Phase</a:t>
                      </a:r>
                      <a:endParaRPr lang="en-US" sz="2400" dirty="0">
                        <a:latin typeface="Calibri"/>
                        <a:ea typeface="Calibri"/>
                        <a:cs typeface="Times New Roman"/>
                      </a:endParaRPr>
                    </a:p>
                  </a:txBody>
                  <a:tcPr marL="67831" marR="67831"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2400">
                          <a:latin typeface="Times New Roman"/>
                          <a:ea typeface="Calibri"/>
                          <a:cs typeface="Times New Roman"/>
                        </a:rPr>
                        <a:t>Total Product</a:t>
                      </a:r>
                      <a:endParaRPr lang="en-US" sz="2400">
                        <a:latin typeface="Calibri"/>
                        <a:ea typeface="Calibri"/>
                        <a:cs typeface="Times New Roman"/>
                      </a:endParaRPr>
                    </a:p>
                  </a:txBody>
                  <a:tcPr marL="67831" marR="67831"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2400" dirty="0" smtClean="0">
                          <a:latin typeface="Times New Roman"/>
                          <a:ea typeface="Calibri"/>
                          <a:cs typeface="Times New Roman"/>
                        </a:rPr>
                        <a:t>M.P</a:t>
                      </a:r>
                      <a:endParaRPr lang="en-US" sz="2400" dirty="0">
                        <a:latin typeface="Calibri"/>
                        <a:ea typeface="Calibri"/>
                        <a:cs typeface="Times New Roman"/>
                      </a:endParaRPr>
                    </a:p>
                  </a:txBody>
                  <a:tcPr marL="67831" marR="67831"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2400" dirty="0" smtClean="0">
                          <a:latin typeface="Times New Roman"/>
                          <a:ea typeface="Calibri"/>
                          <a:cs typeface="Times New Roman"/>
                        </a:rPr>
                        <a:t>A.P</a:t>
                      </a:r>
                      <a:endParaRPr lang="en-US" sz="2400" dirty="0">
                        <a:latin typeface="Calibri"/>
                        <a:ea typeface="Calibri"/>
                        <a:cs typeface="Times New Roman"/>
                      </a:endParaRPr>
                    </a:p>
                  </a:txBody>
                  <a:tcPr marL="67831" marR="67831"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609493">
                <a:tc>
                  <a:txBody>
                    <a:bodyPr/>
                    <a:lstStyle/>
                    <a:p>
                      <a:pPr marL="0" marR="0">
                        <a:lnSpc>
                          <a:spcPct val="115000"/>
                        </a:lnSpc>
                        <a:spcBef>
                          <a:spcPts val="0"/>
                        </a:spcBef>
                        <a:spcAft>
                          <a:spcPts val="0"/>
                        </a:spcAft>
                      </a:pPr>
                      <a:r>
                        <a:rPr lang="en-US" sz="2400" b="1" u="sng" dirty="0">
                          <a:latin typeface="Times New Roman"/>
                          <a:ea typeface="Calibri"/>
                          <a:cs typeface="Times New Roman"/>
                        </a:rPr>
                        <a:t>Phase – I</a:t>
                      </a:r>
                      <a:endParaRPr lang="en-US" sz="2400" b="1" u="sng" dirty="0">
                        <a:latin typeface="Calibri"/>
                        <a:ea typeface="Calibri"/>
                        <a:cs typeface="Times New Roman"/>
                      </a:endParaRPr>
                    </a:p>
                    <a:p>
                      <a:pPr marL="0" marR="0">
                        <a:lnSpc>
                          <a:spcPct val="115000"/>
                        </a:lnSpc>
                        <a:spcBef>
                          <a:spcPts val="0"/>
                        </a:spcBef>
                        <a:spcAft>
                          <a:spcPts val="0"/>
                        </a:spcAft>
                      </a:pPr>
                      <a:r>
                        <a:rPr lang="en-US" sz="2400" dirty="0" err="1">
                          <a:latin typeface="Times New Roman"/>
                          <a:ea typeface="Calibri"/>
                          <a:cs typeface="Times New Roman"/>
                        </a:rPr>
                        <a:t>Upto</a:t>
                      </a:r>
                      <a:r>
                        <a:rPr lang="en-US" sz="2400" dirty="0">
                          <a:latin typeface="Times New Roman"/>
                          <a:ea typeface="Calibri"/>
                          <a:cs typeface="Times New Roman"/>
                        </a:rPr>
                        <a:t> output of 3 units</a:t>
                      </a:r>
                      <a:endParaRPr lang="en-US" sz="2400" dirty="0">
                        <a:latin typeface="Calibri"/>
                        <a:ea typeface="Calibri"/>
                        <a:cs typeface="Times New Roman"/>
                      </a:endParaRPr>
                    </a:p>
                    <a:p>
                      <a:pPr marL="0" marR="0">
                        <a:lnSpc>
                          <a:spcPct val="115000"/>
                        </a:lnSpc>
                        <a:spcBef>
                          <a:spcPts val="0"/>
                        </a:spcBef>
                        <a:spcAft>
                          <a:spcPts val="0"/>
                        </a:spcAft>
                      </a:pPr>
                      <a:r>
                        <a:rPr lang="en-US" sz="2400" dirty="0" err="1">
                          <a:latin typeface="Times New Roman"/>
                          <a:ea typeface="Calibri"/>
                          <a:cs typeface="Times New Roman"/>
                        </a:rPr>
                        <a:t>Upto</a:t>
                      </a:r>
                      <a:r>
                        <a:rPr lang="en-US" sz="2400" dirty="0">
                          <a:latin typeface="Times New Roman"/>
                          <a:ea typeface="Calibri"/>
                          <a:cs typeface="Times New Roman"/>
                        </a:rPr>
                        <a:t> output of 4 units</a:t>
                      </a:r>
                      <a:endParaRPr lang="en-US" sz="2400" dirty="0">
                        <a:latin typeface="Calibri"/>
                        <a:ea typeface="Calibri"/>
                        <a:cs typeface="Times New Roman"/>
                      </a:endParaRPr>
                    </a:p>
                    <a:p>
                      <a:pPr marL="0" marR="0">
                        <a:lnSpc>
                          <a:spcPct val="115000"/>
                        </a:lnSpc>
                        <a:spcBef>
                          <a:spcPts val="0"/>
                        </a:spcBef>
                        <a:spcAft>
                          <a:spcPts val="0"/>
                        </a:spcAft>
                      </a:pPr>
                      <a:endParaRPr lang="en-US" sz="2400" b="1" u="sng" dirty="0" smtClean="0">
                        <a:latin typeface="Times New Roman"/>
                        <a:ea typeface="Calibri"/>
                        <a:cs typeface="Times New Roman"/>
                      </a:endParaRPr>
                    </a:p>
                    <a:p>
                      <a:pPr marL="0" marR="0">
                        <a:lnSpc>
                          <a:spcPct val="115000"/>
                        </a:lnSpc>
                        <a:spcBef>
                          <a:spcPts val="0"/>
                        </a:spcBef>
                        <a:spcAft>
                          <a:spcPts val="0"/>
                        </a:spcAft>
                      </a:pPr>
                      <a:endParaRPr lang="en-US" sz="2400" b="1" u="sng" dirty="0" smtClean="0">
                        <a:latin typeface="Times New Roman"/>
                        <a:ea typeface="Calibri"/>
                        <a:cs typeface="Times New Roman"/>
                      </a:endParaRPr>
                    </a:p>
                    <a:p>
                      <a:pPr marL="0" marR="0">
                        <a:lnSpc>
                          <a:spcPct val="115000"/>
                        </a:lnSpc>
                        <a:spcBef>
                          <a:spcPts val="0"/>
                        </a:spcBef>
                        <a:spcAft>
                          <a:spcPts val="0"/>
                        </a:spcAft>
                      </a:pPr>
                      <a:r>
                        <a:rPr lang="en-US" sz="2400" b="1" u="sng" dirty="0" smtClean="0">
                          <a:latin typeface="Times New Roman"/>
                          <a:ea typeface="Calibri"/>
                          <a:cs typeface="Times New Roman"/>
                        </a:rPr>
                        <a:t>Phase </a:t>
                      </a:r>
                      <a:r>
                        <a:rPr lang="en-US" sz="2400" b="1" u="sng" dirty="0">
                          <a:latin typeface="Times New Roman"/>
                          <a:ea typeface="Calibri"/>
                          <a:cs typeface="Times New Roman"/>
                        </a:rPr>
                        <a:t>II</a:t>
                      </a:r>
                      <a:endParaRPr lang="en-US" sz="2400" b="1" u="sng" dirty="0">
                        <a:latin typeface="Calibri"/>
                        <a:ea typeface="Calibri"/>
                        <a:cs typeface="Times New Roman"/>
                      </a:endParaRPr>
                    </a:p>
                    <a:p>
                      <a:pPr marL="0" marR="0">
                        <a:lnSpc>
                          <a:spcPct val="115000"/>
                        </a:lnSpc>
                        <a:spcBef>
                          <a:spcPts val="0"/>
                        </a:spcBef>
                        <a:spcAft>
                          <a:spcPts val="0"/>
                        </a:spcAft>
                      </a:pPr>
                      <a:r>
                        <a:rPr lang="en-US" sz="2400" dirty="0" err="1">
                          <a:latin typeface="Times New Roman"/>
                          <a:ea typeface="Calibri"/>
                          <a:cs typeface="Times New Roman"/>
                        </a:rPr>
                        <a:t>Upto</a:t>
                      </a:r>
                      <a:r>
                        <a:rPr lang="en-US" sz="2400" dirty="0">
                          <a:latin typeface="Times New Roman"/>
                          <a:ea typeface="Calibri"/>
                          <a:cs typeface="Times New Roman"/>
                        </a:rPr>
                        <a:t> </a:t>
                      </a:r>
                      <a:r>
                        <a:rPr lang="en-US" sz="2400" dirty="0" err="1">
                          <a:latin typeface="Times New Roman"/>
                          <a:ea typeface="Calibri"/>
                          <a:cs typeface="Times New Roman"/>
                        </a:rPr>
                        <a:t>ouput</a:t>
                      </a:r>
                      <a:r>
                        <a:rPr lang="en-US" sz="2400" dirty="0">
                          <a:latin typeface="Times New Roman"/>
                          <a:ea typeface="Calibri"/>
                          <a:cs typeface="Times New Roman"/>
                        </a:rPr>
                        <a:t> of 9 units</a:t>
                      </a:r>
                      <a:endParaRPr lang="en-US" sz="2400" dirty="0">
                        <a:latin typeface="Calibri"/>
                        <a:ea typeface="Calibri"/>
                        <a:cs typeface="Times New Roman"/>
                      </a:endParaRPr>
                    </a:p>
                    <a:p>
                      <a:pPr marL="0" marR="0">
                        <a:lnSpc>
                          <a:spcPct val="115000"/>
                        </a:lnSpc>
                        <a:spcBef>
                          <a:spcPts val="0"/>
                        </a:spcBef>
                        <a:spcAft>
                          <a:spcPts val="0"/>
                        </a:spcAft>
                      </a:pPr>
                      <a:endParaRPr lang="en-US" sz="2400" b="1" u="sng" dirty="0" smtClean="0">
                        <a:latin typeface="Times New Roman"/>
                        <a:ea typeface="Calibri"/>
                        <a:cs typeface="Times New Roman"/>
                      </a:endParaRPr>
                    </a:p>
                    <a:p>
                      <a:pPr marL="0" marR="0">
                        <a:lnSpc>
                          <a:spcPct val="115000"/>
                        </a:lnSpc>
                        <a:spcBef>
                          <a:spcPts val="0"/>
                        </a:spcBef>
                        <a:spcAft>
                          <a:spcPts val="0"/>
                        </a:spcAft>
                      </a:pPr>
                      <a:endParaRPr lang="en-US" sz="2400" b="1" u="sng" dirty="0" smtClean="0">
                        <a:latin typeface="Times New Roman"/>
                        <a:ea typeface="Calibri"/>
                        <a:cs typeface="Times New Roman"/>
                      </a:endParaRPr>
                    </a:p>
                    <a:p>
                      <a:pPr marL="0" marR="0">
                        <a:lnSpc>
                          <a:spcPct val="115000"/>
                        </a:lnSpc>
                        <a:spcBef>
                          <a:spcPts val="0"/>
                        </a:spcBef>
                        <a:spcAft>
                          <a:spcPts val="0"/>
                        </a:spcAft>
                      </a:pPr>
                      <a:r>
                        <a:rPr lang="en-US" sz="2400" b="1" u="sng" dirty="0" smtClean="0">
                          <a:latin typeface="Times New Roman"/>
                          <a:ea typeface="Calibri"/>
                          <a:cs typeface="Times New Roman"/>
                        </a:rPr>
                        <a:t>Phase </a:t>
                      </a:r>
                      <a:r>
                        <a:rPr lang="en-US" sz="2400" b="1" u="sng" dirty="0">
                          <a:latin typeface="Times New Roman"/>
                          <a:ea typeface="Calibri"/>
                          <a:cs typeface="Times New Roman"/>
                        </a:rPr>
                        <a:t>III</a:t>
                      </a:r>
                      <a:endParaRPr lang="en-US" sz="2400" b="1" u="sng" dirty="0">
                        <a:latin typeface="Calibri"/>
                        <a:ea typeface="Calibri"/>
                        <a:cs typeface="Times New Roman"/>
                      </a:endParaRPr>
                    </a:p>
                    <a:p>
                      <a:pPr marL="0" marR="0">
                        <a:lnSpc>
                          <a:spcPct val="115000"/>
                        </a:lnSpc>
                        <a:spcBef>
                          <a:spcPts val="0"/>
                        </a:spcBef>
                        <a:spcAft>
                          <a:spcPts val="0"/>
                        </a:spcAft>
                      </a:pPr>
                      <a:r>
                        <a:rPr lang="en-US" sz="2400" dirty="0">
                          <a:latin typeface="Times New Roman"/>
                          <a:ea typeface="Calibri"/>
                          <a:cs typeface="Times New Roman"/>
                        </a:rPr>
                        <a:t>From output 9 onwards</a:t>
                      </a:r>
                      <a:endParaRPr lang="en-US" sz="2400" dirty="0">
                        <a:latin typeface="Calibri"/>
                        <a:ea typeface="Calibri"/>
                        <a:cs typeface="Times New Roman"/>
                      </a:endParaRPr>
                    </a:p>
                  </a:txBody>
                  <a:tcPr marL="67831" marR="67831"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US" sz="2400" dirty="0">
                        <a:latin typeface="Times New Roman"/>
                        <a:ea typeface="Calibri"/>
                        <a:cs typeface="Times New Roman"/>
                      </a:endParaRPr>
                    </a:p>
                    <a:p>
                      <a:pPr marL="0" marR="0">
                        <a:lnSpc>
                          <a:spcPct val="115000"/>
                        </a:lnSpc>
                        <a:spcBef>
                          <a:spcPts val="0"/>
                        </a:spcBef>
                        <a:spcAft>
                          <a:spcPts val="0"/>
                        </a:spcAft>
                      </a:pPr>
                      <a:r>
                        <a:rPr lang="en-US" sz="2400" dirty="0">
                          <a:latin typeface="Times New Roman"/>
                          <a:ea typeface="Calibri"/>
                          <a:cs typeface="Times New Roman"/>
                        </a:rPr>
                        <a:t>Increase at increasing </a:t>
                      </a:r>
                      <a:r>
                        <a:rPr lang="en-US" sz="2400" dirty="0" smtClean="0">
                          <a:latin typeface="Times New Roman"/>
                          <a:ea typeface="Calibri"/>
                          <a:cs typeface="Times New Roman"/>
                        </a:rPr>
                        <a:t>rate</a:t>
                      </a:r>
                      <a:endParaRPr lang="en-US" sz="2400" dirty="0">
                        <a:latin typeface="Calibri"/>
                        <a:ea typeface="Calibri"/>
                        <a:cs typeface="Times New Roman"/>
                      </a:endParaRPr>
                    </a:p>
                    <a:p>
                      <a:pPr marL="0" marR="0">
                        <a:lnSpc>
                          <a:spcPct val="115000"/>
                        </a:lnSpc>
                        <a:spcBef>
                          <a:spcPts val="0"/>
                        </a:spcBef>
                        <a:spcAft>
                          <a:spcPts val="0"/>
                        </a:spcAft>
                      </a:pPr>
                      <a:r>
                        <a:rPr lang="en-US" sz="2400" dirty="0">
                          <a:latin typeface="Times New Roman"/>
                          <a:ea typeface="Calibri"/>
                          <a:cs typeface="Times New Roman"/>
                        </a:rPr>
                        <a:t>Rate of increase shifts from increasing to diminishing</a:t>
                      </a:r>
                      <a:endParaRPr lang="en-US" sz="2400" dirty="0">
                        <a:latin typeface="Calibri"/>
                        <a:ea typeface="Calibri"/>
                        <a:cs typeface="Times New Roman"/>
                      </a:endParaRPr>
                    </a:p>
                    <a:p>
                      <a:pPr marL="0" marR="0">
                        <a:lnSpc>
                          <a:spcPct val="115000"/>
                        </a:lnSpc>
                        <a:spcBef>
                          <a:spcPts val="0"/>
                        </a:spcBef>
                        <a:spcAft>
                          <a:spcPts val="0"/>
                        </a:spcAft>
                      </a:pPr>
                      <a:endParaRPr lang="en-US" sz="2400" dirty="0" smtClean="0">
                        <a:latin typeface="Times New Roman"/>
                        <a:ea typeface="Calibri"/>
                        <a:cs typeface="Times New Roman"/>
                      </a:endParaRPr>
                    </a:p>
                    <a:p>
                      <a:pPr marL="0" marR="0">
                        <a:lnSpc>
                          <a:spcPct val="115000"/>
                        </a:lnSpc>
                        <a:spcBef>
                          <a:spcPts val="0"/>
                        </a:spcBef>
                        <a:spcAft>
                          <a:spcPts val="0"/>
                        </a:spcAft>
                      </a:pPr>
                      <a:endParaRPr lang="en-US" sz="2400" dirty="0" smtClean="0">
                        <a:latin typeface="Times New Roman"/>
                        <a:ea typeface="Calibri"/>
                        <a:cs typeface="Times New Roman"/>
                      </a:endParaRPr>
                    </a:p>
                    <a:p>
                      <a:pPr marL="0" marR="0">
                        <a:lnSpc>
                          <a:spcPct val="115000"/>
                        </a:lnSpc>
                        <a:spcBef>
                          <a:spcPts val="0"/>
                        </a:spcBef>
                        <a:spcAft>
                          <a:spcPts val="0"/>
                        </a:spcAft>
                      </a:pPr>
                      <a:r>
                        <a:rPr lang="en-US" sz="2400" dirty="0" smtClean="0">
                          <a:latin typeface="Times New Roman"/>
                          <a:ea typeface="Calibri"/>
                          <a:cs typeface="Times New Roman"/>
                        </a:rPr>
                        <a:t>Continues </a:t>
                      </a:r>
                      <a:r>
                        <a:rPr lang="en-US" sz="2400" dirty="0">
                          <a:latin typeface="Times New Roman"/>
                          <a:ea typeface="Calibri"/>
                          <a:cs typeface="Times New Roman"/>
                        </a:rPr>
                        <a:t>to increase at a diminishing rate and reaches a maximum</a:t>
                      </a:r>
                      <a:endParaRPr lang="en-US" sz="2400" dirty="0">
                        <a:latin typeface="Calibri"/>
                        <a:ea typeface="Calibri"/>
                        <a:cs typeface="Times New Roman"/>
                      </a:endParaRPr>
                    </a:p>
                    <a:p>
                      <a:pPr marL="0" marR="0">
                        <a:lnSpc>
                          <a:spcPct val="115000"/>
                        </a:lnSpc>
                        <a:spcBef>
                          <a:spcPts val="0"/>
                        </a:spcBef>
                        <a:spcAft>
                          <a:spcPts val="0"/>
                        </a:spcAft>
                      </a:pPr>
                      <a:endParaRPr lang="en-US" sz="2400" dirty="0" smtClean="0">
                        <a:latin typeface="Times New Roman"/>
                        <a:ea typeface="Calibri"/>
                        <a:cs typeface="Times New Roman"/>
                      </a:endParaRPr>
                    </a:p>
                    <a:p>
                      <a:pPr marL="0" marR="0">
                        <a:lnSpc>
                          <a:spcPct val="115000"/>
                        </a:lnSpc>
                        <a:spcBef>
                          <a:spcPts val="0"/>
                        </a:spcBef>
                        <a:spcAft>
                          <a:spcPts val="0"/>
                        </a:spcAft>
                      </a:pPr>
                      <a:r>
                        <a:rPr lang="en-US" sz="2400" dirty="0" smtClean="0">
                          <a:latin typeface="Times New Roman"/>
                          <a:ea typeface="Calibri"/>
                          <a:cs typeface="Times New Roman"/>
                        </a:rPr>
                        <a:t>diminishes</a:t>
                      </a:r>
                      <a:endParaRPr lang="en-US" sz="2400" dirty="0">
                        <a:latin typeface="Calibri"/>
                        <a:ea typeface="Calibri"/>
                        <a:cs typeface="Times New Roman"/>
                      </a:endParaRPr>
                    </a:p>
                  </a:txBody>
                  <a:tcPr marL="67831" marR="67831"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US" sz="2400" dirty="0">
                        <a:latin typeface="Times New Roman"/>
                        <a:ea typeface="Calibri"/>
                        <a:cs typeface="Times New Roman"/>
                      </a:endParaRPr>
                    </a:p>
                    <a:p>
                      <a:pPr marL="0" marR="0">
                        <a:lnSpc>
                          <a:spcPct val="115000"/>
                        </a:lnSpc>
                        <a:spcBef>
                          <a:spcPts val="0"/>
                        </a:spcBef>
                        <a:spcAft>
                          <a:spcPts val="0"/>
                        </a:spcAft>
                      </a:pPr>
                      <a:r>
                        <a:rPr lang="en-US" sz="2400" dirty="0">
                          <a:latin typeface="Times New Roman"/>
                          <a:ea typeface="Calibri"/>
                          <a:cs typeface="Times New Roman"/>
                        </a:rPr>
                        <a:t>Increase</a:t>
                      </a:r>
                      <a:endParaRPr lang="en-US" sz="2400" dirty="0">
                        <a:latin typeface="Calibri"/>
                        <a:ea typeface="Calibri"/>
                        <a:cs typeface="Times New Roman"/>
                      </a:endParaRPr>
                    </a:p>
                    <a:p>
                      <a:pPr marL="0" marR="0">
                        <a:lnSpc>
                          <a:spcPct val="115000"/>
                        </a:lnSpc>
                        <a:spcBef>
                          <a:spcPts val="0"/>
                        </a:spcBef>
                        <a:spcAft>
                          <a:spcPts val="0"/>
                        </a:spcAft>
                      </a:pPr>
                      <a:endParaRPr lang="en-US" sz="2400" dirty="0" smtClean="0">
                        <a:latin typeface="Times New Roman"/>
                        <a:ea typeface="Calibri"/>
                        <a:cs typeface="Times New Roman"/>
                      </a:endParaRPr>
                    </a:p>
                    <a:p>
                      <a:pPr marL="0" marR="0">
                        <a:lnSpc>
                          <a:spcPct val="115000"/>
                        </a:lnSpc>
                        <a:spcBef>
                          <a:spcPts val="0"/>
                        </a:spcBef>
                        <a:spcAft>
                          <a:spcPts val="0"/>
                        </a:spcAft>
                      </a:pPr>
                      <a:r>
                        <a:rPr lang="en-US" sz="2400" dirty="0" smtClean="0">
                          <a:latin typeface="Times New Roman"/>
                          <a:ea typeface="Calibri"/>
                          <a:cs typeface="Times New Roman"/>
                        </a:rPr>
                        <a:t>At </a:t>
                      </a:r>
                      <a:r>
                        <a:rPr lang="en-US" sz="2400" dirty="0">
                          <a:latin typeface="Times New Roman"/>
                          <a:ea typeface="Calibri"/>
                          <a:cs typeface="Times New Roman"/>
                        </a:rPr>
                        <a:t>a maximum and begins to diminish</a:t>
                      </a:r>
                      <a:endParaRPr lang="en-US" sz="2400" dirty="0">
                        <a:latin typeface="Calibri"/>
                        <a:ea typeface="Calibri"/>
                        <a:cs typeface="Times New Roman"/>
                      </a:endParaRPr>
                    </a:p>
                    <a:p>
                      <a:pPr marL="0" marR="0">
                        <a:lnSpc>
                          <a:spcPct val="115000"/>
                        </a:lnSpc>
                        <a:spcBef>
                          <a:spcPts val="0"/>
                        </a:spcBef>
                        <a:spcAft>
                          <a:spcPts val="0"/>
                        </a:spcAft>
                      </a:pPr>
                      <a:endParaRPr lang="en-US" sz="2400" dirty="0" smtClean="0">
                        <a:latin typeface="Times New Roman"/>
                        <a:ea typeface="Calibri"/>
                        <a:cs typeface="Times New Roman"/>
                      </a:endParaRPr>
                    </a:p>
                    <a:p>
                      <a:pPr marL="0" marR="0">
                        <a:lnSpc>
                          <a:spcPct val="115000"/>
                        </a:lnSpc>
                        <a:spcBef>
                          <a:spcPts val="0"/>
                        </a:spcBef>
                        <a:spcAft>
                          <a:spcPts val="0"/>
                        </a:spcAft>
                      </a:pPr>
                      <a:endParaRPr lang="en-US" sz="2400" dirty="0" smtClean="0">
                        <a:latin typeface="Times New Roman"/>
                        <a:ea typeface="Calibri"/>
                        <a:cs typeface="Times New Roman"/>
                      </a:endParaRPr>
                    </a:p>
                    <a:p>
                      <a:pPr marL="0" marR="0">
                        <a:lnSpc>
                          <a:spcPct val="115000"/>
                        </a:lnSpc>
                        <a:spcBef>
                          <a:spcPts val="0"/>
                        </a:spcBef>
                        <a:spcAft>
                          <a:spcPts val="0"/>
                        </a:spcAft>
                      </a:pPr>
                      <a:r>
                        <a:rPr lang="en-US" sz="2400" dirty="0" smtClean="0">
                          <a:latin typeface="Times New Roman"/>
                          <a:ea typeface="Calibri"/>
                          <a:cs typeface="Times New Roman"/>
                        </a:rPr>
                        <a:t>Becomes </a:t>
                      </a:r>
                      <a:r>
                        <a:rPr lang="en-US" sz="2400" dirty="0">
                          <a:latin typeface="Times New Roman"/>
                          <a:ea typeface="Calibri"/>
                          <a:cs typeface="Times New Roman"/>
                        </a:rPr>
                        <a:t>zero</a:t>
                      </a:r>
                      <a:endParaRPr lang="en-US" sz="2400" dirty="0">
                        <a:latin typeface="Calibri"/>
                        <a:ea typeface="Calibri"/>
                        <a:cs typeface="Times New Roman"/>
                      </a:endParaRPr>
                    </a:p>
                    <a:p>
                      <a:pPr marL="0" marR="0">
                        <a:lnSpc>
                          <a:spcPct val="115000"/>
                        </a:lnSpc>
                        <a:spcBef>
                          <a:spcPts val="0"/>
                        </a:spcBef>
                        <a:spcAft>
                          <a:spcPts val="0"/>
                        </a:spcAft>
                      </a:pPr>
                      <a:endParaRPr lang="en-US" sz="2400" dirty="0" smtClean="0">
                        <a:latin typeface="Times New Roman"/>
                        <a:ea typeface="Calibri"/>
                        <a:cs typeface="Times New Roman"/>
                      </a:endParaRPr>
                    </a:p>
                    <a:p>
                      <a:pPr marL="0" marR="0">
                        <a:lnSpc>
                          <a:spcPct val="115000"/>
                        </a:lnSpc>
                        <a:spcBef>
                          <a:spcPts val="0"/>
                        </a:spcBef>
                        <a:spcAft>
                          <a:spcPts val="0"/>
                        </a:spcAft>
                      </a:pPr>
                      <a:endParaRPr lang="en-US" sz="2400" dirty="0" smtClean="0">
                        <a:latin typeface="Times New Roman"/>
                        <a:ea typeface="Calibri"/>
                        <a:cs typeface="Times New Roman"/>
                      </a:endParaRPr>
                    </a:p>
                    <a:p>
                      <a:pPr marL="0" marR="0">
                        <a:lnSpc>
                          <a:spcPct val="115000"/>
                        </a:lnSpc>
                        <a:spcBef>
                          <a:spcPts val="0"/>
                        </a:spcBef>
                        <a:spcAft>
                          <a:spcPts val="0"/>
                        </a:spcAft>
                      </a:pPr>
                      <a:endParaRPr lang="en-US" sz="2400" dirty="0" smtClean="0">
                        <a:latin typeface="Times New Roman"/>
                        <a:ea typeface="Calibri"/>
                        <a:cs typeface="Times New Roman"/>
                      </a:endParaRPr>
                    </a:p>
                    <a:p>
                      <a:pPr marL="0" marR="0">
                        <a:lnSpc>
                          <a:spcPct val="115000"/>
                        </a:lnSpc>
                        <a:spcBef>
                          <a:spcPts val="0"/>
                        </a:spcBef>
                        <a:spcAft>
                          <a:spcPts val="0"/>
                        </a:spcAft>
                      </a:pPr>
                      <a:endParaRPr lang="en-US" sz="2400" dirty="0" smtClean="0">
                        <a:latin typeface="Times New Roman"/>
                        <a:ea typeface="Calibri"/>
                        <a:cs typeface="Times New Roman"/>
                      </a:endParaRPr>
                    </a:p>
                    <a:p>
                      <a:pPr marL="0" marR="0">
                        <a:lnSpc>
                          <a:spcPct val="115000"/>
                        </a:lnSpc>
                        <a:spcBef>
                          <a:spcPts val="0"/>
                        </a:spcBef>
                        <a:spcAft>
                          <a:spcPts val="0"/>
                        </a:spcAft>
                      </a:pPr>
                      <a:r>
                        <a:rPr lang="en-US" sz="2400" dirty="0" smtClean="0">
                          <a:latin typeface="Times New Roman"/>
                          <a:ea typeface="Calibri"/>
                          <a:cs typeface="Times New Roman"/>
                        </a:rPr>
                        <a:t>negative</a:t>
                      </a:r>
                      <a:endParaRPr lang="en-US" sz="2400" dirty="0">
                        <a:latin typeface="Calibri"/>
                        <a:ea typeface="Calibri"/>
                        <a:cs typeface="Times New Roman"/>
                      </a:endParaRPr>
                    </a:p>
                  </a:txBody>
                  <a:tcPr marL="67831" marR="67831"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US" sz="2400" dirty="0">
                        <a:latin typeface="Times New Roman"/>
                        <a:ea typeface="Calibri"/>
                        <a:cs typeface="Times New Roman"/>
                      </a:endParaRPr>
                    </a:p>
                    <a:p>
                      <a:pPr marL="0" marR="0">
                        <a:lnSpc>
                          <a:spcPct val="115000"/>
                        </a:lnSpc>
                        <a:spcBef>
                          <a:spcPts val="0"/>
                        </a:spcBef>
                        <a:spcAft>
                          <a:spcPts val="0"/>
                        </a:spcAft>
                      </a:pPr>
                      <a:r>
                        <a:rPr lang="en-US" sz="2400" dirty="0">
                          <a:latin typeface="Times New Roman"/>
                          <a:ea typeface="Calibri"/>
                          <a:cs typeface="Times New Roman"/>
                        </a:rPr>
                        <a:t>Increase</a:t>
                      </a:r>
                      <a:endParaRPr lang="en-US" sz="2400" dirty="0">
                        <a:latin typeface="Calibri"/>
                        <a:ea typeface="Calibri"/>
                        <a:cs typeface="Times New Roman"/>
                      </a:endParaRPr>
                    </a:p>
                    <a:p>
                      <a:pPr marL="0" marR="0">
                        <a:lnSpc>
                          <a:spcPct val="115000"/>
                        </a:lnSpc>
                        <a:spcBef>
                          <a:spcPts val="0"/>
                        </a:spcBef>
                        <a:spcAft>
                          <a:spcPts val="0"/>
                        </a:spcAft>
                      </a:pPr>
                      <a:endParaRPr lang="en-US" sz="2400" dirty="0" smtClean="0">
                        <a:latin typeface="Times New Roman"/>
                        <a:ea typeface="Calibri"/>
                        <a:cs typeface="Times New Roman"/>
                      </a:endParaRPr>
                    </a:p>
                    <a:p>
                      <a:pPr marL="0" marR="0">
                        <a:lnSpc>
                          <a:spcPct val="115000"/>
                        </a:lnSpc>
                        <a:spcBef>
                          <a:spcPts val="0"/>
                        </a:spcBef>
                        <a:spcAft>
                          <a:spcPts val="0"/>
                        </a:spcAft>
                      </a:pPr>
                      <a:r>
                        <a:rPr lang="en-US" sz="2400" dirty="0" smtClean="0">
                          <a:latin typeface="Times New Roman"/>
                          <a:ea typeface="Calibri"/>
                          <a:cs typeface="Times New Roman"/>
                        </a:rPr>
                        <a:t>Continues </a:t>
                      </a:r>
                      <a:r>
                        <a:rPr lang="en-US" sz="2400" dirty="0">
                          <a:latin typeface="Times New Roman"/>
                          <a:ea typeface="Calibri"/>
                          <a:cs typeface="Times New Roman"/>
                        </a:rPr>
                        <a:t>to increase</a:t>
                      </a:r>
                      <a:endParaRPr lang="en-US" sz="2400" dirty="0">
                        <a:latin typeface="Calibri"/>
                        <a:ea typeface="Calibri"/>
                        <a:cs typeface="Times New Roman"/>
                      </a:endParaRPr>
                    </a:p>
                    <a:p>
                      <a:pPr marL="0" marR="0">
                        <a:lnSpc>
                          <a:spcPct val="115000"/>
                        </a:lnSpc>
                        <a:spcBef>
                          <a:spcPts val="0"/>
                        </a:spcBef>
                        <a:spcAft>
                          <a:spcPts val="0"/>
                        </a:spcAft>
                      </a:pPr>
                      <a:endParaRPr lang="en-US" sz="2400" dirty="0" smtClean="0">
                        <a:latin typeface="Times New Roman"/>
                        <a:ea typeface="Calibri"/>
                        <a:cs typeface="Times New Roman"/>
                      </a:endParaRPr>
                    </a:p>
                    <a:p>
                      <a:pPr marL="0" marR="0">
                        <a:lnSpc>
                          <a:spcPct val="115000"/>
                        </a:lnSpc>
                        <a:spcBef>
                          <a:spcPts val="0"/>
                        </a:spcBef>
                        <a:spcAft>
                          <a:spcPts val="0"/>
                        </a:spcAft>
                      </a:pPr>
                      <a:endParaRPr lang="en-US" sz="2400" dirty="0" smtClean="0">
                        <a:latin typeface="Times New Roman"/>
                        <a:ea typeface="Calibri"/>
                        <a:cs typeface="Times New Roman"/>
                      </a:endParaRPr>
                    </a:p>
                    <a:p>
                      <a:pPr marL="0" marR="0">
                        <a:lnSpc>
                          <a:spcPct val="115000"/>
                        </a:lnSpc>
                        <a:spcBef>
                          <a:spcPts val="0"/>
                        </a:spcBef>
                        <a:spcAft>
                          <a:spcPts val="0"/>
                        </a:spcAft>
                      </a:pPr>
                      <a:endParaRPr lang="en-US" sz="2400" dirty="0" smtClean="0">
                        <a:latin typeface="Times New Roman"/>
                        <a:ea typeface="Calibri"/>
                        <a:cs typeface="Times New Roman"/>
                      </a:endParaRPr>
                    </a:p>
                    <a:p>
                      <a:pPr marL="0" marR="0">
                        <a:lnSpc>
                          <a:spcPct val="115000"/>
                        </a:lnSpc>
                        <a:spcBef>
                          <a:spcPts val="0"/>
                        </a:spcBef>
                        <a:spcAft>
                          <a:spcPts val="0"/>
                        </a:spcAft>
                      </a:pPr>
                      <a:r>
                        <a:rPr lang="en-US" sz="2400" dirty="0" smtClean="0">
                          <a:latin typeface="Times New Roman"/>
                          <a:ea typeface="Calibri"/>
                          <a:cs typeface="Times New Roman"/>
                        </a:rPr>
                        <a:t>Continues </a:t>
                      </a:r>
                      <a:r>
                        <a:rPr lang="en-US" sz="2400" dirty="0">
                          <a:latin typeface="Times New Roman"/>
                          <a:ea typeface="Calibri"/>
                          <a:cs typeface="Times New Roman"/>
                        </a:rPr>
                        <a:t>to diminish</a:t>
                      </a:r>
                      <a:endParaRPr lang="en-US" sz="2400" dirty="0">
                        <a:latin typeface="Calibri"/>
                        <a:ea typeface="Calibri"/>
                        <a:cs typeface="Times New Roman"/>
                      </a:endParaRPr>
                    </a:p>
                    <a:p>
                      <a:pPr marL="0" marR="0">
                        <a:lnSpc>
                          <a:spcPct val="115000"/>
                        </a:lnSpc>
                        <a:spcBef>
                          <a:spcPts val="0"/>
                        </a:spcBef>
                        <a:spcAft>
                          <a:spcPts val="0"/>
                        </a:spcAft>
                      </a:pPr>
                      <a:endParaRPr lang="en-US" sz="2400" dirty="0" smtClean="0">
                        <a:latin typeface="Times New Roman"/>
                        <a:ea typeface="Calibri"/>
                        <a:cs typeface="Times New Roman"/>
                      </a:endParaRPr>
                    </a:p>
                    <a:p>
                      <a:pPr marL="0" marR="0">
                        <a:lnSpc>
                          <a:spcPct val="115000"/>
                        </a:lnSpc>
                        <a:spcBef>
                          <a:spcPts val="0"/>
                        </a:spcBef>
                        <a:spcAft>
                          <a:spcPts val="0"/>
                        </a:spcAft>
                      </a:pPr>
                      <a:endParaRPr lang="en-US" sz="2400" dirty="0" smtClean="0">
                        <a:latin typeface="Times New Roman"/>
                        <a:ea typeface="Calibri"/>
                        <a:cs typeface="Times New Roman"/>
                      </a:endParaRPr>
                    </a:p>
                    <a:p>
                      <a:pPr marL="0" marR="0">
                        <a:lnSpc>
                          <a:spcPct val="115000"/>
                        </a:lnSpc>
                        <a:spcBef>
                          <a:spcPts val="0"/>
                        </a:spcBef>
                        <a:spcAft>
                          <a:spcPts val="0"/>
                        </a:spcAft>
                      </a:pPr>
                      <a:endParaRPr lang="en-US" sz="2400" dirty="0" smtClean="0">
                        <a:latin typeface="Times New Roman"/>
                        <a:ea typeface="Calibri"/>
                        <a:cs typeface="Times New Roman"/>
                      </a:endParaRPr>
                    </a:p>
                    <a:p>
                      <a:pPr marL="0" marR="0">
                        <a:lnSpc>
                          <a:spcPct val="115000"/>
                        </a:lnSpc>
                        <a:spcBef>
                          <a:spcPts val="0"/>
                        </a:spcBef>
                        <a:spcAft>
                          <a:spcPts val="0"/>
                        </a:spcAft>
                      </a:pPr>
                      <a:r>
                        <a:rPr lang="en-US" sz="2400" dirty="0" smtClean="0">
                          <a:latin typeface="Times New Roman"/>
                          <a:ea typeface="Calibri"/>
                          <a:cs typeface="Times New Roman"/>
                        </a:rPr>
                        <a:t>Continues </a:t>
                      </a:r>
                      <a:r>
                        <a:rPr lang="en-US" sz="2400" dirty="0">
                          <a:latin typeface="Times New Roman"/>
                          <a:ea typeface="Calibri"/>
                          <a:cs typeface="Times New Roman"/>
                        </a:rPr>
                        <a:t>to diminish</a:t>
                      </a:r>
                      <a:endParaRPr lang="en-US" sz="2400" dirty="0">
                        <a:latin typeface="Calibri"/>
                        <a:ea typeface="Calibri"/>
                        <a:cs typeface="Times New Roman"/>
                      </a:endParaRPr>
                    </a:p>
                  </a:txBody>
                  <a:tcPr marL="67831" marR="67831"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10829652"/>
      </p:ext>
    </p:extLst>
  </p:cSld>
  <p:clrMapOvr>
    <a:masterClrMapping/>
  </p:clrMapOvr>
</p:sld>
</file>

<file path=ppt/slides/slide2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8466" name="Rectangle 2"/>
          <p:cNvSpPr>
            <a:spLocks noChangeArrowheads="1"/>
          </p:cNvSpPr>
          <p:nvPr/>
        </p:nvSpPr>
        <p:spPr bwMode="auto">
          <a:xfrm>
            <a:off x="0" y="0"/>
            <a:ext cx="9144000" cy="138499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Total product means the total amount of output obtained by employing </a:t>
            </a:r>
            <a:r>
              <a:rPr kumimoji="0" lang="en-US" sz="28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labour</a:t>
            </a:r>
            <a:r>
              <a:rPr kumimoji="0" lang="en-US"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and capital on a plot of land. The average product is obtained in the following way:</a:t>
            </a:r>
            <a:endParaRPr kumimoji="0" lang="en-US" sz="2800" b="0" i="0" u="none" strike="noStrike" cap="none" normalizeH="0" baseline="0" dirty="0" smtClean="0">
              <a:ln>
                <a:noFill/>
              </a:ln>
              <a:solidFill>
                <a:schemeClr val="tx1"/>
              </a:solidFill>
              <a:effectLst/>
              <a:latin typeface="Arial" pitchFamily="34" charset="0"/>
            </a:endParaRPr>
          </a:p>
        </p:txBody>
      </p:sp>
      <p:pic>
        <p:nvPicPr>
          <p:cNvPr id="318465" name="Picture 1"/>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457200" y="1371600"/>
            <a:ext cx="8077200" cy="1219200"/>
          </a:xfrm>
          <a:prstGeom prst="rect">
            <a:avLst/>
          </a:prstGeom>
          <a:noFill/>
        </p:spPr>
      </p:pic>
      <p:sp>
        <p:nvSpPr>
          <p:cNvPr id="318467" name="Rectangle 3"/>
          <p:cNvSpPr>
            <a:spLocks noChangeArrowheads="1"/>
          </p:cNvSpPr>
          <p:nvPr/>
        </p:nvSpPr>
        <p:spPr bwMode="auto">
          <a:xfrm>
            <a:off x="152400" y="2514600"/>
            <a:ext cx="8915400" cy="440120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28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  </a:t>
            </a:r>
            <a:r>
              <a:rPr kumimoji="0" lang="en-US"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en-US" sz="28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Marginal product is the addition made to the total product by employing one more unit of the factor of production.</a:t>
            </a:r>
            <a:r>
              <a:rPr kumimoji="0" lang="en-US"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In the above arithmetical example, it is clear that as a farmer goes on increasing the application of </a:t>
            </a:r>
            <a:r>
              <a:rPr kumimoji="0" lang="en-US" sz="28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labour</a:t>
            </a:r>
            <a:r>
              <a:rPr kumimoji="0" lang="en-US"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and capital on the same plot of land, in the beginning total product increases more than proportionately and after a point it shows a tendency to increase at a diminishing rate. In other words, the operation of this law exhibits three stages. In the </a:t>
            </a:r>
            <a:r>
              <a:rPr kumimoji="0" lang="en-US" sz="28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first phase</a:t>
            </a:r>
            <a:r>
              <a:rPr kumimoji="0" lang="en-US"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average production increases per unit of variable factor. </a:t>
            </a:r>
            <a:endParaRPr kumimoji="0" lang="en-US" sz="2800" b="0" i="0" u="none" strike="noStrike" cap="none" normalizeH="0" baseline="0" dirty="0" smtClean="0">
              <a:ln>
                <a:noFill/>
              </a:ln>
              <a:solidFill>
                <a:schemeClr val="tx1"/>
              </a:solidFill>
              <a:effectLst/>
              <a:latin typeface="Arial" pitchFamily="34" charset="0"/>
            </a:endParaRPr>
          </a:p>
        </p:txBody>
      </p:sp>
    </p:spTree>
    <p:extLst>
      <p:ext uri="{BB962C8B-B14F-4D97-AF65-F5344CB8AC3E}">
        <p14:creationId xmlns:p14="http://schemas.microsoft.com/office/powerpoint/2010/main" val="1467347872"/>
      </p:ext>
    </p:extLst>
  </p:cSld>
  <p:clrMapOvr>
    <a:masterClrMapping/>
  </p:clrMapOvr>
</p:sld>
</file>

<file path=ppt/slides/slide2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9489" name="Rectangle 1"/>
          <p:cNvSpPr>
            <a:spLocks noChangeArrowheads="1"/>
          </p:cNvSpPr>
          <p:nvPr/>
        </p:nvSpPr>
        <p:spPr bwMode="auto">
          <a:xfrm>
            <a:off x="76200" y="391954"/>
            <a:ext cx="8915400" cy="517064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3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The phase ends at the point where average product is equal to the marginal product. The phase comes to end where average product is equal to the marginal product. </a:t>
            </a:r>
            <a:r>
              <a:rPr kumimoji="0" lang="en-US" sz="30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In the second phase, </a:t>
            </a:r>
            <a:r>
              <a:rPr kumimoji="0" lang="en-US" sz="3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the average product per unit of variable factor decreases. This phase comes to an end at that point where the total product is highest and marginal product is zero. Total product still increases during this phase. </a:t>
            </a:r>
            <a:r>
              <a:rPr kumimoji="0" lang="en-US" sz="30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In the third phase </a:t>
            </a:r>
            <a:r>
              <a:rPr kumimoji="0" lang="en-US" sz="3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of the law, total product decreases, average product continues to decrease and marginal product becomes negative. These phases are shown with the help of following diagram:</a:t>
            </a:r>
            <a:endParaRPr kumimoji="0" lang="en-US" sz="3000" b="0" i="0" u="none" strike="noStrike" cap="none" normalizeH="0" baseline="0" dirty="0" smtClean="0">
              <a:ln>
                <a:noFill/>
              </a:ln>
              <a:solidFill>
                <a:schemeClr val="tx1"/>
              </a:solidFill>
              <a:effectLst/>
              <a:latin typeface="Arial" pitchFamily="34" charset="0"/>
            </a:endParaRPr>
          </a:p>
        </p:txBody>
      </p:sp>
    </p:spTree>
    <p:extLst>
      <p:ext uri="{BB962C8B-B14F-4D97-AF65-F5344CB8AC3E}">
        <p14:creationId xmlns:p14="http://schemas.microsoft.com/office/powerpoint/2010/main" val="2591839722"/>
      </p:ext>
    </p:extLst>
  </p:cSld>
  <p:clrMapOvr>
    <a:masterClrMapping/>
  </p:clrMapOvr>
</p:sld>
</file>

<file path=ppt/slides/slide2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p:nvPr/>
        </p:nvGraphicFramePr>
        <p:xfrm>
          <a:off x="304800" y="381000"/>
          <a:ext cx="8610600" cy="5791200"/>
        </p:xfrm>
        <a:graphic>
          <a:graphicData uri="http://schemas.openxmlformats.org/drawingml/2006/chart">
            <c:chart xmlns:c="http://schemas.openxmlformats.org/drawingml/2006/chart" xmlns:r="http://schemas.openxmlformats.org/officeDocument/2006/relationships" r:id="rId2"/>
          </a:graphicData>
        </a:graphic>
      </p:graphicFrame>
      <p:sp>
        <p:nvSpPr>
          <p:cNvPr id="3" name="Rectangle 2"/>
          <p:cNvSpPr/>
          <p:nvPr/>
        </p:nvSpPr>
        <p:spPr>
          <a:xfrm>
            <a:off x="8792622" y="5181600"/>
            <a:ext cx="351378" cy="369332"/>
          </a:xfrm>
          <a:prstGeom prst="rect">
            <a:avLst/>
          </a:prstGeom>
        </p:spPr>
        <p:txBody>
          <a:bodyPr wrap="none">
            <a:spAutoFit/>
          </a:bodyPr>
          <a:lstStyle/>
          <a:p>
            <a:r>
              <a:rPr lang="en-US" dirty="0" smtClean="0">
                <a:latin typeface="Times New Roman" pitchFamily="18" charset="0"/>
                <a:cs typeface="Times New Roman" pitchFamily="18" charset="0"/>
              </a:rPr>
              <a:t>X</a:t>
            </a:r>
            <a:endParaRPr lang="en-US" dirty="0"/>
          </a:p>
        </p:txBody>
      </p:sp>
      <p:sp>
        <p:nvSpPr>
          <p:cNvPr id="4" name="Rectangle 3"/>
          <p:cNvSpPr/>
          <p:nvPr/>
        </p:nvSpPr>
        <p:spPr>
          <a:xfrm>
            <a:off x="1182986" y="562896"/>
            <a:ext cx="338554" cy="369332"/>
          </a:xfrm>
          <a:prstGeom prst="rect">
            <a:avLst/>
          </a:prstGeom>
        </p:spPr>
        <p:txBody>
          <a:bodyPr wrap="none">
            <a:spAutoFit/>
          </a:bodyPr>
          <a:lstStyle/>
          <a:p>
            <a:r>
              <a:rPr lang="en-US" dirty="0" smtClean="0"/>
              <a:t>Y</a:t>
            </a:r>
            <a:endParaRPr lang="en-US" dirty="0"/>
          </a:p>
        </p:txBody>
      </p:sp>
      <p:sp>
        <p:nvSpPr>
          <p:cNvPr id="5" name="Rectangle 4"/>
          <p:cNvSpPr/>
          <p:nvPr/>
        </p:nvSpPr>
        <p:spPr>
          <a:xfrm>
            <a:off x="2743200" y="6248400"/>
            <a:ext cx="3262816" cy="461665"/>
          </a:xfrm>
          <a:prstGeom prst="rect">
            <a:avLst/>
          </a:prstGeom>
        </p:spPr>
        <p:txBody>
          <a:bodyPr wrap="none">
            <a:spAutoFit/>
          </a:bodyPr>
          <a:lstStyle/>
          <a:p>
            <a:r>
              <a:rPr lang="en-US" sz="2400" dirty="0" smtClean="0">
                <a:latin typeface="Times New Roman" pitchFamily="18" charset="0"/>
                <a:cs typeface="Times New Roman" pitchFamily="18" charset="0"/>
              </a:rPr>
              <a:t>Units of Variable Factors</a:t>
            </a:r>
            <a:endParaRPr lang="en-US" sz="2400" dirty="0"/>
          </a:p>
        </p:txBody>
      </p:sp>
      <p:cxnSp>
        <p:nvCxnSpPr>
          <p:cNvPr id="7" name="Straight Connector 6"/>
          <p:cNvCxnSpPr/>
          <p:nvPr/>
        </p:nvCxnSpPr>
        <p:spPr>
          <a:xfrm rot="10800000">
            <a:off x="7620000" y="1066800"/>
            <a:ext cx="1588" cy="4267510"/>
          </a:xfrm>
          <a:prstGeom prst="line">
            <a:avLst/>
          </a:prstGeom>
          <a:ln>
            <a:solidFill>
              <a:schemeClr val="bg1"/>
            </a:solidFill>
            <a:prstDash val="dash"/>
          </a:ln>
        </p:spPr>
        <p:style>
          <a:lnRef idx="1">
            <a:schemeClr val="dk1"/>
          </a:lnRef>
          <a:fillRef idx="0">
            <a:schemeClr val="dk1"/>
          </a:fillRef>
          <a:effectRef idx="0">
            <a:schemeClr val="dk1"/>
          </a:effectRef>
          <a:fontRef idx="minor">
            <a:schemeClr val="tx1"/>
          </a:fontRef>
        </p:style>
      </p:cxnSp>
      <p:sp>
        <p:nvSpPr>
          <p:cNvPr id="10" name="Rectangle 9"/>
          <p:cNvSpPr/>
          <p:nvPr/>
        </p:nvSpPr>
        <p:spPr>
          <a:xfrm>
            <a:off x="1524000" y="2362200"/>
            <a:ext cx="1165704" cy="369332"/>
          </a:xfrm>
          <a:prstGeom prst="rect">
            <a:avLst/>
          </a:prstGeom>
        </p:spPr>
        <p:txBody>
          <a:bodyPr wrap="none">
            <a:spAutoFit/>
          </a:bodyPr>
          <a:lstStyle/>
          <a:p>
            <a:r>
              <a:rPr lang="en-US" dirty="0" smtClean="0">
                <a:latin typeface="Times New Roman" pitchFamily="18" charset="0"/>
                <a:cs typeface="Times New Roman" pitchFamily="18" charset="0"/>
              </a:rPr>
              <a:t>Phase One</a:t>
            </a:r>
            <a:endParaRPr lang="en-US" dirty="0"/>
          </a:p>
        </p:txBody>
      </p:sp>
      <p:sp>
        <p:nvSpPr>
          <p:cNvPr id="11" name="Rectangle 10"/>
          <p:cNvSpPr/>
          <p:nvPr/>
        </p:nvSpPr>
        <p:spPr>
          <a:xfrm>
            <a:off x="4930296" y="2438400"/>
            <a:ext cx="1183914" cy="369332"/>
          </a:xfrm>
          <a:prstGeom prst="rect">
            <a:avLst/>
          </a:prstGeom>
        </p:spPr>
        <p:txBody>
          <a:bodyPr wrap="none">
            <a:spAutoFit/>
          </a:bodyPr>
          <a:lstStyle/>
          <a:p>
            <a:r>
              <a:rPr lang="en-US" dirty="0" smtClean="0">
                <a:latin typeface="Times New Roman" pitchFamily="18" charset="0"/>
                <a:cs typeface="Times New Roman" pitchFamily="18" charset="0"/>
              </a:rPr>
              <a:t>Phase Two</a:t>
            </a:r>
            <a:endParaRPr lang="en-US" dirty="0"/>
          </a:p>
        </p:txBody>
      </p:sp>
      <p:sp>
        <p:nvSpPr>
          <p:cNvPr id="12" name="Rectangle 11"/>
          <p:cNvSpPr/>
          <p:nvPr/>
        </p:nvSpPr>
        <p:spPr>
          <a:xfrm>
            <a:off x="7848600" y="2450068"/>
            <a:ext cx="1315425" cy="369332"/>
          </a:xfrm>
          <a:prstGeom prst="rect">
            <a:avLst/>
          </a:prstGeom>
        </p:spPr>
        <p:txBody>
          <a:bodyPr wrap="none">
            <a:spAutoFit/>
          </a:bodyPr>
          <a:lstStyle/>
          <a:p>
            <a:r>
              <a:rPr lang="en-US" dirty="0" smtClean="0">
                <a:latin typeface="Times New Roman" pitchFamily="18" charset="0"/>
                <a:cs typeface="Times New Roman" pitchFamily="18" charset="0"/>
              </a:rPr>
              <a:t>Phase Three</a:t>
            </a:r>
            <a:endParaRPr lang="en-US" dirty="0"/>
          </a:p>
        </p:txBody>
      </p:sp>
      <p:cxnSp>
        <p:nvCxnSpPr>
          <p:cNvPr id="14" name="Straight Connector 13"/>
          <p:cNvCxnSpPr/>
          <p:nvPr/>
        </p:nvCxnSpPr>
        <p:spPr>
          <a:xfrm rot="5400000">
            <a:off x="952500" y="4533900"/>
            <a:ext cx="1219200" cy="381000"/>
          </a:xfrm>
          <a:prstGeom prst="line">
            <a:avLst/>
          </a:prstGeom>
          <a:ln>
            <a:solidFill>
              <a:schemeClr val="bg1"/>
            </a:solidFill>
          </a:ln>
        </p:spPr>
        <p:style>
          <a:lnRef idx="1">
            <a:schemeClr val="dk1"/>
          </a:lnRef>
          <a:fillRef idx="0">
            <a:schemeClr val="dk1"/>
          </a:fillRef>
          <a:effectRef idx="0">
            <a:schemeClr val="dk1"/>
          </a:effectRef>
          <a:fontRef idx="minor">
            <a:schemeClr val="tx1"/>
          </a:fontRef>
        </p:style>
      </p:cxnSp>
      <p:cxnSp>
        <p:nvCxnSpPr>
          <p:cNvPr id="16" name="Straight Connector 15"/>
          <p:cNvCxnSpPr/>
          <p:nvPr/>
        </p:nvCxnSpPr>
        <p:spPr>
          <a:xfrm rot="10800000" flipV="1">
            <a:off x="1447800" y="4876800"/>
            <a:ext cx="228600" cy="152400"/>
          </a:xfrm>
          <a:prstGeom prst="line">
            <a:avLst/>
          </a:prstGeom>
          <a:ln>
            <a:solidFill>
              <a:schemeClr val="bg1"/>
            </a:solidFill>
          </a:ln>
        </p:spPr>
        <p:style>
          <a:lnRef idx="1">
            <a:schemeClr val="dk1"/>
          </a:lnRef>
          <a:fillRef idx="0">
            <a:schemeClr val="dk1"/>
          </a:fillRef>
          <a:effectRef idx="0">
            <a:schemeClr val="dk1"/>
          </a:effectRef>
          <a:fontRef idx="minor">
            <a:schemeClr val="tx1"/>
          </a:fontRef>
        </p:style>
      </p:cxnSp>
      <p:cxnSp>
        <p:nvCxnSpPr>
          <p:cNvPr id="18" name="Straight Connector 17"/>
          <p:cNvCxnSpPr/>
          <p:nvPr/>
        </p:nvCxnSpPr>
        <p:spPr>
          <a:xfrm>
            <a:off x="7696200" y="1676400"/>
            <a:ext cx="533400" cy="381000"/>
          </a:xfrm>
          <a:prstGeom prst="line">
            <a:avLst/>
          </a:prstGeom>
          <a:ln>
            <a:solidFill>
              <a:schemeClr val="bg1"/>
            </a:solidFill>
          </a:ln>
        </p:spPr>
        <p:style>
          <a:lnRef idx="1">
            <a:schemeClr val="dk1"/>
          </a:lnRef>
          <a:fillRef idx="0">
            <a:schemeClr val="dk1"/>
          </a:fillRef>
          <a:effectRef idx="0">
            <a:schemeClr val="dk1"/>
          </a:effectRef>
          <a:fontRef idx="minor">
            <a:schemeClr val="tx1"/>
          </a:fontRef>
        </p:style>
      </p:cxnSp>
      <p:sp>
        <p:nvSpPr>
          <p:cNvPr id="19" name="Rectangle 18"/>
          <p:cNvSpPr/>
          <p:nvPr/>
        </p:nvSpPr>
        <p:spPr>
          <a:xfrm>
            <a:off x="8170608" y="1963992"/>
            <a:ext cx="453970" cy="369332"/>
          </a:xfrm>
          <a:prstGeom prst="rect">
            <a:avLst/>
          </a:prstGeom>
        </p:spPr>
        <p:txBody>
          <a:bodyPr wrap="none">
            <a:spAutoFit/>
          </a:bodyPr>
          <a:lstStyle/>
          <a:p>
            <a:r>
              <a:rPr lang="en-US" dirty="0" smtClean="0">
                <a:latin typeface="Times New Roman" pitchFamily="18" charset="0"/>
                <a:cs typeface="Times New Roman" pitchFamily="18" charset="0"/>
              </a:rPr>
              <a:t>TP</a:t>
            </a:r>
            <a:endParaRPr lang="en-US" dirty="0"/>
          </a:p>
        </p:txBody>
      </p:sp>
      <p:sp>
        <p:nvSpPr>
          <p:cNvPr id="20" name="Rectangle 19"/>
          <p:cNvSpPr/>
          <p:nvPr/>
        </p:nvSpPr>
        <p:spPr>
          <a:xfrm>
            <a:off x="8537630" y="4812268"/>
            <a:ext cx="479618" cy="369332"/>
          </a:xfrm>
          <a:prstGeom prst="rect">
            <a:avLst/>
          </a:prstGeom>
        </p:spPr>
        <p:txBody>
          <a:bodyPr wrap="none">
            <a:spAutoFit/>
          </a:bodyPr>
          <a:lstStyle/>
          <a:p>
            <a:r>
              <a:rPr lang="en-US" dirty="0" smtClean="0">
                <a:latin typeface="Times New Roman" pitchFamily="18" charset="0"/>
                <a:cs typeface="Times New Roman" pitchFamily="18" charset="0"/>
              </a:rPr>
              <a:t>AP</a:t>
            </a:r>
            <a:endParaRPr lang="en-US" dirty="0"/>
          </a:p>
        </p:txBody>
      </p:sp>
      <p:sp>
        <p:nvSpPr>
          <p:cNvPr id="21" name="Rectangle 20"/>
          <p:cNvSpPr/>
          <p:nvPr/>
        </p:nvSpPr>
        <p:spPr>
          <a:xfrm>
            <a:off x="8537630" y="5518356"/>
            <a:ext cx="518091" cy="369332"/>
          </a:xfrm>
          <a:prstGeom prst="rect">
            <a:avLst/>
          </a:prstGeom>
        </p:spPr>
        <p:txBody>
          <a:bodyPr wrap="none">
            <a:spAutoFit/>
          </a:bodyPr>
          <a:lstStyle/>
          <a:p>
            <a:r>
              <a:rPr lang="en-US" dirty="0" smtClean="0">
                <a:latin typeface="Times New Roman" pitchFamily="18" charset="0"/>
                <a:cs typeface="Times New Roman" pitchFamily="18" charset="0"/>
              </a:rPr>
              <a:t>MP</a:t>
            </a:r>
            <a:endParaRPr lang="en-US" dirty="0"/>
          </a:p>
        </p:txBody>
      </p:sp>
    </p:spTree>
    <p:extLst>
      <p:ext uri="{BB962C8B-B14F-4D97-AF65-F5344CB8AC3E}">
        <p14:creationId xmlns:p14="http://schemas.microsoft.com/office/powerpoint/2010/main" val="3721107737"/>
      </p:ext>
    </p:extLst>
  </p:cSld>
  <p:clrMapOvr>
    <a:masterClrMapping/>
  </p:clrMapOvr>
</p:sld>
</file>

<file path=ppt/slides/slide2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91600" cy="6124754"/>
          </a:xfrm>
          <a:prstGeom prst="rect">
            <a:avLst/>
          </a:prstGeom>
        </p:spPr>
        <p:txBody>
          <a:bodyPr wrap="square">
            <a:spAutoFit/>
          </a:bodyPr>
          <a:lstStyle/>
          <a:p>
            <a:pPr algn="just"/>
            <a:r>
              <a:rPr lang="en-US" sz="2800" dirty="0" smtClean="0"/>
              <a:t>The law of diminishing returns or variable proportions operates because of two important factors. Mrs. John Robinson contends that even though the law is associated with changes in the proportions of the factors, it operated due to the fact that there is a limit to the extent to which the factor proportions can change. This is so because there is a limit to the extent to which one factor of production can be substituted for another. In other words, elasticity of substitution between factors is not infinite. To be more precise, the main factor responsible for the operation of the Law is that no two factors are perfect substitutes. Another reason for the operation of this Law is the scarcity of the various factors of production.</a:t>
            </a:r>
            <a:endParaRPr lang="en-US" sz="2800" dirty="0"/>
          </a:p>
        </p:txBody>
      </p:sp>
    </p:spTree>
    <p:extLst>
      <p:ext uri="{BB962C8B-B14F-4D97-AF65-F5344CB8AC3E}">
        <p14:creationId xmlns:p14="http://schemas.microsoft.com/office/powerpoint/2010/main" val="3568796152"/>
      </p:ext>
    </p:extLst>
  </p:cSld>
  <p:clrMapOvr>
    <a:masterClrMapping/>
  </p:clrMapOvr>
</p:sld>
</file>

<file path=ppt/slides/slide2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0513" name="Rectangle 1"/>
          <p:cNvSpPr>
            <a:spLocks noChangeArrowheads="1"/>
          </p:cNvSpPr>
          <p:nvPr/>
        </p:nvSpPr>
        <p:spPr bwMode="auto">
          <a:xfrm>
            <a:off x="76200" y="89118"/>
            <a:ext cx="8991600" cy="563231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3200" b="1" i="0" u="sng"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Assumption:</a:t>
            </a:r>
            <a:endParaRPr kumimoji="0" lang="en-US" sz="3200" b="1" i="0" u="sng" strike="noStrike" cap="none" normalizeH="0" baseline="0" dirty="0" smtClean="0">
              <a:ln>
                <a:noFill/>
              </a:ln>
              <a:solidFill>
                <a:schemeClr val="tx1"/>
              </a:solidFill>
              <a:effectLst/>
              <a:latin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3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The Law of Variable Proportion holds good only when the following conditions are satisfied:</a:t>
            </a:r>
            <a:endParaRPr kumimoji="0" lang="en-US" sz="3000" b="0" i="0" u="none" strike="noStrike" cap="none" normalizeH="0" baseline="0" dirty="0" smtClean="0">
              <a:ln>
                <a:noFill/>
              </a:ln>
              <a:solidFill>
                <a:schemeClr val="tx1"/>
              </a:solidFill>
              <a:effectLst/>
              <a:latin typeface="Arial" pitchFamily="34" charset="0"/>
            </a:endParaRPr>
          </a:p>
          <a:p>
            <a:pPr marL="571500" marR="0" lvl="0" indent="-571500" algn="just" defTabSz="914400" rtl="0" eaLnBrk="0" fontAlgn="base" latinLnBrk="0" hangingPunct="0">
              <a:lnSpc>
                <a:spcPct val="100000"/>
              </a:lnSpc>
              <a:spcBef>
                <a:spcPct val="0"/>
              </a:spcBef>
              <a:spcAft>
                <a:spcPct val="0"/>
              </a:spcAft>
              <a:buClrTx/>
              <a:buSzTx/>
              <a:buFont typeface="+mj-lt"/>
              <a:buAutoNum type="romanLcPeriod"/>
              <a:tabLst/>
            </a:pPr>
            <a:r>
              <a:rPr kumimoji="0" lang="en-US" sz="3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One of the factors is fixed and other are variable.</a:t>
            </a:r>
            <a:endParaRPr kumimoji="0" lang="en-US" sz="3000" b="0" i="0" u="none" strike="noStrike" cap="none" normalizeH="0" baseline="0" dirty="0" smtClean="0">
              <a:ln>
                <a:noFill/>
              </a:ln>
              <a:solidFill>
                <a:schemeClr val="tx1"/>
              </a:solidFill>
              <a:effectLst/>
              <a:latin typeface="Arial" pitchFamily="34" charset="0"/>
            </a:endParaRPr>
          </a:p>
          <a:p>
            <a:pPr marL="571500" marR="0" lvl="0" indent="-571500" algn="just" defTabSz="914400" rtl="0" eaLnBrk="0" fontAlgn="base" latinLnBrk="0" hangingPunct="0">
              <a:lnSpc>
                <a:spcPct val="100000"/>
              </a:lnSpc>
              <a:spcBef>
                <a:spcPct val="0"/>
              </a:spcBef>
              <a:spcAft>
                <a:spcPct val="0"/>
              </a:spcAft>
              <a:buClrTx/>
              <a:buSzTx/>
              <a:buFont typeface="+mj-lt"/>
              <a:buAutoNum type="romanLcPeriod"/>
              <a:tabLst/>
            </a:pPr>
            <a:r>
              <a:rPr kumimoji="0" lang="en-US" sz="3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Units of the variable factors are similar in nature, i.e., equal in efficiency.</a:t>
            </a:r>
            <a:endParaRPr kumimoji="0" lang="en-US" sz="3000" b="0" i="0" u="none" strike="noStrike" cap="none" normalizeH="0" baseline="0" dirty="0" smtClean="0">
              <a:ln>
                <a:noFill/>
              </a:ln>
              <a:solidFill>
                <a:schemeClr val="tx1"/>
              </a:solidFill>
              <a:effectLst/>
              <a:latin typeface="Arial" pitchFamily="34" charset="0"/>
            </a:endParaRPr>
          </a:p>
          <a:p>
            <a:pPr marL="571500" marR="0" lvl="0" indent="-571500" algn="just" defTabSz="914400" rtl="0" eaLnBrk="0" fontAlgn="base" latinLnBrk="0" hangingPunct="0">
              <a:lnSpc>
                <a:spcPct val="100000"/>
              </a:lnSpc>
              <a:spcBef>
                <a:spcPct val="0"/>
              </a:spcBef>
              <a:spcAft>
                <a:spcPct val="0"/>
              </a:spcAft>
              <a:buClrTx/>
              <a:buSzTx/>
              <a:buFont typeface="+mj-lt"/>
              <a:buAutoNum type="romanLcPeriod"/>
              <a:tabLst/>
            </a:pPr>
            <a:r>
              <a:rPr kumimoji="0" lang="en-US" sz="3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method of production remains unchanged.</a:t>
            </a:r>
            <a:endParaRPr kumimoji="0" lang="en-US" sz="3000" b="0" i="0" u="none" strike="noStrike" cap="none" normalizeH="0" baseline="0" dirty="0" smtClean="0">
              <a:ln>
                <a:noFill/>
              </a:ln>
              <a:solidFill>
                <a:schemeClr val="tx1"/>
              </a:solidFill>
              <a:effectLst/>
              <a:latin typeface="Arial" pitchFamily="34" charset="0"/>
            </a:endParaRPr>
          </a:p>
          <a:p>
            <a:pPr marL="571500" marR="0" lvl="0" indent="-571500" algn="just" defTabSz="914400" rtl="0" eaLnBrk="0" fontAlgn="base" latinLnBrk="0" hangingPunct="0">
              <a:lnSpc>
                <a:spcPct val="100000"/>
              </a:lnSpc>
              <a:spcBef>
                <a:spcPct val="0"/>
              </a:spcBef>
              <a:spcAft>
                <a:spcPct val="0"/>
              </a:spcAft>
              <a:buClrTx/>
              <a:buSzTx/>
              <a:buFont typeface="+mj-lt"/>
              <a:buAutoNum type="romanLcPeriod"/>
              <a:tabLst/>
            </a:pPr>
            <a:r>
              <a:rPr kumimoji="0" lang="en-US" sz="3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state of technology is given and the law relates to a given period of time.</a:t>
            </a:r>
            <a:endParaRPr kumimoji="0" lang="en-US" sz="3000" b="0" i="0" u="none" strike="noStrike" cap="none" normalizeH="0" baseline="0" dirty="0" smtClean="0">
              <a:ln>
                <a:noFill/>
              </a:ln>
              <a:solidFill>
                <a:schemeClr val="tx1"/>
              </a:solidFill>
              <a:effectLst/>
              <a:latin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3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If these conditions are not fulfilled, the law does not operate. Hence, these assumptions act as limitations to the operation of the Law of Variable Proportions.</a:t>
            </a:r>
            <a:endParaRPr kumimoji="0" lang="en-US" sz="3000" b="0" i="0" u="none" strike="noStrike" cap="none" normalizeH="0" baseline="0" dirty="0" smtClean="0">
              <a:ln>
                <a:noFill/>
              </a:ln>
              <a:solidFill>
                <a:schemeClr val="tx1"/>
              </a:solidFill>
              <a:effectLst/>
              <a:latin typeface="Arial" pitchFamily="34" charset="0"/>
            </a:endParaRPr>
          </a:p>
        </p:txBody>
      </p:sp>
    </p:spTree>
    <p:extLst>
      <p:ext uri="{BB962C8B-B14F-4D97-AF65-F5344CB8AC3E}">
        <p14:creationId xmlns:p14="http://schemas.microsoft.com/office/powerpoint/2010/main" val="203121937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Rectangle 1"/>
          <p:cNvSpPr>
            <a:spLocks noChangeArrowheads="1"/>
          </p:cNvSpPr>
          <p:nvPr/>
        </p:nvSpPr>
        <p:spPr bwMode="auto">
          <a:xfrm>
            <a:off x="457200" y="122872"/>
            <a:ext cx="8153400" cy="637097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tab pos="857250" algn="l"/>
              </a:tabLst>
            </a:pPr>
            <a:r>
              <a:rPr kumimoji="0" lang="en-US" sz="3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It may be observed that the slope of the market demand curve is an average of the slopes of individual demand curves. Essentially, the market demand curve to has a downward slope indicating inverse price quantity relationship.</a:t>
            </a:r>
            <a:endParaRPr kumimoji="0" lang="en-US" sz="1600" b="0" i="0" u="none" strike="noStrike" cap="none" normalizeH="0" baseline="0" dirty="0" smtClean="0">
              <a:ln>
                <a:noFill/>
              </a:ln>
              <a:solidFill>
                <a:schemeClr val="tx1"/>
              </a:solidFill>
              <a:effectLst/>
              <a:latin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tab pos="857250" algn="l"/>
              </a:tabLst>
            </a:pPr>
            <a:r>
              <a:rPr kumimoji="0" lang="en-US" sz="40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Demand Equation and Demand Schedule:</a:t>
            </a:r>
            <a:endParaRPr kumimoji="0" lang="en-US" sz="1600" b="0" i="0" u="none" strike="noStrike" cap="none" normalizeH="0" baseline="0" dirty="0" smtClean="0">
              <a:ln>
                <a:noFill/>
              </a:ln>
              <a:solidFill>
                <a:schemeClr val="tx1"/>
              </a:solidFill>
              <a:effectLst/>
              <a:latin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tab pos="857250" algn="l"/>
              </a:tabLst>
            </a:pPr>
            <a:r>
              <a:rPr kumimoji="0" lang="en-US" sz="3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 linear demand function may be stated as follows:</a:t>
            </a:r>
            <a:endParaRPr kumimoji="0" lang="en-US" sz="1600" b="0" i="0" u="none" strike="noStrike" cap="none" normalizeH="0" baseline="0" dirty="0" smtClean="0">
              <a:ln>
                <a:noFill/>
              </a:ln>
              <a:solidFill>
                <a:schemeClr val="tx1"/>
              </a:solidFill>
              <a:effectLst/>
              <a:latin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tab pos="857250" algn="l"/>
              </a:tabLst>
            </a:pPr>
            <a:r>
              <a:rPr kumimoji="0" lang="en-US" sz="44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D = a </a:t>
            </a:r>
            <a:r>
              <a:rPr kumimoji="0" lang="en-US" sz="4400" b="1"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en-US" sz="44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en-US" sz="4400" b="1"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bp</a:t>
            </a:r>
            <a:endParaRPr kumimoji="0" lang="en-US" sz="4400" b="0" i="0" u="none" strike="noStrike" cap="none" normalizeH="0" baseline="0" dirty="0" smtClean="0">
              <a:ln>
                <a:noFill/>
              </a:ln>
              <a:solidFill>
                <a:schemeClr val="tx1"/>
              </a:solidFill>
              <a:effectLst/>
              <a:latin typeface="Arial" pitchFamily="34" charset="0"/>
            </a:endParaRPr>
          </a:p>
        </p:txBody>
      </p:sp>
    </p:spTree>
  </p:cSld>
  <p:clrMapOvr>
    <a:masterClrMapping/>
  </p:clrMapOvr>
</p:sld>
</file>

<file path=ppt/slides/slide2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1233" name="Rectangle 1"/>
          <p:cNvSpPr>
            <a:spLocks noChangeArrowheads="1"/>
          </p:cNvSpPr>
          <p:nvPr/>
        </p:nvSpPr>
        <p:spPr bwMode="auto">
          <a:xfrm>
            <a:off x="0" y="-128528"/>
            <a:ext cx="9144000" cy="698652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3200" b="1" i="0" u="sng" strike="noStrike" cap="none" normalizeH="0" baseline="0" dirty="0" smtClean="0">
                <a:ln>
                  <a:noFill/>
                </a:ln>
                <a:solidFill>
                  <a:srgbClr val="FFFF00"/>
                </a:solidFill>
                <a:effectLst/>
                <a:latin typeface="Times New Roman" pitchFamily="18" charset="0"/>
                <a:ea typeface="Calibri" pitchFamily="34" charset="0"/>
                <a:cs typeface="Times New Roman" pitchFamily="18" charset="0"/>
              </a:rPr>
              <a:t>Laws of Return to Scale</a:t>
            </a:r>
            <a:endParaRPr kumimoji="0" lang="en-US" sz="3200" b="1" i="0" u="sng" strike="noStrike" cap="none" normalizeH="0" baseline="0" dirty="0" smtClean="0">
              <a:ln>
                <a:noFill/>
              </a:ln>
              <a:solidFill>
                <a:srgbClr val="FFFF00"/>
              </a:solidFill>
              <a:effectLst/>
              <a:latin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The concept of Law of Variable Proportions is a short </a:t>
            </a:r>
            <a:r>
              <a:rPr kumimoji="0" lang="en-US" sz="2800"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en-US"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run phenomenon because in this period, the fixed factors of production cannot be changed and all factors cannot be changed. On the other hand, in the long </a:t>
            </a:r>
            <a:r>
              <a:rPr kumimoji="0" lang="en-US" sz="2800"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en-US"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run, all factors can be changed. In fact, no factor can remain fixed in the long </a:t>
            </a:r>
            <a:r>
              <a:rPr kumimoji="0" lang="en-US" sz="2800"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en-US"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run, all factors can be changed. In fact, no factor can remain fixed in the long </a:t>
            </a:r>
            <a:r>
              <a:rPr kumimoji="0" lang="en-US" sz="2800"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en-US"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run. We shall therefore now study the changes in output when all factors or inputs are changed. In other words, we shall study the behavior of the output in response to the changes in scale. An increase in the scale means that all factors or inputs are increased in the same proportion. Thus an increase in the scale takes place when all factors or inputs are increased keeping factor </a:t>
            </a:r>
            <a:r>
              <a:rPr kumimoji="0" lang="en-US" sz="2800"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en-US"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proportions unaltered. The study of changes in the scale forms the subject </a:t>
            </a:r>
            <a:r>
              <a:rPr kumimoji="0" lang="en-US" sz="2800"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en-US"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matter of returns to scale.</a:t>
            </a:r>
            <a:endParaRPr kumimoji="0" lang="en-US" sz="2800" b="0" i="0" u="none" strike="noStrike" cap="none" normalizeH="0" baseline="0" dirty="0" smtClean="0">
              <a:ln>
                <a:noFill/>
              </a:ln>
              <a:solidFill>
                <a:schemeClr val="tx1"/>
              </a:solidFill>
              <a:effectLst/>
              <a:latin typeface="Arial" pitchFamily="34" charset="0"/>
            </a:endParaRPr>
          </a:p>
        </p:txBody>
      </p:sp>
    </p:spTree>
    <p:extLst>
      <p:ext uri="{BB962C8B-B14F-4D97-AF65-F5344CB8AC3E}">
        <p14:creationId xmlns:p14="http://schemas.microsoft.com/office/powerpoint/2010/main" val="314121415"/>
      </p:ext>
    </p:extLst>
  </p:cSld>
  <p:clrMapOvr>
    <a:masterClrMapping/>
  </p:clrMapOvr>
</p:sld>
</file>

<file path=ppt/slides/slide2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2257" name="Rectangle 1"/>
          <p:cNvSpPr>
            <a:spLocks noChangeArrowheads="1"/>
          </p:cNvSpPr>
          <p:nvPr/>
        </p:nvSpPr>
        <p:spPr bwMode="auto">
          <a:xfrm>
            <a:off x="0" y="199846"/>
            <a:ext cx="9144000" cy="612475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It is important to clearly understand the distinction between changes in the factor </a:t>
            </a:r>
            <a:r>
              <a:rPr kumimoji="0" lang="en-US" sz="2800"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en-US"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proportions and changes in the scale. In variable proportion, one or two factors remain constant while the other factors are changed (i.e. increased or decreased) so that the changes in proportion among the factors result in changes in output. But in returns to scale, all the factors of production are changed (i.e. increased or decreased) to the same extent so that whatever be the scale of operations, the proportion among the factors remains the same. The difference between changes in factor proportions and changes in scale will be clear from the following Fig. </a:t>
            </a: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Suppose two factors (i.e. </a:t>
            </a:r>
            <a:r>
              <a:rPr kumimoji="0" lang="en-US" sz="28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Labour</a:t>
            </a:r>
            <a:r>
              <a:rPr kumimoji="0" lang="en-US"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and Capital) are required to produce a commodity. </a:t>
            </a:r>
            <a:r>
              <a:rPr kumimoji="0" lang="en-US" sz="28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Labour</a:t>
            </a:r>
            <a:r>
              <a:rPr kumimoji="0" lang="en-US"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is measured along X – axis and capital along Y – axis. An </a:t>
            </a:r>
            <a:endParaRPr kumimoji="0" lang="en-US" sz="2800" b="0" i="0" u="none" strike="noStrike" cap="none" normalizeH="0" baseline="0" dirty="0" smtClean="0">
              <a:ln>
                <a:noFill/>
              </a:ln>
              <a:solidFill>
                <a:schemeClr val="tx1"/>
              </a:solidFill>
              <a:effectLst/>
              <a:latin typeface="Arial" pitchFamily="34" charset="0"/>
            </a:endParaRPr>
          </a:p>
        </p:txBody>
      </p:sp>
    </p:spTree>
    <p:extLst>
      <p:ext uri="{BB962C8B-B14F-4D97-AF65-F5344CB8AC3E}">
        <p14:creationId xmlns:p14="http://schemas.microsoft.com/office/powerpoint/2010/main" val="1205900039"/>
      </p:ext>
    </p:extLst>
  </p:cSld>
  <p:clrMapOvr>
    <a:masterClrMapping/>
  </p:clrMapOvr>
</p:sld>
</file>

<file path=ppt/slides/slide2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Straight Connector 2"/>
          <p:cNvCxnSpPr/>
          <p:nvPr/>
        </p:nvCxnSpPr>
        <p:spPr>
          <a:xfrm rot="5400000">
            <a:off x="-1066800" y="3505200"/>
            <a:ext cx="4267200" cy="1588"/>
          </a:xfrm>
          <a:prstGeom prst="line">
            <a:avLst/>
          </a:prstGeom>
          <a:ln w="28575"/>
        </p:spPr>
        <p:style>
          <a:lnRef idx="1">
            <a:schemeClr val="dk1"/>
          </a:lnRef>
          <a:fillRef idx="0">
            <a:schemeClr val="dk1"/>
          </a:fillRef>
          <a:effectRef idx="0">
            <a:schemeClr val="dk1"/>
          </a:effectRef>
          <a:fontRef idx="minor">
            <a:schemeClr val="tx1"/>
          </a:fontRef>
        </p:style>
      </p:cxnSp>
      <p:cxnSp>
        <p:nvCxnSpPr>
          <p:cNvPr id="5" name="Straight Connector 4"/>
          <p:cNvCxnSpPr/>
          <p:nvPr/>
        </p:nvCxnSpPr>
        <p:spPr>
          <a:xfrm>
            <a:off x="1066800" y="5638800"/>
            <a:ext cx="5867400" cy="1588"/>
          </a:xfrm>
          <a:prstGeom prst="line">
            <a:avLst/>
          </a:prstGeom>
          <a:ln w="28575"/>
        </p:spPr>
        <p:style>
          <a:lnRef idx="1">
            <a:schemeClr val="dk1"/>
          </a:lnRef>
          <a:fillRef idx="0">
            <a:schemeClr val="dk1"/>
          </a:fillRef>
          <a:effectRef idx="0">
            <a:schemeClr val="dk1"/>
          </a:effectRef>
          <a:fontRef idx="minor">
            <a:schemeClr val="tx1"/>
          </a:fontRef>
        </p:style>
      </p:cxnSp>
      <p:cxnSp>
        <p:nvCxnSpPr>
          <p:cNvPr id="7" name="Straight Connector 6"/>
          <p:cNvCxnSpPr/>
          <p:nvPr/>
        </p:nvCxnSpPr>
        <p:spPr>
          <a:xfrm rot="5400000" flipH="1" flipV="1">
            <a:off x="152399" y="2590800"/>
            <a:ext cx="3962400" cy="2133600"/>
          </a:xfrm>
          <a:prstGeom prst="line">
            <a:avLst/>
          </a:prstGeom>
          <a:ln>
            <a:prstDash val="dash"/>
          </a:ln>
        </p:spPr>
        <p:style>
          <a:lnRef idx="1">
            <a:schemeClr val="dk1"/>
          </a:lnRef>
          <a:fillRef idx="0">
            <a:schemeClr val="dk1"/>
          </a:fillRef>
          <a:effectRef idx="0">
            <a:schemeClr val="dk1"/>
          </a:effectRef>
          <a:fontRef idx="minor">
            <a:schemeClr val="tx1"/>
          </a:fontRef>
        </p:style>
      </p:cxnSp>
      <p:cxnSp>
        <p:nvCxnSpPr>
          <p:cNvPr id="9" name="Straight Connector 8"/>
          <p:cNvCxnSpPr/>
          <p:nvPr/>
        </p:nvCxnSpPr>
        <p:spPr>
          <a:xfrm rot="5400000" flipH="1" flipV="1">
            <a:off x="952500" y="2095500"/>
            <a:ext cx="3657600" cy="3429000"/>
          </a:xfrm>
          <a:prstGeom prst="line">
            <a:avLst/>
          </a:prstGeom>
          <a:ln>
            <a:prstDash val="dash"/>
          </a:ln>
        </p:spPr>
        <p:style>
          <a:lnRef idx="1">
            <a:schemeClr val="dk1"/>
          </a:lnRef>
          <a:fillRef idx="0">
            <a:schemeClr val="dk1"/>
          </a:fillRef>
          <a:effectRef idx="0">
            <a:schemeClr val="dk1"/>
          </a:effectRef>
          <a:fontRef idx="minor">
            <a:schemeClr val="tx1"/>
          </a:fontRef>
        </p:style>
      </p:cxnSp>
      <p:cxnSp>
        <p:nvCxnSpPr>
          <p:cNvPr id="11" name="Straight Connector 10"/>
          <p:cNvCxnSpPr/>
          <p:nvPr/>
        </p:nvCxnSpPr>
        <p:spPr>
          <a:xfrm flipV="1">
            <a:off x="1066800" y="2971800"/>
            <a:ext cx="4267200" cy="2667000"/>
          </a:xfrm>
          <a:prstGeom prst="line">
            <a:avLst/>
          </a:prstGeom>
          <a:ln>
            <a:prstDash val="dash"/>
          </a:ln>
        </p:spPr>
        <p:style>
          <a:lnRef idx="1">
            <a:schemeClr val="dk1"/>
          </a:lnRef>
          <a:fillRef idx="0">
            <a:schemeClr val="dk1"/>
          </a:fillRef>
          <a:effectRef idx="0">
            <a:schemeClr val="dk1"/>
          </a:effectRef>
          <a:fontRef idx="minor">
            <a:schemeClr val="tx1"/>
          </a:fontRef>
        </p:style>
      </p:cxnSp>
      <p:sp>
        <p:nvSpPr>
          <p:cNvPr id="13" name="Arc 12"/>
          <p:cNvSpPr/>
          <p:nvPr/>
        </p:nvSpPr>
        <p:spPr>
          <a:xfrm rot="10526071">
            <a:off x="1631895" y="302001"/>
            <a:ext cx="3962400" cy="5105400"/>
          </a:xfrm>
          <a:prstGeom prst="arc">
            <a:avLst/>
          </a:prstGeom>
        </p:spPr>
        <p:style>
          <a:lnRef idx="1">
            <a:schemeClr val="dk1"/>
          </a:lnRef>
          <a:fillRef idx="0">
            <a:schemeClr val="dk1"/>
          </a:fillRef>
          <a:effectRef idx="0">
            <a:schemeClr val="dk1"/>
          </a:effectRef>
          <a:fontRef idx="minor">
            <a:schemeClr val="tx1"/>
          </a:fontRef>
        </p:style>
        <p:txBody>
          <a:bodyPr rtlCol="0" anchor="ctr"/>
          <a:lstStyle/>
          <a:p>
            <a:pPr algn="ctr"/>
            <a:endParaRPr lang="en-US"/>
          </a:p>
        </p:txBody>
      </p:sp>
      <p:sp>
        <p:nvSpPr>
          <p:cNvPr id="14" name="Arc 13"/>
          <p:cNvSpPr/>
          <p:nvPr/>
        </p:nvSpPr>
        <p:spPr>
          <a:xfrm rot="10526071">
            <a:off x="1936695" y="-2799"/>
            <a:ext cx="3962400" cy="5105400"/>
          </a:xfrm>
          <a:prstGeom prst="arc">
            <a:avLst/>
          </a:prstGeom>
        </p:spPr>
        <p:style>
          <a:lnRef idx="1">
            <a:schemeClr val="dk1"/>
          </a:lnRef>
          <a:fillRef idx="0">
            <a:schemeClr val="dk1"/>
          </a:fillRef>
          <a:effectRef idx="0">
            <a:schemeClr val="dk1"/>
          </a:effectRef>
          <a:fontRef idx="minor">
            <a:schemeClr val="tx1"/>
          </a:fontRef>
        </p:style>
        <p:txBody>
          <a:bodyPr rtlCol="0" anchor="ctr"/>
          <a:lstStyle/>
          <a:p>
            <a:pPr algn="ctr"/>
            <a:endParaRPr lang="en-US"/>
          </a:p>
        </p:txBody>
      </p:sp>
      <p:sp>
        <p:nvSpPr>
          <p:cNvPr id="15" name="Arc 14"/>
          <p:cNvSpPr/>
          <p:nvPr/>
        </p:nvSpPr>
        <p:spPr>
          <a:xfrm rot="10526071">
            <a:off x="2165295" y="-383799"/>
            <a:ext cx="3962400" cy="5105400"/>
          </a:xfrm>
          <a:prstGeom prst="arc">
            <a:avLst/>
          </a:prstGeom>
        </p:spPr>
        <p:style>
          <a:lnRef idx="1">
            <a:schemeClr val="dk1"/>
          </a:lnRef>
          <a:fillRef idx="0">
            <a:schemeClr val="dk1"/>
          </a:fillRef>
          <a:effectRef idx="0">
            <a:schemeClr val="dk1"/>
          </a:effectRef>
          <a:fontRef idx="minor">
            <a:schemeClr val="tx1"/>
          </a:fontRef>
        </p:style>
        <p:txBody>
          <a:bodyPr rtlCol="0" anchor="ctr"/>
          <a:lstStyle/>
          <a:p>
            <a:pPr algn="ctr"/>
            <a:endParaRPr lang="en-US"/>
          </a:p>
        </p:txBody>
      </p:sp>
      <p:sp>
        <p:nvSpPr>
          <p:cNvPr id="16" name="Arc 15"/>
          <p:cNvSpPr/>
          <p:nvPr/>
        </p:nvSpPr>
        <p:spPr>
          <a:xfrm rot="10526071">
            <a:off x="2470095" y="-688599"/>
            <a:ext cx="3962400" cy="5105400"/>
          </a:xfrm>
          <a:prstGeom prst="arc">
            <a:avLst/>
          </a:prstGeom>
        </p:spPr>
        <p:style>
          <a:lnRef idx="1">
            <a:schemeClr val="dk1"/>
          </a:lnRef>
          <a:fillRef idx="0">
            <a:schemeClr val="dk1"/>
          </a:fillRef>
          <a:effectRef idx="0">
            <a:schemeClr val="dk1"/>
          </a:effectRef>
          <a:fontRef idx="minor">
            <a:schemeClr val="tx1"/>
          </a:fontRef>
        </p:style>
        <p:txBody>
          <a:bodyPr rtlCol="0" anchor="ctr"/>
          <a:lstStyle/>
          <a:p>
            <a:pPr algn="ctr"/>
            <a:endParaRPr lang="en-US"/>
          </a:p>
        </p:txBody>
      </p:sp>
      <p:cxnSp>
        <p:nvCxnSpPr>
          <p:cNvPr id="18" name="Straight Connector 17"/>
          <p:cNvCxnSpPr/>
          <p:nvPr/>
        </p:nvCxnSpPr>
        <p:spPr>
          <a:xfrm flipV="1">
            <a:off x="1066800" y="3886200"/>
            <a:ext cx="5334000" cy="152400"/>
          </a:xfrm>
          <a:prstGeom prst="line">
            <a:avLst/>
          </a:prstGeom>
        </p:spPr>
        <p:style>
          <a:lnRef idx="1">
            <a:schemeClr val="dk1"/>
          </a:lnRef>
          <a:fillRef idx="0">
            <a:schemeClr val="dk1"/>
          </a:fillRef>
          <a:effectRef idx="0">
            <a:schemeClr val="dk1"/>
          </a:effectRef>
          <a:fontRef idx="minor">
            <a:schemeClr val="tx1"/>
          </a:fontRef>
        </p:style>
      </p:cxnSp>
      <p:cxnSp>
        <p:nvCxnSpPr>
          <p:cNvPr id="20" name="Straight Connector 19"/>
          <p:cNvCxnSpPr/>
          <p:nvPr/>
        </p:nvCxnSpPr>
        <p:spPr>
          <a:xfrm rot="5400000" flipH="1" flipV="1">
            <a:off x="389603" y="3390900"/>
            <a:ext cx="4419600" cy="76200"/>
          </a:xfrm>
          <a:prstGeom prst="line">
            <a:avLst/>
          </a:prstGeom>
        </p:spPr>
        <p:style>
          <a:lnRef idx="1">
            <a:schemeClr val="dk1"/>
          </a:lnRef>
          <a:fillRef idx="0">
            <a:schemeClr val="dk1"/>
          </a:fillRef>
          <a:effectRef idx="0">
            <a:schemeClr val="dk1"/>
          </a:effectRef>
          <a:fontRef idx="minor">
            <a:schemeClr val="tx1"/>
          </a:fontRef>
        </p:style>
      </p:cxnSp>
      <p:sp>
        <p:nvSpPr>
          <p:cNvPr id="21" name="Rectangle 20"/>
          <p:cNvSpPr/>
          <p:nvPr/>
        </p:nvSpPr>
        <p:spPr>
          <a:xfrm>
            <a:off x="838200" y="838200"/>
            <a:ext cx="465192" cy="461665"/>
          </a:xfrm>
          <a:prstGeom prst="rect">
            <a:avLst/>
          </a:prstGeom>
        </p:spPr>
        <p:txBody>
          <a:bodyPr wrap="none">
            <a:spAutoFit/>
          </a:bodyPr>
          <a:lstStyle/>
          <a:p>
            <a:r>
              <a:rPr lang="en-US" sz="2400" b="1" dirty="0" smtClean="0">
                <a:latin typeface="Times New Roman" pitchFamily="18" charset="0"/>
                <a:ea typeface="Calibri" pitchFamily="34" charset="0"/>
                <a:cs typeface="Times New Roman" pitchFamily="18" charset="0"/>
              </a:rPr>
              <a:t>Y</a:t>
            </a:r>
            <a:r>
              <a:rPr lang="en-US" dirty="0" smtClean="0">
                <a:latin typeface="Times New Roman" pitchFamily="18" charset="0"/>
                <a:ea typeface="Calibri" pitchFamily="34" charset="0"/>
                <a:cs typeface="Times New Roman" pitchFamily="18" charset="0"/>
              </a:rPr>
              <a:t> </a:t>
            </a:r>
            <a:endParaRPr lang="en-US" dirty="0"/>
          </a:p>
        </p:txBody>
      </p:sp>
      <p:sp>
        <p:nvSpPr>
          <p:cNvPr id="22" name="Rectangle 21"/>
          <p:cNvSpPr/>
          <p:nvPr/>
        </p:nvSpPr>
        <p:spPr>
          <a:xfrm>
            <a:off x="729104" y="3810000"/>
            <a:ext cx="413896" cy="461665"/>
          </a:xfrm>
          <a:prstGeom prst="rect">
            <a:avLst/>
          </a:prstGeom>
        </p:spPr>
        <p:txBody>
          <a:bodyPr wrap="none">
            <a:spAutoFit/>
          </a:bodyPr>
          <a:lstStyle/>
          <a:p>
            <a:r>
              <a:rPr lang="en-US" sz="2400" b="1" dirty="0" smtClean="0">
                <a:latin typeface="Times New Roman" pitchFamily="18" charset="0"/>
                <a:ea typeface="Calibri" pitchFamily="34" charset="0"/>
                <a:cs typeface="Times New Roman" pitchFamily="18" charset="0"/>
              </a:rPr>
              <a:t>S</a:t>
            </a:r>
            <a:r>
              <a:rPr lang="en-US" dirty="0" smtClean="0">
                <a:latin typeface="Times New Roman" pitchFamily="18" charset="0"/>
                <a:ea typeface="Calibri" pitchFamily="34" charset="0"/>
                <a:cs typeface="Times New Roman" pitchFamily="18" charset="0"/>
              </a:rPr>
              <a:t> </a:t>
            </a:r>
            <a:endParaRPr lang="en-US" dirty="0"/>
          </a:p>
        </p:txBody>
      </p:sp>
      <p:sp>
        <p:nvSpPr>
          <p:cNvPr id="23" name="Rectangle 22"/>
          <p:cNvSpPr/>
          <p:nvPr/>
        </p:nvSpPr>
        <p:spPr>
          <a:xfrm>
            <a:off x="737978" y="5486400"/>
            <a:ext cx="481222" cy="461665"/>
          </a:xfrm>
          <a:prstGeom prst="rect">
            <a:avLst/>
          </a:prstGeom>
        </p:spPr>
        <p:txBody>
          <a:bodyPr wrap="none">
            <a:spAutoFit/>
          </a:bodyPr>
          <a:lstStyle/>
          <a:p>
            <a:r>
              <a:rPr lang="en-US" sz="2400" b="1" dirty="0" smtClean="0">
                <a:latin typeface="Times New Roman" pitchFamily="18" charset="0"/>
                <a:ea typeface="Calibri" pitchFamily="34" charset="0"/>
                <a:cs typeface="Times New Roman" pitchFamily="18" charset="0"/>
              </a:rPr>
              <a:t>O</a:t>
            </a:r>
            <a:r>
              <a:rPr lang="en-US" dirty="0" smtClean="0">
                <a:latin typeface="Times New Roman" pitchFamily="18" charset="0"/>
                <a:ea typeface="Calibri" pitchFamily="34" charset="0"/>
                <a:cs typeface="Times New Roman" pitchFamily="18" charset="0"/>
              </a:rPr>
              <a:t> </a:t>
            </a:r>
            <a:endParaRPr lang="en-US" dirty="0"/>
          </a:p>
        </p:txBody>
      </p:sp>
      <p:sp>
        <p:nvSpPr>
          <p:cNvPr id="24" name="Rectangle 23"/>
          <p:cNvSpPr/>
          <p:nvPr/>
        </p:nvSpPr>
        <p:spPr>
          <a:xfrm>
            <a:off x="2362200" y="762000"/>
            <a:ext cx="423514" cy="461665"/>
          </a:xfrm>
          <a:prstGeom prst="rect">
            <a:avLst/>
          </a:prstGeom>
        </p:spPr>
        <p:txBody>
          <a:bodyPr wrap="none">
            <a:spAutoFit/>
          </a:bodyPr>
          <a:lstStyle/>
          <a:p>
            <a:r>
              <a:rPr lang="en-US" sz="2400" b="1" dirty="0" smtClean="0">
                <a:latin typeface="Times New Roman" pitchFamily="18" charset="0"/>
                <a:ea typeface="Calibri" pitchFamily="34" charset="0"/>
                <a:cs typeface="Times New Roman" pitchFamily="18" charset="0"/>
              </a:rPr>
              <a:t>G</a:t>
            </a:r>
            <a:endParaRPr lang="en-US" dirty="0"/>
          </a:p>
        </p:txBody>
      </p:sp>
      <p:sp>
        <p:nvSpPr>
          <p:cNvPr id="25" name="Rectangle 24"/>
          <p:cNvSpPr/>
          <p:nvPr/>
        </p:nvSpPr>
        <p:spPr>
          <a:xfrm>
            <a:off x="2362200" y="5638800"/>
            <a:ext cx="423514" cy="461665"/>
          </a:xfrm>
          <a:prstGeom prst="rect">
            <a:avLst/>
          </a:prstGeom>
        </p:spPr>
        <p:txBody>
          <a:bodyPr wrap="none">
            <a:spAutoFit/>
          </a:bodyPr>
          <a:lstStyle/>
          <a:p>
            <a:r>
              <a:rPr lang="en-US" sz="2400" b="1" dirty="0" smtClean="0">
                <a:latin typeface="Times New Roman" pitchFamily="18" charset="0"/>
                <a:ea typeface="Calibri" pitchFamily="34" charset="0"/>
                <a:cs typeface="Times New Roman" pitchFamily="18" charset="0"/>
              </a:rPr>
              <a:t>H</a:t>
            </a:r>
            <a:endParaRPr lang="en-US" dirty="0"/>
          </a:p>
        </p:txBody>
      </p:sp>
      <p:sp>
        <p:nvSpPr>
          <p:cNvPr id="26" name="Rectangle 25"/>
          <p:cNvSpPr/>
          <p:nvPr/>
        </p:nvSpPr>
        <p:spPr>
          <a:xfrm>
            <a:off x="3048000" y="1290935"/>
            <a:ext cx="423514" cy="461665"/>
          </a:xfrm>
          <a:prstGeom prst="rect">
            <a:avLst/>
          </a:prstGeom>
        </p:spPr>
        <p:txBody>
          <a:bodyPr wrap="none">
            <a:spAutoFit/>
          </a:bodyPr>
          <a:lstStyle/>
          <a:p>
            <a:r>
              <a:rPr lang="en-US" sz="2400" b="1" dirty="0" smtClean="0">
                <a:latin typeface="Times New Roman" pitchFamily="18" charset="0"/>
                <a:ea typeface="Calibri" pitchFamily="34" charset="0"/>
                <a:cs typeface="Times New Roman" pitchFamily="18" charset="0"/>
              </a:rPr>
              <a:t>R</a:t>
            </a:r>
            <a:endParaRPr lang="en-US" dirty="0"/>
          </a:p>
        </p:txBody>
      </p:sp>
      <p:sp>
        <p:nvSpPr>
          <p:cNvPr id="27" name="Rectangle 26"/>
          <p:cNvSpPr/>
          <p:nvPr/>
        </p:nvSpPr>
        <p:spPr>
          <a:xfrm>
            <a:off x="4300886" y="1600200"/>
            <a:ext cx="372218" cy="461665"/>
          </a:xfrm>
          <a:prstGeom prst="rect">
            <a:avLst/>
          </a:prstGeom>
        </p:spPr>
        <p:txBody>
          <a:bodyPr wrap="none">
            <a:spAutoFit/>
          </a:bodyPr>
          <a:lstStyle/>
          <a:p>
            <a:r>
              <a:rPr lang="en-US" sz="2400" b="1" dirty="0" smtClean="0">
                <a:latin typeface="Times New Roman" pitchFamily="18" charset="0"/>
                <a:ea typeface="Calibri" pitchFamily="34" charset="0"/>
                <a:cs typeface="Times New Roman" pitchFamily="18" charset="0"/>
              </a:rPr>
              <a:t>P</a:t>
            </a:r>
            <a:endParaRPr lang="en-US" dirty="0"/>
          </a:p>
        </p:txBody>
      </p:sp>
      <p:sp>
        <p:nvSpPr>
          <p:cNvPr id="28" name="Rectangle 27"/>
          <p:cNvSpPr/>
          <p:nvPr/>
        </p:nvSpPr>
        <p:spPr>
          <a:xfrm>
            <a:off x="5291486" y="2667000"/>
            <a:ext cx="423514" cy="461665"/>
          </a:xfrm>
          <a:prstGeom prst="rect">
            <a:avLst/>
          </a:prstGeom>
        </p:spPr>
        <p:txBody>
          <a:bodyPr wrap="none">
            <a:spAutoFit/>
          </a:bodyPr>
          <a:lstStyle/>
          <a:p>
            <a:r>
              <a:rPr lang="en-US" sz="2400" b="1" dirty="0" smtClean="0">
                <a:latin typeface="Times New Roman" pitchFamily="18" charset="0"/>
                <a:ea typeface="Calibri" pitchFamily="34" charset="0"/>
                <a:cs typeface="Times New Roman" pitchFamily="18" charset="0"/>
              </a:rPr>
              <a:t>Q</a:t>
            </a:r>
            <a:endParaRPr lang="en-US" dirty="0"/>
          </a:p>
        </p:txBody>
      </p:sp>
      <p:sp>
        <p:nvSpPr>
          <p:cNvPr id="29" name="Rectangle 28"/>
          <p:cNvSpPr/>
          <p:nvPr/>
        </p:nvSpPr>
        <p:spPr>
          <a:xfrm>
            <a:off x="6358286" y="3657600"/>
            <a:ext cx="389850" cy="461665"/>
          </a:xfrm>
          <a:prstGeom prst="rect">
            <a:avLst/>
          </a:prstGeom>
        </p:spPr>
        <p:txBody>
          <a:bodyPr wrap="none">
            <a:spAutoFit/>
          </a:bodyPr>
          <a:lstStyle/>
          <a:p>
            <a:r>
              <a:rPr lang="en-US" sz="2400" b="1" dirty="0" smtClean="0">
                <a:latin typeface="Times New Roman" pitchFamily="18" charset="0"/>
                <a:ea typeface="Calibri" pitchFamily="34" charset="0"/>
                <a:cs typeface="Times New Roman" pitchFamily="18" charset="0"/>
              </a:rPr>
              <a:t>T</a:t>
            </a:r>
            <a:endParaRPr lang="en-US" dirty="0"/>
          </a:p>
        </p:txBody>
      </p:sp>
      <p:sp>
        <p:nvSpPr>
          <p:cNvPr id="30" name="Rectangle 29"/>
          <p:cNvSpPr/>
          <p:nvPr/>
        </p:nvSpPr>
        <p:spPr>
          <a:xfrm>
            <a:off x="4648200" y="4114800"/>
            <a:ext cx="646331" cy="461665"/>
          </a:xfrm>
          <a:prstGeom prst="rect">
            <a:avLst/>
          </a:prstGeom>
        </p:spPr>
        <p:txBody>
          <a:bodyPr wrap="none">
            <a:spAutoFit/>
          </a:bodyPr>
          <a:lstStyle/>
          <a:p>
            <a:r>
              <a:rPr lang="en-US" sz="2400" b="1" dirty="0" smtClean="0">
                <a:latin typeface="Times New Roman" pitchFamily="18" charset="0"/>
                <a:ea typeface="Calibri" pitchFamily="34" charset="0"/>
                <a:cs typeface="Times New Roman" pitchFamily="18" charset="0"/>
              </a:rPr>
              <a:t>400</a:t>
            </a:r>
            <a:endParaRPr lang="en-US" dirty="0"/>
          </a:p>
        </p:txBody>
      </p:sp>
      <p:sp>
        <p:nvSpPr>
          <p:cNvPr id="31" name="Rectangle 30"/>
          <p:cNvSpPr/>
          <p:nvPr/>
        </p:nvSpPr>
        <p:spPr>
          <a:xfrm>
            <a:off x="4343400" y="4491335"/>
            <a:ext cx="646331" cy="461665"/>
          </a:xfrm>
          <a:prstGeom prst="rect">
            <a:avLst/>
          </a:prstGeom>
        </p:spPr>
        <p:txBody>
          <a:bodyPr wrap="none">
            <a:spAutoFit/>
          </a:bodyPr>
          <a:lstStyle/>
          <a:p>
            <a:r>
              <a:rPr lang="en-US" sz="2400" b="1" dirty="0" smtClean="0">
                <a:latin typeface="Times New Roman" pitchFamily="18" charset="0"/>
                <a:ea typeface="Calibri" pitchFamily="34" charset="0"/>
                <a:cs typeface="Times New Roman" pitchFamily="18" charset="0"/>
              </a:rPr>
              <a:t>300</a:t>
            </a:r>
            <a:endParaRPr lang="en-US" dirty="0"/>
          </a:p>
        </p:txBody>
      </p:sp>
      <p:sp>
        <p:nvSpPr>
          <p:cNvPr id="32" name="Rectangle 31"/>
          <p:cNvSpPr/>
          <p:nvPr/>
        </p:nvSpPr>
        <p:spPr>
          <a:xfrm>
            <a:off x="4038600" y="4876800"/>
            <a:ext cx="646331" cy="461665"/>
          </a:xfrm>
          <a:prstGeom prst="rect">
            <a:avLst/>
          </a:prstGeom>
        </p:spPr>
        <p:txBody>
          <a:bodyPr wrap="none">
            <a:spAutoFit/>
          </a:bodyPr>
          <a:lstStyle/>
          <a:p>
            <a:r>
              <a:rPr lang="en-US" sz="2400" b="1" dirty="0" smtClean="0">
                <a:latin typeface="Times New Roman" pitchFamily="18" charset="0"/>
                <a:ea typeface="Calibri" pitchFamily="34" charset="0"/>
                <a:cs typeface="Times New Roman" pitchFamily="18" charset="0"/>
              </a:rPr>
              <a:t>200</a:t>
            </a:r>
            <a:endParaRPr lang="en-US" dirty="0"/>
          </a:p>
        </p:txBody>
      </p:sp>
      <p:sp>
        <p:nvSpPr>
          <p:cNvPr id="33" name="Rectangle 32"/>
          <p:cNvSpPr/>
          <p:nvPr/>
        </p:nvSpPr>
        <p:spPr>
          <a:xfrm>
            <a:off x="3733800" y="5177135"/>
            <a:ext cx="646331" cy="461665"/>
          </a:xfrm>
          <a:prstGeom prst="rect">
            <a:avLst/>
          </a:prstGeom>
        </p:spPr>
        <p:txBody>
          <a:bodyPr wrap="none">
            <a:spAutoFit/>
          </a:bodyPr>
          <a:lstStyle/>
          <a:p>
            <a:r>
              <a:rPr lang="en-US" sz="2400" b="1" dirty="0" smtClean="0">
                <a:latin typeface="Times New Roman" pitchFamily="18" charset="0"/>
                <a:ea typeface="Calibri" pitchFamily="34" charset="0"/>
                <a:cs typeface="Times New Roman" pitchFamily="18" charset="0"/>
              </a:rPr>
              <a:t>100</a:t>
            </a:r>
            <a:endParaRPr lang="en-US" dirty="0"/>
          </a:p>
        </p:txBody>
      </p:sp>
      <p:sp>
        <p:nvSpPr>
          <p:cNvPr id="34" name="Rectangle 33"/>
          <p:cNvSpPr/>
          <p:nvPr/>
        </p:nvSpPr>
        <p:spPr>
          <a:xfrm>
            <a:off x="6897469" y="5405735"/>
            <a:ext cx="407484" cy="461665"/>
          </a:xfrm>
          <a:prstGeom prst="rect">
            <a:avLst/>
          </a:prstGeom>
        </p:spPr>
        <p:txBody>
          <a:bodyPr wrap="none">
            <a:spAutoFit/>
          </a:bodyPr>
          <a:lstStyle/>
          <a:p>
            <a:r>
              <a:rPr lang="en-US" sz="2400" b="1" dirty="0" smtClean="0">
                <a:latin typeface="Times New Roman" pitchFamily="18" charset="0"/>
                <a:ea typeface="Calibri" pitchFamily="34" charset="0"/>
                <a:cs typeface="Times New Roman" pitchFamily="18" charset="0"/>
              </a:rPr>
              <a:t>X</a:t>
            </a:r>
            <a:endParaRPr lang="en-US" dirty="0"/>
          </a:p>
        </p:txBody>
      </p:sp>
      <p:sp>
        <p:nvSpPr>
          <p:cNvPr id="35" name="Rectangle 34"/>
          <p:cNvSpPr/>
          <p:nvPr/>
        </p:nvSpPr>
        <p:spPr>
          <a:xfrm>
            <a:off x="2819400" y="6015335"/>
            <a:ext cx="2514600" cy="461665"/>
          </a:xfrm>
          <a:prstGeom prst="rect">
            <a:avLst/>
          </a:prstGeom>
        </p:spPr>
        <p:txBody>
          <a:bodyPr wrap="square">
            <a:spAutoFit/>
          </a:bodyPr>
          <a:lstStyle/>
          <a:p>
            <a:pPr algn="ctr"/>
            <a:r>
              <a:rPr lang="en-US" sz="2400" b="1" dirty="0" smtClean="0">
                <a:latin typeface="Times New Roman" pitchFamily="18" charset="0"/>
                <a:ea typeface="Calibri" pitchFamily="34" charset="0"/>
                <a:cs typeface="Times New Roman" pitchFamily="18" charset="0"/>
              </a:rPr>
              <a:t>LABOUR</a:t>
            </a:r>
            <a:endParaRPr lang="en-US" dirty="0"/>
          </a:p>
        </p:txBody>
      </p:sp>
      <p:sp>
        <p:nvSpPr>
          <p:cNvPr id="36" name="Rectangle 35"/>
          <p:cNvSpPr/>
          <p:nvPr/>
        </p:nvSpPr>
        <p:spPr>
          <a:xfrm rot="16200000">
            <a:off x="-238586" y="3195935"/>
            <a:ext cx="1548437" cy="461665"/>
          </a:xfrm>
          <a:prstGeom prst="rect">
            <a:avLst/>
          </a:prstGeom>
        </p:spPr>
        <p:txBody>
          <a:bodyPr wrap="none">
            <a:spAutoFit/>
          </a:bodyPr>
          <a:lstStyle/>
          <a:p>
            <a:r>
              <a:rPr lang="en-US" sz="2400" b="1" dirty="0" smtClean="0">
                <a:latin typeface="Times New Roman" pitchFamily="18" charset="0"/>
                <a:ea typeface="Calibri" pitchFamily="34" charset="0"/>
                <a:cs typeface="Times New Roman" pitchFamily="18" charset="0"/>
              </a:rPr>
              <a:t>CAPITAL</a:t>
            </a:r>
            <a:endParaRPr lang="en-US" dirty="0"/>
          </a:p>
        </p:txBody>
      </p:sp>
    </p:spTree>
    <p:extLst>
      <p:ext uri="{BB962C8B-B14F-4D97-AF65-F5344CB8AC3E}">
        <p14:creationId xmlns:p14="http://schemas.microsoft.com/office/powerpoint/2010/main" val="3959552884"/>
      </p:ext>
    </p:extLst>
  </p:cSld>
  <p:clrMapOvr>
    <a:masterClrMapping/>
  </p:clrMapOvr>
</p:sld>
</file>

<file path=ppt/slides/slide2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58847"/>
            <a:ext cx="9144000" cy="6894195"/>
          </a:xfrm>
          <a:prstGeom prst="rect">
            <a:avLst/>
          </a:prstGeom>
        </p:spPr>
        <p:txBody>
          <a:bodyPr wrap="square">
            <a:spAutoFit/>
          </a:bodyPr>
          <a:lstStyle/>
          <a:p>
            <a:pPr algn="just"/>
            <a:r>
              <a:rPr lang="en-US" sz="2600" dirty="0" smtClean="0"/>
              <a:t>equal product map is drawn. A point S taken on the Y –axis and a horizontal line ST is drawn parallel to X –axis. OS represent the amount of capital which remains fixed along the line ST. Movement on this line ST indicates that the amount of </a:t>
            </a:r>
            <a:r>
              <a:rPr lang="en-US" sz="2600" dirty="0" err="1" smtClean="0"/>
              <a:t>labour</a:t>
            </a:r>
            <a:r>
              <a:rPr lang="en-US" sz="2600" dirty="0" smtClean="0"/>
              <a:t> increases while the amount of capital remains fixed at OS. In other word, the proportion between the two factors undergoes a change along with the line ST. The ratio of variable factor ‘ </a:t>
            </a:r>
            <a:r>
              <a:rPr lang="en-US" sz="2600" dirty="0" err="1" smtClean="0"/>
              <a:t>Labour</a:t>
            </a:r>
            <a:r>
              <a:rPr lang="en-US" sz="2600" dirty="0" smtClean="0"/>
              <a:t>’ to the fixed factor ‘Capital’ rises as we move to the right on the line ST. Thus, a movement along the line ST represents variation in factor proportions. Similarly the vertical line GH, parallel to the Y-axis, indicates that factors ‘</a:t>
            </a:r>
            <a:r>
              <a:rPr lang="en-US" sz="2600" dirty="0" err="1" smtClean="0"/>
              <a:t>Labour</a:t>
            </a:r>
            <a:r>
              <a:rPr lang="en-US" sz="2600" dirty="0" smtClean="0"/>
              <a:t>’ is kept fixed while changes are effected in the factor ‘Capital’, as we move up along the line GH. This also represents variations in factor proportions. In both the cases, the proportion of factors is changed when one factor remains fixed and the other factor becomes variable</a:t>
            </a:r>
            <a:endParaRPr lang="en-US" sz="2600" dirty="0"/>
          </a:p>
        </p:txBody>
      </p:sp>
    </p:spTree>
    <p:extLst>
      <p:ext uri="{BB962C8B-B14F-4D97-AF65-F5344CB8AC3E}">
        <p14:creationId xmlns:p14="http://schemas.microsoft.com/office/powerpoint/2010/main" val="1686755827"/>
      </p:ext>
    </p:extLst>
  </p:cSld>
  <p:clrMapOvr>
    <a:masterClrMapping/>
  </p:clrMapOvr>
</p:sld>
</file>

<file path=ppt/slides/slide2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381000"/>
            <a:ext cx="9144000" cy="6124754"/>
          </a:xfrm>
          <a:prstGeom prst="rect">
            <a:avLst/>
          </a:prstGeom>
        </p:spPr>
        <p:txBody>
          <a:bodyPr wrap="square">
            <a:spAutoFit/>
          </a:bodyPr>
          <a:lstStyle/>
          <a:p>
            <a:pPr algn="just"/>
            <a:r>
              <a:rPr lang="en-US" sz="2800" dirty="0" smtClean="0"/>
              <a:t>Now draw a straight line OP passing through the origin. It will be seen that along with the line OP, the inputs of both the factors, </a:t>
            </a:r>
            <a:r>
              <a:rPr lang="en-US" sz="2800" dirty="0" err="1" smtClean="0"/>
              <a:t>labour</a:t>
            </a:r>
            <a:r>
              <a:rPr lang="en-US" sz="2800" dirty="0" smtClean="0"/>
              <a:t> and capital, vary. Moreover, since the line OP is a straight line through the origin, the ratio between the two factors along OP remains the same throughout. Thus, an upward movement along the line OP indicates the increase of inputs in absolute amounts of the two factors with the proportion between the two factors remains unaltered. Assuming that only </a:t>
            </a:r>
            <a:r>
              <a:rPr lang="en-US" sz="2800" dirty="0" err="1" smtClean="0"/>
              <a:t>labour</a:t>
            </a:r>
            <a:r>
              <a:rPr lang="en-US" sz="2800" dirty="0" smtClean="0"/>
              <a:t> and capital are required to produce a commodity, then the increase in the two factors along the line OP indicates increase in the scale since both the factors increase in the same proportion, and therefore proportion between the factors remains unchanged. </a:t>
            </a:r>
            <a:endParaRPr lang="en-US" sz="2800" dirty="0"/>
          </a:p>
        </p:txBody>
      </p:sp>
    </p:spTree>
    <p:extLst>
      <p:ext uri="{BB962C8B-B14F-4D97-AF65-F5344CB8AC3E}">
        <p14:creationId xmlns:p14="http://schemas.microsoft.com/office/powerpoint/2010/main" val="2151442669"/>
      </p:ext>
    </p:extLst>
  </p:cSld>
  <p:clrMapOvr>
    <a:masterClrMapping/>
  </p:clrMapOvr>
</p:sld>
</file>

<file path=ppt/slides/slide2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3970318"/>
          </a:xfrm>
          <a:prstGeom prst="rect">
            <a:avLst/>
          </a:prstGeom>
        </p:spPr>
        <p:txBody>
          <a:bodyPr wrap="square">
            <a:spAutoFit/>
          </a:bodyPr>
          <a:lstStyle/>
          <a:p>
            <a:pPr algn="just"/>
            <a:r>
              <a:rPr lang="en-US" sz="2800" dirty="0" smtClean="0"/>
              <a:t>If any other straight line such as OR </a:t>
            </a:r>
            <a:r>
              <a:rPr lang="en-US" sz="2800" dirty="0" err="1" smtClean="0"/>
              <a:t>or</a:t>
            </a:r>
            <a:r>
              <a:rPr lang="en-US" sz="2800" dirty="0" smtClean="0"/>
              <a:t> OQ is drawn through the origin, it will also indicate, like the line OP, changes in the scale but with a different given proportion between the two factors, and this proportion also remains unchanged throughout along the line OR </a:t>
            </a:r>
            <a:r>
              <a:rPr lang="en-US" sz="2800" dirty="0" err="1" smtClean="0"/>
              <a:t>or</a:t>
            </a:r>
            <a:r>
              <a:rPr lang="en-US" sz="2800" dirty="0" smtClean="0"/>
              <a:t> OQ. Thus, the various straight lines drawn through the origin indicate different proportions between the two factors but on each line, the proportion between the two factors remains the same throughout.</a:t>
            </a:r>
            <a:endParaRPr lang="en-US" sz="2800" dirty="0"/>
          </a:p>
        </p:txBody>
      </p:sp>
    </p:spTree>
    <p:extLst>
      <p:ext uri="{BB962C8B-B14F-4D97-AF65-F5344CB8AC3E}">
        <p14:creationId xmlns:p14="http://schemas.microsoft.com/office/powerpoint/2010/main" val="1494721830"/>
      </p:ext>
    </p:extLst>
  </p:cSld>
  <p:clrMapOvr>
    <a:masterClrMapping/>
  </p:clrMapOvr>
</p:sld>
</file>

<file path=ppt/slides/slide2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3281" name="Rectangle 1"/>
          <p:cNvSpPr>
            <a:spLocks noChangeArrowheads="1"/>
          </p:cNvSpPr>
          <p:nvPr/>
        </p:nvSpPr>
        <p:spPr bwMode="auto">
          <a:xfrm>
            <a:off x="0" y="0"/>
            <a:ext cx="9144000" cy="624786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3600" b="1" i="0" u="sng" strike="noStrike" cap="none" normalizeH="0" baseline="0" dirty="0" smtClean="0">
                <a:ln>
                  <a:noFill/>
                </a:ln>
                <a:solidFill>
                  <a:srgbClr val="FFFF00"/>
                </a:solidFill>
                <a:effectLst/>
                <a:latin typeface="Times New Roman" pitchFamily="18" charset="0"/>
                <a:ea typeface="Calibri" pitchFamily="34" charset="0"/>
                <a:cs typeface="Times New Roman" pitchFamily="18" charset="0"/>
              </a:rPr>
              <a:t>Laws of Return to Scale:</a:t>
            </a:r>
            <a:endParaRPr kumimoji="0" lang="en-US" sz="3600" b="1" i="0" u="sng" strike="noStrike" cap="none" normalizeH="0" baseline="0" dirty="0" smtClean="0">
              <a:ln>
                <a:noFill/>
              </a:ln>
              <a:solidFill>
                <a:srgbClr val="FFFF00"/>
              </a:solidFill>
              <a:effectLst/>
              <a:latin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As stated earlier, the laws of returns to scale explain the relationship between outputs and the scale of inputs in the long </a:t>
            </a:r>
            <a:r>
              <a:rPr kumimoji="0" lang="en-US" sz="2800"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en-US"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run when all the inputs are increased in the same proportion. But the economists have challenged the concept of returns to scale on the ground that all factors cannot be increased in the same proportion. This is particularly so in respect of the entrepreneur or the owner of a single firm who can increase factors like </a:t>
            </a:r>
            <a:r>
              <a:rPr kumimoji="0" lang="en-US" sz="28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labour</a:t>
            </a:r>
            <a:r>
              <a:rPr kumimoji="0" lang="en-US"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machinery, etc. but he alone organizes the increased sale. But it is assumed that the entrepreneurs</a:t>
            </a:r>
            <a:r>
              <a:rPr kumimoji="0" lang="en-US" sz="2800"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en-US"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work and responsibility also increase. However, it is assumed that all factors can be increased proportionately, even though the entrepreneur remains alone. It is assumed that he takes the assistance of experts.</a:t>
            </a:r>
            <a:endParaRPr kumimoji="0" lang="en-US" sz="2800" b="0" i="0" u="none" strike="noStrike" cap="none" normalizeH="0" baseline="0" dirty="0" smtClean="0">
              <a:ln>
                <a:noFill/>
              </a:ln>
              <a:solidFill>
                <a:schemeClr val="tx1"/>
              </a:solidFill>
              <a:effectLst/>
              <a:latin typeface="Arial" pitchFamily="34" charset="0"/>
            </a:endParaRPr>
          </a:p>
        </p:txBody>
      </p:sp>
    </p:spTree>
    <p:extLst>
      <p:ext uri="{BB962C8B-B14F-4D97-AF65-F5344CB8AC3E}">
        <p14:creationId xmlns:p14="http://schemas.microsoft.com/office/powerpoint/2010/main" val="3838775298"/>
      </p:ext>
    </p:extLst>
  </p:cSld>
  <p:clrMapOvr>
    <a:masterClrMapping/>
  </p:clrMapOvr>
</p:sld>
</file>

<file path=ppt/slides/slide2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01" name="Rectangle 1"/>
          <p:cNvSpPr>
            <a:spLocks noChangeArrowheads="1"/>
          </p:cNvSpPr>
          <p:nvPr/>
        </p:nvSpPr>
        <p:spPr bwMode="auto">
          <a:xfrm>
            <a:off x="0" y="601682"/>
            <a:ext cx="9144000" cy="397031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2800" b="1" i="0" u="sng" strike="noStrike" cap="none" normalizeH="0" baseline="0" dirty="0" smtClean="0">
                <a:ln>
                  <a:noFill/>
                </a:ln>
                <a:solidFill>
                  <a:srgbClr val="FFFF00"/>
                </a:solidFill>
                <a:effectLst/>
                <a:latin typeface="Times New Roman" pitchFamily="18" charset="0"/>
                <a:ea typeface="Calibri" pitchFamily="34" charset="0"/>
                <a:cs typeface="Times New Roman" pitchFamily="18" charset="0"/>
              </a:rPr>
              <a:t>Assumptions</a:t>
            </a:r>
            <a:r>
              <a:rPr kumimoji="0" lang="en-US"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The law of returns to scale is based on the following assumptions: </a:t>
            </a:r>
          </a:p>
          <a:p>
            <a:pPr marL="0" marR="0" lvl="0" indent="0" algn="just" defTabSz="914400"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dirty="0" smtClean="0">
              <a:ln>
                <a:noFill/>
              </a:ln>
              <a:solidFill>
                <a:schemeClr val="tx1"/>
              </a:solidFill>
              <a:effectLst/>
              <a:latin typeface="Arial" pitchFamily="34" charset="0"/>
            </a:endParaRPr>
          </a:p>
          <a:p>
            <a:pPr marL="514350" marR="0" lvl="0" indent="-514350" algn="just" defTabSz="914400" rtl="0" eaLnBrk="0" fontAlgn="base" latinLnBrk="0" hangingPunct="0">
              <a:lnSpc>
                <a:spcPct val="100000"/>
              </a:lnSpc>
              <a:spcBef>
                <a:spcPct val="0"/>
              </a:spcBef>
              <a:spcAft>
                <a:spcPct val="0"/>
              </a:spcAft>
              <a:buClrTx/>
              <a:buSzTx/>
              <a:buFont typeface="+mj-lt"/>
              <a:buAutoNum type="arabicPeriod"/>
              <a:tabLst/>
            </a:pPr>
            <a:r>
              <a:rPr kumimoji="0" lang="en-US"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All factors (i.e. inputs) are variable except the entrepreneurship which is fixed.</a:t>
            </a:r>
            <a:endParaRPr kumimoji="0" lang="en-US" sz="2800" b="0" i="0" u="none" strike="noStrike" cap="none" normalizeH="0" baseline="0" dirty="0" smtClean="0">
              <a:ln>
                <a:noFill/>
              </a:ln>
              <a:solidFill>
                <a:schemeClr val="tx1"/>
              </a:solidFill>
              <a:effectLst/>
              <a:latin typeface="Arial" pitchFamily="34" charset="0"/>
            </a:endParaRPr>
          </a:p>
          <a:p>
            <a:pPr marL="514350" marR="0" lvl="0" indent="-514350" algn="just" defTabSz="914400" rtl="0" eaLnBrk="0" fontAlgn="base" latinLnBrk="0" hangingPunct="0">
              <a:lnSpc>
                <a:spcPct val="100000"/>
              </a:lnSpc>
              <a:spcBef>
                <a:spcPct val="0"/>
              </a:spcBef>
              <a:spcAft>
                <a:spcPct val="0"/>
              </a:spcAft>
              <a:buClrTx/>
              <a:buSzTx/>
              <a:buFont typeface="+mj-lt"/>
              <a:buAutoNum type="arabicPeriod"/>
              <a:tabLst/>
            </a:pPr>
            <a:r>
              <a:rPr kumimoji="0" lang="en-US"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Workers work with given tools and implements.</a:t>
            </a:r>
            <a:endParaRPr kumimoji="0" lang="en-US" sz="2800" b="0" i="0" u="none" strike="noStrike" cap="none" normalizeH="0" baseline="0" dirty="0" smtClean="0">
              <a:ln>
                <a:noFill/>
              </a:ln>
              <a:solidFill>
                <a:schemeClr val="tx1"/>
              </a:solidFill>
              <a:effectLst/>
              <a:latin typeface="Arial" pitchFamily="34" charset="0"/>
            </a:endParaRPr>
          </a:p>
          <a:p>
            <a:pPr marL="514350" marR="0" lvl="0" indent="-514350" algn="just" defTabSz="914400" rtl="0" eaLnBrk="0" fontAlgn="base" latinLnBrk="0" hangingPunct="0">
              <a:lnSpc>
                <a:spcPct val="100000"/>
              </a:lnSpc>
              <a:spcBef>
                <a:spcPct val="0"/>
              </a:spcBef>
              <a:spcAft>
                <a:spcPct val="0"/>
              </a:spcAft>
              <a:buClrTx/>
              <a:buSzTx/>
              <a:buFont typeface="+mj-lt"/>
              <a:buAutoNum type="arabicPeriod"/>
              <a:tabLst/>
            </a:pPr>
            <a:r>
              <a:rPr kumimoji="0" lang="en-US"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Technological changes do not take place.</a:t>
            </a:r>
            <a:endParaRPr kumimoji="0" lang="en-US" sz="2800" b="0" i="0" u="none" strike="noStrike" cap="none" normalizeH="0" baseline="0" dirty="0" smtClean="0">
              <a:ln>
                <a:noFill/>
              </a:ln>
              <a:solidFill>
                <a:schemeClr val="tx1"/>
              </a:solidFill>
              <a:effectLst/>
              <a:latin typeface="Arial" pitchFamily="34" charset="0"/>
            </a:endParaRPr>
          </a:p>
          <a:p>
            <a:pPr marL="514350" marR="0" lvl="0" indent="-514350" algn="just" defTabSz="914400" rtl="0" eaLnBrk="0" fontAlgn="base" latinLnBrk="0" hangingPunct="0">
              <a:lnSpc>
                <a:spcPct val="100000"/>
              </a:lnSpc>
              <a:spcBef>
                <a:spcPct val="0"/>
              </a:spcBef>
              <a:spcAft>
                <a:spcPct val="0"/>
              </a:spcAft>
              <a:buClrTx/>
              <a:buSzTx/>
              <a:buFont typeface="+mj-lt"/>
              <a:buAutoNum type="arabicPeriod"/>
              <a:tabLst/>
            </a:pPr>
            <a:r>
              <a:rPr kumimoji="0" lang="en-US"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There is perfect competition.</a:t>
            </a:r>
            <a:endParaRPr kumimoji="0" lang="en-US" sz="2800" b="0" i="0" u="none" strike="noStrike" cap="none" normalizeH="0" baseline="0" dirty="0" smtClean="0">
              <a:ln>
                <a:noFill/>
              </a:ln>
              <a:solidFill>
                <a:schemeClr val="tx1"/>
              </a:solidFill>
              <a:effectLst/>
              <a:latin typeface="Arial" pitchFamily="34" charset="0"/>
            </a:endParaRPr>
          </a:p>
          <a:p>
            <a:pPr marL="514350" marR="0" lvl="0" indent="-514350" algn="just" defTabSz="914400" rtl="0" eaLnBrk="0" fontAlgn="base" latinLnBrk="0" hangingPunct="0">
              <a:lnSpc>
                <a:spcPct val="100000"/>
              </a:lnSpc>
              <a:spcBef>
                <a:spcPct val="0"/>
              </a:spcBef>
              <a:spcAft>
                <a:spcPct val="0"/>
              </a:spcAft>
              <a:buClrTx/>
              <a:buSzTx/>
              <a:buFont typeface="+mj-lt"/>
              <a:buAutoNum type="arabicPeriod"/>
              <a:tabLst/>
            </a:pPr>
            <a:r>
              <a:rPr kumimoji="0" lang="en-US"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The product can be measured in quantities.</a:t>
            </a:r>
            <a:endParaRPr kumimoji="0" lang="en-US" sz="2800" b="0" i="0" u="none" strike="noStrike" cap="none" normalizeH="0" baseline="0" dirty="0" smtClean="0">
              <a:ln>
                <a:noFill/>
              </a:ln>
              <a:solidFill>
                <a:schemeClr val="tx1"/>
              </a:solidFill>
              <a:effectLst/>
              <a:latin typeface="Arial" pitchFamily="34" charset="0"/>
            </a:endParaRPr>
          </a:p>
        </p:txBody>
      </p:sp>
    </p:spTree>
    <p:extLst>
      <p:ext uri="{BB962C8B-B14F-4D97-AF65-F5344CB8AC3E}">
        <p14:creationId xmlns:p14="http://schemas.microsoft.com/office/powerpoint/2010/main" val="169058808"/>
      </p:ext>
    </p:extLst>
  </p:cSld>
  <p:clrMapOvr>
    <a:masterClrMapping/>
  </p:clrMapOvr>
</p:sld>
</file>

<file path=ppt/slides/slide2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9425" name="Rectangle 1"/>
          <p:cNvSpPr>
            <a:spLocks noChangeArrowheads="1"/>
          </p:cNvSpPr>
          <p:nvPr/>
        </p:nvSpPr>
        <p:spPr bwMode="auto">
          <a:xfrm>
            <a:off x="0" y="-76200"/>
            <a:ext cx="9144000" cy="698652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Given these assumptions, when all inputs are increased in the same proportions and the scale of production is expanded, the effect on output shows three states:</a:t>
            </a:r>
            <a:endParaRPr kumimoji="0" lang="en-US" sz="2800" b="0" i="0" u="none" strike="noStrike" cap="none" normalizeH="0" baseline="0" dirty="0" smtClean="0">
              <a:ln>
                <a:noFill/>
              </a:ln>
              <a:solidFill>
                <a:schemeClr val="tx1"/>
              </a:solidFill>
              <a:effectLst/>
              <a:latin typeface="Arial" pitchFamily="34" charset="0"/>
            </a:endParaRPr>
          </a:p>
          <a:p>
            <a:pPr marL="514350" marR="0" lvl="0" indent="-514350" algn="just" defTabSz="914400" rtl="0" eaLnBrk="0" fontAlgn="base" latinLnBrk="0" hangingPunct="0">
              <a:lnSpc>
                <a:spcPct val="100000"/>
              </a:lnSpc>
              <a:spcBef>
                <a:spcPct val="0"/>
              </a:spcBef>
              <a:spcAft>
                <a:spcPct val="0"/>
              </a:spcAft>
              <a:buClrTx/>
              <a:buSzTx/>
              <a:buFont typeface="+mj-lt"/>
              <a:buAutoNum type="arabicPeriod"/>
              <a:tabLst/>
            </a:pPr>
            <a:r>
              <a:rPr kumimoji="0" lang="en-US" sz="2800" b="1" i="0" u="sng" strike="noStrike" cap="none" normalizeH="0" baseline="0" dirty="0" smtClean="0">
                <a:ln>
                  <a:noFill/>
                </a:ln>
                <a:solidFill>
                  <a:srgbClr val="FFFF00"/>
                </a:solidFill>
                <a:effectLst/>
                <a:latin typeface="Times New Roman" pitchFamily="18" charset="0"/>
                <a:ea typeface="Calibri" pitchFamily="34" charset="0"/>
                <a:cs typeface="Times New Roman" pitchFamily="18" charset="0"/>
              </a:rPr>
              <a:t>Firstly</a:t>
            </a:r>
            <a:r>
              <a:rPr kumimoji="0" lang="en-US"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returns to scale increase when output increases more than proportionate to the increase in all inputs, e.g. if inputs are doubled output will be more than doubled; if inputs are trebled, output will be more than trebled.</a:t>
            </a:r>
            <a:endParaRPr kumimoji="0" lang="en-US" sz="2800" b="0" i="0" u="none" strike="noStrike" cap="none" normalizeH="0" baseline="0" dirty="0" smtClean="0">
              <a:ln>
                <a:noFill/>
              </a:ln>
              <a:solidFill>
                <a:schemeClr val="tx1"/>
              </a:solidFill>
              <a:effectLst/>
              <a:latin typeface="Arial" pitchFamily="34" charset="0"/>
            </a:endParaRPr>
          </a:p>
          <a:p>
            <a:pPr marL="514350" marR="0" lvl="0" indent="-514350" algn="just" defTabSz="914400" rtl="0" eaLnBrk="0" fontAlgn="base" latinLnBrk="0" hangingPunct="0">
              <a:lnSpc>
                <a:spcPct val="100000"/>
              </a:lnSpc>
              <a:spcBef>
                <a:spcPct val="0"/>
              </a:spcBef>
              <a:spcAft>
                <a:spcPct val="0"/>
              </a:spcAft>
              <a:buClrTx/>
              <a:buSzTx/>
              <a:buFont typeface="+mj-lt"/>
              <a:buAutoNum type="arabicPeriod"/>
              <a:tabLst/>
            </a:pPr>
            <a:r>
              <a:rPr kumimoji="0" lang="en-US" sz="2800" b="1" i="0" u="sng" strike="noStrike" cap="none" normalizeH="0" baseline="0" dirty="0" smtClean="0">
                <a:ln>
                  <a:noFill/>
                </a:ln>
                <a:solidFill>
                  <a:srgbClr val="FFFF00"/>
                </a:solidFill>
                <a:effectLst/>
                <a:latin typeface="Times New Roman" pitchFamily="18" charset="0"/>
                <a:ea typeface="Calibri" pitchFamily="34" charset="0"/>
                <a:cs typeface="Times New Roman" pitchFamily="18" charset="0"/>
              </a:rPr>
              <a:t>Secondly</a:t>
            </a:r>
            <a:r>
              <a:rPr lang="en-US" sz="2800" dirty="0" smtClean="0">
                <a:latin typeface="Times New Roman" pitchFamily="18" charset="0"/>
                <a:ea typeface="Calibri" pitchFamily="34" charset="0"/>
                <a:cs typeface="Times New Roman" pitchFamily="18" charset="0"/>
              </a:rPr>
              <a:t>,</a:t>
            </a:r>
            <a:r>
              <a:rPr kumimoji="0" lang="en-US"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returns to scale remain constant, when output increases in the same proportion to the increase in all inputs. e.g. if inputs are doubled, the output will also be doubled; if inputs are increased five </a:t>
            </a:r>
            <a:r>
              <a:rPr kumimoji="0" lang="en-US" sz="2800"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en-US"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fold; the output will also increase five fold, and so on.</a:t>
            </a:r>
            <a:endParaRPr kumimoji="0" lang="en-US" sz="2800" b="0" i="0" u="none" strike="noStrike" cap="none" normalizeH="0" baseline="0" dirty="0" smtClean="0">
              <a:ln>
                <a:noFill/>
              </a:ln>
              <a:solidFill>
                <a:schemeClr val="tx1"/>
              </a:solidFill>
              <a:effectLst/>
              <a:latin typeface="Arial" pitchFamily="34" charset="0"/>
            </a:endParaRPr>
          </a:p>
          <a:p>
            <a:pPr marL="514350" marR="0" lvl="0" indent="-514350" algn="just" defTabSz="914400" rtl="0" eaLnBrk="0" fontAlgn="base" latinLnBrk="0" hangingPunct="0">
              <a:lnSpc>
                <a:spcPct val="100000"/>
              </a:lnSpc>
              <a:spcBef>
                <a:spcPct val="0"/>
              </a:spcBef>
              <a:spcAft>
                <a:spcPct val="0"/>
              </a:spcAft>
              <a:buClrTx/>
              <a:buSzTx/>
              <a:buFont typeface="+mj-lt"/>
              <a:buAutoNum type="arabicPeriod"/>
              <a:tabLst/>
            </a:pPr>
            <a:r>
              <a:rPr kumimoji="0" lang="en-US" sz="2800" b="1" i="0" u="sng" strike="noStrike" cap="none" normalizeH="0" baseline="0" dirty="0" smtClean="0">
                <a:ln>
                  <a:noFill/>
                </a:ln>
                <a:solidFill>
                  <a:srgbClr val="FFFF00"/>
                </a:solidFill>
                <a:effectLst/>
                <a:latin typeface="Times New Roman" pitchFamily="18" charset="0"/>
                <a:ea typeface="Calibri" pitchFamily="34" charset="0"/>
                <a:cs typeface="Times New Roman" pitchFamily="18" charset="0"/>
              </a:rPr>
              <a:t>Thirdly</a:t>
            </a:r>
            <a:r>
              <a:rPr kumimoji="0" lang="en-US"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returns to scale diminish when output decreases less than proportionate to the increase in inputs. e.g. if inputs are doubled, output will be less than doubled; if inputs are trebled, output will be less than trebled.</a:t>
            </a:r>
            <a:endParaRPr kumimoji="0" lang="en-US" sz="2800" b="0" i="0" u="none" strike="noStrike" cap="none" normalizeH="0" baseline="0" dirty="0" smtClean="0">
              <a:ln>
                <a:noFill/>
              </a:ln>
              <a:solidFill>
                <a:schemeClr val="tx1"/>
              </a:solidFill>
              <a:effectLst/>
              <a:latin typeface="Arial" pitchFamily="34" charset="0"/>
            </a:endParaRPr>
          </a:p>
        </p:txBody>
      </p:sp>
    </p:spTree>
    <p:extLst>
      <p:ext uri="{BB962C8B-B14F-4D97-AF65-F5344CB8AC3E}">
        <p14:creationId xmlns:p14="http://schemas.microsoft.com/office/powerpoint/2010/main" val="1943025844"/>
      </p:ext>
    </p:extLst>
  </p:cSld>
  <p:clrMapOvr>
    <a:masterClrMapping/>
  </p:clrMapOvr>
</p:sld>
</file>

<file path=ppt/slides/slide2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0" y="1008888"/>
          <a:ext cx="9144000" cy="5410328"/>
        </p:xfrm>
        <a:graphic>
          <a:graphicData uri="http://schemas.openxmlformats.org/drawingml/2006/table">
            <a:tbl>
              <a:tblPr/>
              <a:tblGrid>
                <a:gridCol w="790646"/>
                <a:gridCol w="4175492"/>
                <a:gridCol w="1587062"/>
                <a:gridCol w="2590800"/>
              </a:tblGrid>
              <a:tr h="0">
                <a:tc>
                  <a:txBody>
                    <a:bodyPr/>
                    <a:lstStyle/>
                    <a:p>
                      <a:pPr marL="0" marR="0" algn="ctr">
                        <a:lnSpc>
                          <a:spcPct val="115000"/>
                        </a:lnSpc>
                        <a:spcBef>
                          <a:spcPts val="0"/>
                        </a:spcBef>
                        <a:spcAft>
                          <a:spcPts val="0"/>
                        </a:spcAft>
                      </a:pPr>
                      <a:r>
                        <a:rPr lang="en-US" sz="2600" b="1" dirty="0">
                          <a:solidFill>
                            <a:srgbClr val="FFFF00"/>
                          </a:solidFill>
                          <a:latin typeface="Times New Roman"/>
                          <a:ea typeface="Calibri"/>
                          <a:cs typeface="Times New Roman"/>
                        </a:rPr>
                        <a:t>Unit</a:t>
                      </a:r>
                      <a:endParaRPr lang="en-US" sz="2600" dirty="0">
                        <a:solidFill>
                          <a:srgbClr val="FFFF00"/>
                        </a:solidFill>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2600" b="1" dirty="0">
                          <a:solidFill>
                            <a:srgbClr val="FFFF00"/>
                          </a:solidFill>
                          <a:latin typeface="Times New Roman"/>
                          <a:ea typeface="Calibri"/>
                          <a:cs typeface="Times New Roman"/>
                        </a:rPr>
                        <a:t>Scale of Production</a:t>
                      </a:r>
                      <a:endParaRPr lang="en-US" sz="2600" dirty="0">
                        <a:solidFill>
                          <a:srgbClr val="FFFF00"/>
                        </a:solidFill>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2600" b="1" dirty="0">
                          <a:solidFill>
                            <a:srgbClr val="FFFF00"/>
                          </a:solidFill>
                          <a:latin typeface="Times New Roman"/>
                          <a:ea typeface="Calibri"/>
                          <a:cs typeface="Times New Roman"/>
                        </a:rPr>
                        <a:t>Total Returns in Units</a:t>
                      </a:r>
                      <a:endParaRPr lang="en-US" sz="2600" dirty="0">
                        <a:solidFill>
                          <a:srgbClr val="FFFF00"/>
                        </a:solidFill>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2600" b="1" dirty="0">
                          <a:solidFill>
                            <a:srgbClr val="FFFF00"/>
                          </a:solidFill>
                          <a:latin typeface="Times New Roman"/>
                          <a:ea typeface="Calibri"/>
                          <a:cs typeface="Times New Roman"/>
                        </a:rPr>
                        <a:t>Marginal Returns in Units</a:t>
                      </a:r>
                      <a:endParaRPr lang="en-US" sz="2600" dirty="0">
                        <a:solidFill>
                          <a:srgbClr val="FFFF00"/>
                        </a:solidFill>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lgn="ctr">
                        <a:lnSpc>
                          <a:spcPct val="115000"/>
                        </a:lnSpc>
                        <a:spcBef>
                          <a:spcPts val="0"/>
                        </a:spcBef>
                        <a:spcAft>
                          <a:spcPts val="0"/>
                        </a:spcAft>
                      </a:pPr>
                      <a:r>
                        <a:rPr lang="en-US" sz="2600" dirty="0">
                          <a:latin typeface="Times New Roman"/>
                          <a:ea typeface="Calibri"/>
                          <a:cs typeface="Times New Roman"/>
                        </a:rPr>
                        <a:t>1</a:t>
                      </a:r>
                      <a:endParaRPr lang="en-US" sz="2600" dirty="0">
                        <a:latin typeface="Calibri"/>
                        <a:ea typeface="Calibri"/>
                        <a:cs typeface="Times New Roman"/>
                      </a:endParaRPr>
                    </a:p>
                    <a:p>
                      <a:pPr marL="0" marR="0" algn="ctr">
                        <a:lnSpc>
                          <a:spcPct val="115000"/>
                        </a:lnSpc>
                        <a:spcBef>
                          <a:spcPts val="0"/>
                        </a:spcBef>
                        <a:spcAft>
                          <a:spcPts val="0"/>
                        </a:spcAft>
                      </a:pPr>
                      <a:r>
                        <a:rPr lang="en-US" sz="2600" dirty="0">
                          <a:latin typeface="Times New Roman"/>
                          <a:ea typeface="Calibri"/>
                          <a:cs typeface="Times New Roman"/>
                        </a:rPr>
                        <a:t>2</a:t>
                      </a:r>
                      <a:endParaRPr lang="en-US" sz="2600" dirty="0">
                        <a:latin typeface="Calibri"/>
                        <a:ea typeface="Calibri"/>
                        <a:cs typeface="Times New Roman"/>
                      </a:endParaRPr>
                    </a:p>
                    <a:p>
                      <a:pPr marL="0" marR="0" algn="ctr">
                        <a:lnSpc>
                          <a:spcPct val="115000"/>
                        </a:lnSpc>
                        <a:spcBef>
                          <a:spcPts val="0"/>
                        </a:spcBef>
                        <a:spcAft>
                          <a:spcPts val="0"/>
                        </a:spcAft>
                      </a:pPr>
                      <a:r>
                        <a:rPr lang="en-US" sz="2600" dirty="0">
                          <a:latin typeface="Times New Roman"/>
                          <a:ea typeface="Calibri"/>
                          <a:cs typeface="Times New Roman"/>
                        </a:rPr>
                        <a:t>3</a:t>
                      </a:r>
                      <a:endParaRPr lang="en-US" sz="2600" dirty="0">
                        <a:latin typeface="Calibri"/>
                        <a:ea typeface="Calibri"/>
                        <a:cs typeface="Times New Roman"/>
                      </a:endParaRPr>
                    </a:p>
                    <a:p>
                      <a:pPr marL="0" marR="0" algn="ctr">
                        <a:lnSpc>
                          <a:spcPct val="115000"/>
                        </a:lnSpc>
                        <a:spcBef>
                          <a:spcPts val="0"/>
                        </a:spcBef>
                        <a:spcAft>
                          <a:spcPts val="0"/>
                        </a:spcAft>
                      </a:pPr>
                      <a:r>
                        <a:rPr lang="en-US" sz="2600" dirty="0">
                          <a:latin typeface="Times New Roman"/>
                          <a:ea typeface="Calibri"/>
                          <a:cs typeface="Times New Roman"/>
                        </a:rPr>
                        <a:t>4</a:t>
                      </a:r>
                      <a:endParaRPr lang="en-US" sz="2600" dirty="0">
                        <a:latin typeface="Calibri"/>
                        <a:ea typeface="Calibri"/>
                        <a:cs typeface="Times New Roman"/>
                      </a:endParaRPr>
                    </a:p>
                    <a:p>
                      <a:pPr marL="0" marR="0" algn="ctr">
                        <a:lnSpc>
                          <a:spcPct val="115000"/>
                        </a:lnSpc>
                        <a:spcBef>
                          <a:spcPts val="0"/>
                        </a:spcBef>
                        <a:spcAft>
                          <a:spcPts val="0"/>
                        </a:spcAft>
                      </a:pPr>
                      <a:r>
                        <a:rPr lang="en-US" sz="2600" dirty="0" smtClean="0">
                          <a:latin typeface="Times New Roman"/>
                          <a:ea typeface="Calibri"/>
                          <a:cs typeface="Times New Roman"/>
                        </a:rPr>
                        <a:t>5</a:t>
                      </a:r>
                    </a:p>
                    <a:p>
                      <a:pPr marL="0" marR="0" algn="ctr">
                        <a:lnSpc>
                          <a:spcPct val="115000"/>
                        </a:lnSpc>
                        <a:spcBef>
                          <a:spcPts val="0"/>
                        </a:spcBef>
                        <a:spcAft>
                          <a:spcPts val="0"/>
                        </a:spcAft>
                      </a:pPr>
                      <a:endParaRPr lang="en-US" sz="2600" dirty="0">
                        <a:latin typeface="Calibri"/>
                        <a:ea typeface="Calibri"/>
                        <a:cs typeface="Times New Roman"/>
                      </a:endParaRPr>
                    </a:p>
                    <a:p>
                      <a:pPr marL="0" marR="0" algn="ctr">
                        <a:lnSpc>
                          <a:spcPct val="115000"/>
                        </a:lnSpc>
                        <a:spcBef>
                          <a:spcPts val="0"/>
                        </a:spcBef>
                        <a:spcAft>
                          <a:spcPts val="0"/>
                        </a:spcAft>
                      </a:pPr>
                      <a:r>
                        <a:rPr lang="en-US" sz="2600" dirty="0">
                          <a:latin typeface="Times New Roman"/>
                          <a:ea typeface="Calibri"/>
                          <a:cs typeface="Times New Roman"/>
                        </a:rPr>
                        <a:t>6</a:t>
                      </a:r>
                      <a:endParaRPr lang="en-US" sz="2600" dirty="0">
                        <a:latin typeface="Calibri"/>
                        <a:ea typeface="Calibri"/>
                        <a:cs typeface="Times New Roman"/>
                      </a:endParaRPr>
                    </a:p>
                    <a:p>
                      <a:pPr marL="0" marR="0" algn="ctr">
                        <a:lnSpc>
                          <a:spcPct val="115000"/>
                        </a:lnSpc>
                        <a:spcBef>
                          <a:spcPts val="0"/>
                        </a:spcBef>
                        <a:spcAft>
                          <a:spcPts val="0"/>
                        </a:spcAft>
                      </a:pPr>
                      <a:r>
                        <a:rPr lang="en-US" sz="2600" dirty="0">
                          <a:latin typeface="Times New Roman"/>
                          <a:ea typeface="Calibri"/>
                          <a:cs typeface="Times New Roman"/>
                        </a:rPr>
                        <a:t>7</a:t>
                      </a:r>
                      <a:endParaRPr lang="en-US" sz="2600" dirty="0">
                        <a:latin typeface="Calibri"/>
                        <a:ea typeface="Calibri"/>
                        <a:cs typeface="Times New Roman"/>
                      </a:endParaRPr>
                    </a:p>
                    <a:p>
                      <a:pPr marL="0" marR="0" algn="ctr">
                        <a:lnSpc>
                          <a:spcPct val="115000"/>
                        </a:lnSpc>
                        <a:spcBef>
                          <a:spcPts val="0"/>
                        </a:spcBef>
                        <a:spcAft>
                          <a:spcPts val="0"/>
                        </a:spcAft>
                      </a:pPr>
                      <a:r>
                        <a:rPr lang="en-US" sz="2600" dirty="0">
                          <a:latin typeface="Times New Roman"/>
                          <a:ea typeface="Calibri"/>
                          <a:cs typeface="Times New Roman"/>
                        </a:rPr>
                        <a:t>8</a:t>
                      </a:r>
                      <a:endParaRPr lang="en-US" sz="26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2600" dirty="0">
                          <a:latin typeface="Times New Roman"/>
                          <a:ea typeface="Calibri"/>
                          <a:cs typeface="Times New Roman"/>
                        </a:rPr>
                        <a:t>1 </a:t>
                      </a:r>
                      <a:r>
                        <a:rPr lang="en-US" sz="2600" dirty="0" err="1">
                          <a:latin typeface="Times New Roman"/>
                          <a:ea typeface="Calibri"/>
                          <a:cs typeface="Times New Roman"/>
                        </a:rPr>
                        <a:t>Labour</a:t>
                      </a:r>
                      <a:r>
                        <a:rPr lang="en-US" sz="2600" dirty="0">
                          <a:latin typeface="Times New Roman"/>
                          <a:ea typeface="Calibri"/>
                          <a:cs typeface="Times New Roman"/>
                        </a:rPr>
                        <a:t> + 2 acres of land</a:t>
                      </a:r>
                      <a:endParaRPr lang="en-US" sz="2600" dirty="0">
                        <a:latin typeface="Calibri"/>
                        <a:ea typeface="Calibri"/>
                        <a:cs typeface="Times New Roman"/>
                      </a:endParaRPr>
                    </a:p>
                    <a:p>
                      <a:pPr marL="0" marR="0" algn="ctr">
                        <a:lnSpc>
                          <a:spcPct val="115000"/>
                        </a:lnSpc>
                        <a:spcBef>
                          <a:spcPts val="0"/>
                        </a:spcBef>
                        <a:spcAft>
                          <a:spcPts val="0"/>
                        </a:spcAft>
                      </a:pPr>
                      <a:r>
                        <a:rPr lang="en-US" sz="2600" dirty="0">
                          <a:latin typeface="Times New Roman"/>
                          <a:ea typeface="Calibri"/>
                          <a:cs typeface="Times New Roman"/>
                        </a:rPr>
                        <a:t>2 </a:t>
                      </a:r>
                      <a:r>
                        <a:rPr lang="en-US" sz="2600" dirty="0" err="1">
                          <a:latin typeface="Times New Roman"/>
                          <a:ea typeface="Calibri"/>
                          <a:cs typeface="Times New Roman"/>
                        </a:rPr>
                        <a:t>Labour</a:t>
                      </a:r>
                      <a:r>
                        <a:rPr lang="en-US" sz="2600" dirty="0">
                          <a:latin typeface="Times New Roman"/>
                          <a:ea typeface="Calibri"/>
                          <a:cs typeface="Times New Roman"/>
                        </a:rPr>
                        <a:t> + </a:t>
                      </a:r>
                      <a:r>
                        <a:rPr lang="en-US" sz="2600" dirty="0" smtClean="0">
                          <a:latin typeface="Times New Roman"/>
                          <a:ea typeface="Calibri"/>
                          <a:cs typeface="Times New Roman"/>
                        </a:rPr>
                        <a:t>4acres </a:t>
                      </a:r>
                      <a:r>
                        <a:rPr lang="en-US" sz="2600" dirty="0">
                          <a:latin typeface="Times New Roman"/>
                          <a:ea typeface="Calibri"/>
                          <a:cs typeface="Times New Roman"/>
                        </a:rPr>
                        <a:t>of land</a:t>
                      </a:r>
                      <a:endParaRPr lang="en-US" sz="2600" dirty="0">
                        <a:latin typeface="Calibri"/>
                        <a:ea typeface="Calibri"/>
                        <a:cs typeface="Times New Roman"/>
                      </a:endParaRPr>
                    </a:p>
                    <a:p>
                      <a:pPr marL="0" marR="0" algn="ctr">
                        <a:lnSpc>
                          <a:spcPct val="115000"/>
                        </a:lnSpc>
                        <a:spcBef>
                          <a:spcPts val="0"/>
                        </a:spcBef>
                        <a:spcAft>
                          <a:spcPts val="0"/>
                        </a:spcAft>
                      </a:pPr>
                      <a:r>
                        <a:rPr lang="en-US" sz="2600" dirty="0">
                          <a:latin typeface="Times New Roman"/>
                          <a:ea typeface="Calibri"/>
                          <a:cs typeface="Times New Roman"/>
                        </a:rPr>
                        <a:t>3 </a:t>
                      </a:r>
                      <a:r>
                        <a:rPr lang="en-US" sz="2600" dirty="0" err="1">
                          <a:latin typeface="Times New Roman"/>
                          <a:ea typeface="Calibri"/>
                          <a:cs typeface="Times New Roman"/>
                        </a:rPr>
                        <a:t>Labour</a:t>
                      </a:r>
                      <a:r>
                        <a:rPr lang="en-US" sz="2600" dirty="0">
                          <a:latin typeface="Times New Roman"/>
                          <a:ea typeface="Calibri"/>
                          <a:cs typeface="Times New Roman"/>
                        </a:rPr>
                        <a:t> + 6 acres of land</a:t>
                      </a:r>
                      <a:endParaRPr lang="en-US" sz="2600" dirty="0">
                        <a:latin typeface="Calibri"/>
                        <a:ea typeface="Calibri"/>
                        <a:cs typeface="Times New Roman"/>
                      </a:endParaRPr>
                    </a:p>
                    <a:p>
                      <a:pPr marL="0" marR="0" algn="ctr">
                        <a:lnSpc>
                          <a:spcPct val="115000"/>
                        </a:lnSpc>
                        <a:spcBef>
                          <a:spcPts val="0"/>
                        </a:spcBef>
                        <a:spcAft>
                          <a:spcPts val="0"/>
                        </a:spcAft>
                      </a:pPr>
                      <a:r>
                        <a:rPr lang="en-US" sz="2600" dirty="0">
                          <a:latin typeface="Times New Roman"/>
                          <a:ea typeface="Calibri"/>
                          <a:cs typeface="Times New Roman"/>
                        </a:rPr>
                        <a:t>4 </a:t>
                      </a:r>
                      <a:r>
                        <a:rPr lang="en-US" sz="2600" dirty="0" err="1">
                          <a:latin typeface="Times New Roman"/>
                          <a:ea typeface="Calibri"/>
                          <a:cs typeface="Times New Roman"/>
                        </a:rPr>
                        <a:t>Labour</a:t>
                      </a:r>
                      <a:r>
                        <a:rPr lang="en-US" sz="2600" dirty="0">
                          <a:latin typeface="Times New Roman"/>
                          <a:ea typeface="Calibri"/>
                          <a:cs typeface="Times New Roman"/>
                        </a:rPr>
                        <a:t> + 8 acres of land</a:t>
                      </a:r>
                      <a:endParaRPr lang="en-US" sz="2600" dirty="0">
                        <a:latin typeface="Calibri"/>
                        <a:ea typeface="Calibri"/>
                        <a:cs typeface="Times New Roman"/>
                      </a:endParaRPr>
                    </a:p>
                    <a:p>
                      <a:pPr marL="0" marR="0" algn="ctr">
                        <a:lnSpc>
                          <a:spcPct val="115000"/>
                        </a:lnSpc>
                        <a:spcBef>
                          <a:spcPts val="0"/>
                        </a:spcBef>
                        <a:spcAft>
                          <a:spcPts val="0"/>
                        </a:spcAft>
                      </a:pPr>
                      <a:r>
                        <a:rPr lang="en-US" sz="2600" dirty="0">
                          <a:latin typeface="Times New Roman"/>
                          <a:ea typeface="Calibri"/>
                          <a:cs typeface="Times New Roman"/>
                        </a:rPr>
                        <a:t>5 </a:t>
                      </a:r>
                      <a:r>
                        <a:rPr lang="en-US" sz="2600" dirty="0" err="1">
                          <a:latin typeface="Times New Roman"/>
                          <a:ea typeface="Calibri"/>
                          <a:cs typeface="Times New Roman"/>
                        </a:rPr>
                        <a:t>Labour</a:t>
                      </a:r>
                      <a:r>
                        <a:rPr lang="en-US" sz="2600" dirty="0">
                          <a:latin typeface="Times New Roman"/>
                          <a:ea typeface="Calibri"/>
                          <a:cs typeface="Times New Roman"/>
                        </a:rPr>
                        <a:t> + 10 acres of land</a:t>
                      </a:r>
                      <a:endParaRPr lang="en-US" sz="2600" dirty="0">
                        <a:latin typeface="Calibri"/>
                        <a:ea typeface="Calibri"/>
                        <a:cs typeface="Times New Roman"/>
                      </a:endParaRPr>
                    </a:p>
                    <a:p>
                      <a:pPr marL="0" marR="0" algn="ctr">
                        <a:lnSpc>
                          <a:spcPct val="115000"/>
                        </a:lnSpc>
                        <a:spcBef>
                          <a:spcPts val="0"/>
                        </a:spcBef>
                        <a:spcAft>
                          <a:spcPts val="0"/>
                        </a:spcAft>
                      </a:pPr>
                      <a:endParaRPr lang="en-US" sz="2600" dirty="0" smtClean="0">
                        <a:latin typeface="Times New Roman"/>
                        <a:ea typeface="Calibri"/>
                        <a:cs typeface="Times New Roman"/>
                      </a:endParaRPr>
                    </a:p>
                    <a:p>
                      <a:pPr marL="0" marR="0" algn="ctr">
                        <a:lnSpc>
                          <a:spcPct val="115000"/>
                        </a:lnSpc>
                        <a:spcBef>
                          <a:spcPts val="0"/>
                        </a:spcBef>
                        <a:spcAft>
                          <a:spcPts val="0"/>
                        </a:spcAft>
                      </a:pPr>
                      <a:r>
                        <a:rPr lang="en-US" sz="2600" dirty="0" smtClean="0">
                          <a:latin typeface="Times New Roman"/>
                          <a:ea typeface="Calibri"/>
                          <a:cs typeface="Times New Roman"/>
                        </a:rPr>
                        <a:t>6 </a:t>
                      </a:r>
                      <a:r>
                        <a:rPr lang="en-US" sz="2600" dirty="0" err="1">
                          <a:latin typeface="Times New Roman"/>
                          <a:ea typeface="Calibri"/>
                          <a:cs typeface="Times New Roman"/>
                        </a:rPr>
                        <a:t>Labour</a:t>
                      </a:r>
                      <a:r>
                        <a:rPr lang="en-US" sz="2600" dirty="0">
                          <a:latin typeface="Times New Roman"/>
                          <a:ea typeface="Calibri"/>
                          <a:cs typeface="Times New Roman"/>
                        </a:rPr>
                        <a:t> + 12 acres of land</a:t>
                      </a:r>
                      <a:endParaRPr lang="en-US" sz="2600" dirty="0">
                        <a:latin typeface="Calibri"/>
                        <a:ea typeface="Calibri"/>
                        <a:cs typeface="Times New Roman"/>
                      </a:endParaRPr>
                    </a:p>
                    <a:p>
                      <a:pPr marL="0" marR="0" algn="ctr">
                        <a:lnSpc>
                          <a:spcPct val="115000"/>
                        </a:lnSpc>
                        <a:spcBef>
                          <a:spcPts val="0"/>
                        </a:spcBef>
                        <a:spcAft>
                          <a:spcPts val="0"/>
                        </a:spcAft>
                      </a:pPr>
                      <a:r>
                        <a:rPr lang="en-US" sz="2600" dirty="0">
                          <a:latin typeface="Times New Roman"/>
                          <a:ea typeface="Calibri"/>
                          <a:cs typeface="Times New Roman"/>
                        </a:rPr>
                        <a:t>7 </a:t>
                      </a:r>
                      <a:r>
                        <a:rPr lang="en-US" sz="2600" dirty="0" err="1">
                          <a:latin typeface="Times New Roman"/>
                          <a:ea typeface="Calibri"/>
                          <a:cs typeface="Times New Roman"/>
                        </a:rPr>
                        <a:t>Labour</a:t>
                      </a:r>
                      <a:r>
                        <a:rPr lang="en-US" sz="2600" dirty="0">
                          <a:latin typeface="Times New Roman"/>
                          <a:ea typeface="Calibri"/>
                          <a:cs typeface="Times New Roman"/>
                        </a:rPr>
                        <a:t> + 14 acres of land</a:t>
                      </a:r>
                      <a:endParaRPr lang="en-US" sz="2600" dirty="0">
                        <a:latin typeface="Calibri"/>
                        <a:ea typeface="Calibri"/>
                        <a:cs typeface="Times New Roman"/>
                      </a:endParaRPr>
                    </a:p>
                    <a:p>
                      <a:pPr marL="0" marR="0" algn="ctr">
                        <a:lnSpc>
                          <a:spcPct val="115000"/>
                        </a:lnSpc>
                        <a:spcBef>
                          <a:spcPts val="0"/>
                        </a:spcBef>
                        <a:spcAft>
                          <a:spcPts val="0"/>
                        </a:spcAft>
                      </a:pPr>
                      <a:r>
                        <a:rPr lang="en-US" sz="2600" dirty="0">
                          <a:latin typeface="Times New Roman"/>
                          <a:ea typeface="Calibri"/>
                          <a:cs typeface="Times New Roman"/>
                        </a:rPr>
                        <a:t>8 </a:t>
                      </a:r>
                      <a:r>
                        <a:rPr lang="en-US" sz="2600" dirty="0" err="1">
                          <a:latin typeface="Times New Roman"/>
                          <a:ea typeface="Calibri"/>
                          <a:cs typeface="Times New Roman"/>
                        </a:rPr>
                        <a:t>Labour</a:t>
                      </a:r>
                      <a:r>
                        <a:rPr lang="en-US" sz="2600" dirty="0">
                          <a:latin typeface="Times New Roman"/>
                          <a:ea typeface="Calibri"/>
                          <a:cs typeface="Times New Roman"/>
                        </a:rPr>
                        <a:t> + 16 acres of land</a:t>
                      </a:r>
                      <a:endParaRPr lang="en-US" sz="26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2600" dirty="0">
                          <a:latin typeface="Times New Roman"/>
                          <a:ea typeface="Calibri"/>
                          <a:cs typeface="Times New Roman"/>
                        </a:rPr>
                        <a:t>8</a:t>
                      </a:r>
                      <a:endParaRPr lang="en-US" sz="2600" dirty="0">
                        <a:latin typeface="Calibri"/>
                        <a:ea typeface="Calibri"/>
                        <a:cs typeface="Times New Roman"/>
                      </a:endParaRPr>
                    </a:p>
                    <a:p>
                      <a:pPr marL="0" marR="0" algn="ctr">
                        <a:lnSpc>
                          <a:spcPct val="115000"/>
                        </a:lnSpc>
                        <a:spcBef>
                          <a:spcPts val="0"/>
                        </a:spcBef>
                        <a:spcAft>
                          <a:spcPts val="0"/>
                        </a:spcAft>
                      </a:pPr>
                      <a:r>
                        <a:rPr lang="en-US" sz="2600" dirty="0">
                          <a:latin typeface="Times New Roman"/>
                          <a:ea typeface="Calibri"/>
                          <a:cs typeface="Times New Roman"/>
                        </a:rPr>
                        <a:t>18</a:t>
                      </a:r>
                      <a:endParaRPr lang="en-US" sz="2600" dirty="0">
                        <a:latin typeface="Calibri"/>
                        <a:ea typeface="Calibri"/>
                        <a:cs typeface="Times New Roman"/>
                      </a:endParaRPr>
                    </a:p>
                    <a:p>
                      <a:pPr marL="0" marR="0" algn="ctr">
                        <a:lnSpc>
                          <a:spcPct val="115000"/>
                        </a:lnSpc>
                        <a:spcBef>
                          <a:spcPts val="0"/>
                        </a:spcBef>
                        <a:spcAft>
                          <a:spcPts val="0"/>
                        </a:spcAft>
                      </a:pPr>
                      <a:r>
                        <a:rPr lang="en-US" sz="2600" dirty="0">
                          <a:latin typeface="Times New Roman"/>
                          <a:ea typeface="Calibri"/>
                          <a:cs typeface="Times New Roman"/>
                        </a:rPr>
                        <a:t>30</a:t>
                      </a:r>
                      <a:endParaRPr lang="en-US" sz="2600" dirty="0">
                        <a:latin typeface="Calibri"/>
                        <a:ea typeface="Calibri"/>
                        <a:cs typeface="Times New Roman"/>
                      </a:endParaRPr>
                    </a:p>
                    <a:p>
                      <a:pPr marL="0" marR="0" algn="ctr">
                        <a:lnSpc>
                          <a:spcPct val="115000"/>
                        </a:lnSpc>
                        <a:spcBef>
                          <a:spcPts val="0"/>
                        </a:spcBef>
                        <a:spcAft>
                          <a:spcPts val="0"/>
                        </a:spcAft>
                      </a:pPr>
                      <a:r>
                        <a:rPr lang="en-US" sz="2600" dirty="0">
                          <a:latin typeface="Times New Roman"/>
                          <a:ea typeface="Calibri"/>
                          <a:cs typeface="Times New Roman"/>
                        </a:rPr>
                        <a:t>44</a:t>
                      </a:r>
                      <a:endParaRPr lang="en-US" sz="2600" dirty="0">
                        <a:latin typeface="Calibri"/>
                        <a:ea typeface="Calibri"/>
                        <a:cs typeface="Times New Roman"/>
                      </a:endParaRPr>
                    </a:p>
                    <a:p>
                      <a:pPr marL="0" marR="0" algn="ctr">
                        <a:lnSpc>
                          <a:spcPct val="115000"/>
                        </a:lnSpc>
                        <a:spcBef>
                          <a:spcPts val="0"/>
                        </a:spcBef>
                        <a:spcAft>
                          <a:spcPts val="0"/>
                        </a:spcAft>
                      </a:pPr>
                      <a:r>
                        <a:rPr lang="en-US" sz="2600" dirty="0">
                          <a:latin typeface="Times New Roman"/>
                          <a:ea typeface="Calibri"/>
                          <a:cs typeface="Times New Roman"/>
                        </a:rPr>
                        <a:t>58</a:t>
                      </a:r>
                      <a:endParaRPr lang="en-US" sz="2600" dirty="0">
                        <a:latin typeface="Calibri"/>
                        <a:ea typeface="Calibri"/>
                        <a:cs typeface="Times New Roman"/>
                      </a:endParaRPr>
                    </a:p>
                    <a:p>
                      <a:pPr marL="0" marR="0" algn="ctr">
                        <a:lnSpc>
                          <a:spcPct val="115000"/>
                        </a:lnSpc>
                        <a:spcBef>
                          <a:spcPts val="0"/>
                        </a:spcBef>
                        <a:spcAft>
                          <a:spcPts val="0"/>
                        </a:spcAft>
                      </a:pPr>
                      <a:endParaRPr lang="en-US" sz="2600" dirty="0" smtClean="0">
                        <a:latin typeface="Times New Roman"/>
                        <a:ea typeface="Calibri"/>
                        <a:cs typeface="Times New Roman"/>
                      </a:endParaRPr>
                    </a:p>
                    <a:p>
                      <a:pPr marL="0" marR="0" algn="ctr">
                        <a:lnSpc>
                          <a:spcPct val="115000"/>
                        </a:lnSpc>
                        <a:spcBef>
                          <a:spcPts val="0"/>
                        </a:spcBef>
                        <a:spcAft>
                          <a:spcPts val="0"/>
                        </a:spcAft>
                      </a:pPr>
                      <a:r>
                        <a:rPr lang="en-US" sz="2600" dirty="0" smtClean="0">
                          <a:latin typeface="Times New Roman"/>
                          <a:ea typeface="Calibri"/>
                          <a:cs typeface="Times New Roman"/>
                        </a:rPr>
                        <a:t>70</a:t>
                      </a:r>
                      <a:endParaRPr lang="en-US" sz="2600" dirty="0">
                        <a:latin typeface="Calibri"/>
                        <a:ea typeface="Calibri"/>
                        <a:cs typeface="Times New Roman"/>
                      </a:endParaRPr>
                    </a:p>
                    <a:p>
                      <a:pPr marL="0" marR="0" algn="ctr">
                        <a:lnSpc>
                          <a:spcPct val="115000"/>
                        </a:lnSpc>
                        <a:spcBef>
                          <a:spcPts val="0"/>
                        </a:spcBef>
                        <a:spcAft>
                          <a:spcPts val="0"/>
                        </a:spcAft>
                      </a:pPr>
                      <a:r>
                        <a:rPr lang="en-US" sz="2600" dirty="0">
                          <a:latin typeface="Times New Roman"/>
                          <a:ea typeface="Calibri"/>
                          <a:cs typeface="Times New Roman"/>
                        </a:rPr>
                        <a:t>80</a:t>
                      </a:r>
                      <a:endParaRPr lang="en-US" sz="2600" dirty="0">
                        <a:latin typeface="Calibri"/>
                        <a:ea typeface="Calibri"/>
                        <a:cs typeface="Times New Roman"/>
                      </a:endParaRPr>
                    </a:p>
                    <a:p>
                      <a:pPr marL="0" marR="0" algn="ctr">
                        <a:lnSpc>
                          <a:spcPct val="115000"/>
                        </a:lnSpc>
                        <a:spcBef>
                          <a:spcPts val="0"/>
                        </a:spcBef>
                        <a:spcAft>
                          <a:spcPts val="0"/>
                        </a:spcAft>
                      </a:pPr>
                      <a:r>
                        <a:rPr lang="en-US" sz="2600" dirty="0">
                          <a:latin typeface="Times New Roman"/>
                          <a:ea typeface="Calibri"/>
                          <a:cs typeface="Times New Roman"/>
                        </a:rPr>
                        <a:t>88</a:t>
                      </a:r>
                      <a:endParaRPr lang="en-US" sz="26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0"/>
                        </a:spcBef>
                        <a:spcAft>
                          <a:spcPts val="0"/>
                        </a:spcAft>
                      </a:pPr>
                      <a:r>
                        <a:rPr lang="en-US" sz="2600" dirty="0">
                          <a:latin typeface="Times New Roman"/>
                          <a:ea typeface="Calibri"/>
                          <a:cs typeface="Times New Roman"/>
                        </a:rPr>
                        <a:t>8    Stage of</a:t>
                      </a:r>
                      <a:endParaRPr lang="en-US" sz="2600" dirty="0">
                        <a:latin typeface="Calibri"/>
                        <a:ea typeface="Calibri"/>
                        <a:cs typeface="Times New Roman"/>
                      </a:endParaRPr>
                    </a:p>
                    <a:p>
                      <a:pPr marL="0" marR="0" algn="just">
                        <a:lnSpc>
                          <a:spcPct val="115000"/>
                        </a:lnSpc>
                        <a:spcBef>
                          <a:spcPts val="0"/>
                        </a:spcBef>
                        <a:spcAft>
                          <a:spcPts val="0"/>
                        </a:spcAft>
                      </a:pPr>
                      <a:r>
                        <a:rPr lang="en-US" sz="2600" dirty="0">
                          <a:latin typeface="Times New Roman"/>
                          <a:ea typeface="Calibri"/>
                          <a:cs typeface="Times New Roman"/>
                        </a:rPr>
                        <a:t>10  Increasing </a:t>
                      </a:r>
                      <a:endParaRPr lang="en-US" sz="2600" dirty="0">
                        <a:latin typeface="Calibri"/>
                        <a:ea typeface="Calibri"/>
                        <a:cs typeface="Times New Roman"/>
                      </a:endParaRPr>
                    </a:p>
                    <a:p>
                      <a:pPr marL="0" marR="0" algn="just">
                        <a:lnSpc>
                          <a:spcPct val="115000"/>
                        </a:lnSpc>
                        <a:spcBef>
                          <a:spcPts val="0"/>
                        </a:spcBef>
                        <a:spcAft>
                          <a:spcPts val="0"/>
                        </a:spcAft>
                      </a:pPr>
                      <a:r>
                        <a:rPr lang="en-US" sz="2600" u="heavy" dirty="0">
                          <a:latin typeface="Times New Roman"/>
                          <a:ea typeface="Calibri"/>
                          <a:cs typeface="Times New Roman"/>
                        </a:rPr>
                        <a:t>12  Returns</a:t>
                      </a:r>
                      <a:endParaRPr lang="en-US" sz="2600" dirty="0">
                        <a:latin typeface="Calibri"/>
                        <a:ea typeface="Calibri"/>
                        <a:cs typeface="Times New Roman"/>
                      </a:endParaRPr>
                    </a:p>
                    <a:p>
                      <a:pPr marL="0" marR="0" algn="just">
                        <a:lnSpc>
                          <a:spcPct val="115000"/>
                        </a:lnSpc>
                        <a:spcBef>
                          <a:spcPts val="0"/>
                        </a:spcBef>
                        <a:spcAft>
                          <a:spcPts val="0"/>
                        </a:spcAft>
                      </a:pPr>
                      <a:r>
                        <a:rPr lang="en-US" sz="2600" dirty="0">
                          <a:latin typeface="Times New Roman"/>
                          <a:ea typeface="Calibri"/>
                          <a:cs typeface="Times New Roman"/>
                        </a:rPr>
                        <a:t>14  Stage of</a:t>
                      </a:r>
                      <a:endParaRPr lang="en-US" sz="2600" dirty="0">
                        <a:latin typeface="Calibri"/>
                        <a:ea typeface="Calibri"/>
                        <a:cs typeface="Times New Roman"/>
                      </a:endParaRPr>
                    </a:p>
                    <a:p>
                      <a:pPr marL="0" marR="0" algn="just">
                        <a:lnSpc>
                          <a:spcPct val="115000"/>
                        </a:lnSpc>
                        <a:spcBef>
                          <a:spcPts val="0"/>
                        </a:spcBef>
                        <a:spcAft>
                          <a:spcPts val="0"/>
                        </a:spcAft>
                      </a:pPr>
                      <a:r>
                        <a:rPr lang="en-US" sz="2600" dirty="0">
                          <a:latin typeface="Times New Roman"/>
                          <a:ea typeface="Calibri"/>
                          <a:cs typeface="Times New Roman"/>
                        </a:rPr>
                        <a:t>14  Constant</a:t>
                      </a:r>
                      <a:endParaRPr lang="en-US" sz="2600" dirty="0">
                        <a:latin typeface="Calibri"/>
                        <a:ea typeface="Calibri"/>
                        <a:cs typeface="Times New Roman"/>
                      </a:endParaRPr>
                    </a:p>
                    <a:p>
                      <a:pPr marL="0" marR="0" algn="just">
                        <a:lnSpc>
                          <a:spcPct val="115000"/>
                        </a:lnSpc>
                        <a:spcBef>
                          <a:spcPts val="0"/>
                        </a:spcBef>
                        <a:spcAft>
                          <a:spcPts val="0"/>
                        </a:spcAft>
                      </a:pPr>
                      <a:r>
                        <a:rPr lang="en-US" sz="2600" u="heavy" dirty="0">
                          <a:latin typeface="Times New Roman"/>
                          <a:ea typeface="Calibri"/>
                          <a:cs typeface="Times New Roman"/>
                        </a:rPr>
                        <a:t>      Returns</a:t>
                      </a:r>
                      <a:endParaRPr lang="en-US" sz="2600" dirty="0">
                        <a:latin typeface="Calibri"/>
                        <a:ea typeface="Calibri"/>
                        <a:cs typeface="Times New Roman"/>
                      </a:endParaRPr>
                    </a:p>
                    <a:p>
                      <a:pPr marL="0" marR="0" algn="just">
                        <a:lnSpc>
                          <a:spcPct val="115000"/>
                        </a:lnSpc>
                        <a:spcBef>
                          <a:spcPts val="0"/>
                        </a:spcBef>
                        <a:spcAft>
                          <a:spcPts val="0"/>
                        </a:spcAft>
                      </a:pPr>
                      <a:r>
                        <a:rPr lang="en-US" sz="2600" dirty="0">
                          <a:latin typeface="Times New Roman"/>
                          <a:ea typeface="Calibri"/>
                          <a:cs typeface="Times New Roman"/>
                        </a:rPr>
                        <a:t>12  Stage of</a:t>
                      </a:r>
                      <a:endParaRPr lang="en-US" sz="2600" dirty="0">
                        <a:latin typeface="Calibri"/>
                        <a:ea typeface="Calibri"/>
                        <a:cs typeface="Times New Roman"/>
                      </a:endParaRPr>
                    </a:p>
                    <a:p>
                      <a:pPr marL="0" marR="0" algn="just">
                        <a:lnSpc>
                          <a:spcPct val="115000"/>
                        </a:lnSpc>
                        <a:spcBef>
                          <a:spcPts val="0"/>
                        </a:spcBef>
                        <a:spcAft>
                          <a:spcPts val="0"/>
                        </a:spcAft>
                      </a:pPr>
                      <a:r>
                        <a:rPr lang="en-US" sz="2600" dirty="0">
                          <a:latin typeface="Times New Roman"/>
                          <a:ea typeface="Calibri"/>
                          <a:cs typeface="Times New Roman"/>
                        </a:rPr>
                        <a:t>10  Diminishing</a:t>
                      </a:r>
                      <a:endParaRPr lang="en-US" sz="2600" dirty="0">
                        <a:latin typeface="Calibri"/>
                        <a:ea typeface="Calibri"/>
                        <a:cs typeface="Times New Roman"/>
                      </a:endParaRPr>
                    </a:p>
                    <a:p>
                      <a:pPr marL="0" marR="0" algn="just">
                        <a:lnSpc>
                          <a:spcPct val="115000"/>
                        </a:lnSpc>
                        <a:spcBef>
                          <a:spcPts val="0"/>
                        </a:spcBef>
                        <a:spcAft>
                          <a:spcPts val="0"/>
                        </a:spcAft>
                      </a:pPr>
                      <a:r>
                        <a:rPr lang="en-US" sz="2600" dirty="0">
                          <a:latin typeface="Times New Roman"/>
                          <a:ea typeface="Calibri"/>
                          <a:cs typeface="Times New Roman"/>
                        </a:rPr>
                        <a:t>8    Returns</a:t>
                      </a:r>
                      <a:endParaRPr lang="en-US" sz="26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360449" name="Rectangle 1"/>
          <p:cNvSpPr>
            <a:spLocks noChangeArrowheads="1"/>
          </p:cNvSpPr>
          <p:nvPr/>
        </p:nvSpPr>
        <p:spPr bwMode="auto">
          <a:xfrm>
            <a:off x="228600" y="0"/>
            <a:ext cx="8763000" cy="107721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3200" b="1" i="0" u="none" strike="noStrike" cap="none" normalizeH="0" baseline="0" dirty="0" smtClean="0">
                <a:ln>
                  <a:noFill/>
                </a:ln>
                <a:solidFill>
                  <a:srgbClr val="FFFF00"/>
                </a:solidFill>
                <a:effectLst/>
                <a:latin typeface="Times New Roman" pitchFamily="18" charset="0"/>
                <a:ea typeface="Calibri" pitchFamily="34" charset="0"/>
                <a:cs typeface="Times New Roman" pitchFamily="18" charset="0"/>
              </a:rPr>
              <a:t>The principle of returns to scale is explained with the help of Table </a:t>
            </a:r>
            <a:r>
              <a:rPr kumimoji="0" lang="en-US" sz="3200" b="1" i="0" u="none" strike="noStrike" cap="none" normalizeH="0" baseline="0" dirty="0" smtClean="0">
                <a:ln>
                  <a:noFill/>
                </a:ln>
                <a:solidFill>
                  <a:srgbClr val="FFFF00"/>
                </a:solidFill>
                <a:effectLst/>
                <a:latin typeface="Calibri"/>
                <a:ea typeface="Calibri" pitchFamily="34" charset="0"/>
                <a:cs typeface="Times New Roman" pitchFamily="18" charset="0"/>
              </a:rPr>
              <a:t>–</a:t>
            </a:r>
            <a:r>
              <a:rPr kumimoji="0" lang="en-US" sz="3200" b="1" i="0" u="none" strike="noStrike" cap="none" normalizeH="0" baseline="0" dirty="0" smtClean="0">
                <a:ln>
                  <a:noFill/>
                </a:ln>
                <a:solidFill>
                  <a:srgbClr val="FFFF00"/>
                </a:solidFill>
                <a:effectLst/>
                <a:latin typeface="Times New Roman" pitchFamily="18" charset="0"/>
                <a:ea typeface="Calibri" pitchFamily="34" charset="0"/>
                <a:cs typeface="Times New Roman" pitchFamily="18" charset="0"/>
              </a:rPr>
              <a:t>and Fig. :</a:t>
            </a:r>
            <a:endParaRPr kumimoji="0" lang="en-US" sz="3200" b="1" i="0" u="none" strike="noStrike" cap="none" normalizeH="0" baseline="0" dirty="0" smtClean="0">
              <a:ln>
                <a:noFill/>
              </a:ln>
              <a:solidFill>
                <a:srgbClr val="FFFF00"/>
              </a:solidFill>
              <a:effectLst/>
              <a:latin typeface="Arial" pitchFamily="34" charset="0"/>
            </a:endParaRPr>
          </a:p>
        </p:txBody>
      </p:sp>
    </p:spTree>
    <p:extLst>
      <p:ext uri="{BB962C8B-B14F-4D97-AF65-F5344CB8AC3E}">
        <p14:creationId xmlns:p14="http://schemas.microsoft.com/office/powerpoint/2010/main" val="326209682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Rectangle 1"/>
          <p:cNvSpPr>
            <a:spLocks noChangeArrowheads="1"/>
          </p:cNvSpPr>
          <p:nvPr/>
        </p:nvSpPr>
        <p:spPr bwMode="auto">
          <a:xfrm>
            <a:off x="381000" y="367605"/>
            <a:ext cx="8458200" cy="563231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857250" algn="l"/>
              </a:tabLst>
            </a:pPr>
            <a:r>
              <a:rPr kumimoji="0" lang="en-US" sz="3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Where:</a:t>
            </a:r>
            <a:endParaRPr kumimoji="0" lang="en-US" sz="16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857250" algn="l"/>
              </a:tabLst>
            </a:pPr>
            <a:r>
              <a:rPr kumimoji="0" lang="en-US" sz="3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D = Demand</a:t>
            </a:r>
            <a:endParaRPr kumimoji="0" lang="en-US" sz="16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857250" algn="l"/>
              </a:tabLst>
            </a:pPr>
            <a:r>
              <a:rPr kumimoji="0" lang="en-US" sz="3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 =  is constant </a:t>
            </a:r>
            <a:r>
              <a:rPr kumimoji="0" lang="en-US" sz="3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perameter</a:t>
            </a:r>
            <a:r>
              <a:rPr kumimoji="0" lang="en-US" sz="3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signifying initial demand irrespective of the price.</a:t>
            </a:r>
          </a:p>
          <a:p>
            <a:pPr marL="0" marR="0" lvl="0" indent="0" algn="l" defTabSz="914400" rtl="0" eaLnBrk="0" fontAlgn="base" latinLnBrk="0" hangingPunct="0">
              <a:lnSpc>
                <a:spcPct val="100000"/>
              </a:lnSpc>
              <a:spcBef>
                <a:spcPct val="0"/>
              </a:spcBef>
              <a:spcAft>
                <a:spcPct val="0"/>
              </a:spcAft>
              <a:buClrTx/>
              <a:buSzTx/>
              <a:buFontTx/>
              <a:buNone/>
              <a:tabLst>
                <a:tab pos="857250" algn="l"/>
              </a:tabLst>
            </a:pPr>
            <a:r>
              <a:rPr kumimoji="0" lang="en-US" sz="3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b = is constant parameter which represents a functional relationship between the price (p) and the demand (D). b having a minus sign </a:t>
            </a:r>
            <a:r>
              <a:rPr kumimoji="0" lang="en-US" sz="3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denoteds</a:t>
            </a:r>
            <a:r>
              <a:rPr kumimoji="0" lang="en-US" sz="3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 negative function. It implies that the demand for a commodity is a decreasing function of its price.</a:t>
            </a:r>
            <a:r>
              <a:rPr kumimoji="0" lang="en-US" sz="1600" b="0" i="0" u="none" strike="noStrike" cap="none" normalizeH="0" baseline="0" dirty="0" smtClean="0">
                <a:ln>
                  <a:noFill/>
                </a:ln>
                <a:solidFill>
                  <a:schemeClr val="tx1"/>
                </a:solidFill>
                <a:effectLst/>
                <a:latin typeface="Arial" pitchFamily="34" charset="0"/>
              </a:rPr>
              <a:t> </a:t>
            </a:r>
            <a:endParaRPr kumimoji="0" lang="en-US" sz="4400" b="0" i="0" u="none" strike="noStrike" cap="none" normalizeH="0" baseline="0" dirty="0" smtClean="0">
              <a:ln>
                <a:noFill/>
              </a:ln>
              <a:solidFill>
                <a:schemeClr val="tx1"/>
              </a:solidFill>
              <a:effectLst/>
              <a:latin typeface="Arial" pitchFamily="34" charset="0"/>
            </a:endParaRPr>
          </a:p>
        </p:txBody>
      </p:sp>
    </p:spTree>
  </p:cSld>
  <p:clrMapOvr>
    <a:masterClrMapping/>
  </p:clrMapOvr>
  <p:timing>
    <p:tnLst>
      <p:par>
        <p:cTn id="1" dur="indefinite" restart="never" nodeType="tmRoot"/>
      </p:par>
    </p:tnLst>
  </p:timing>
</p:sld>
</file>

<file path=ppt/slides/slide2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p:nvPr/>
        </p:nvGraphicFramePr>
        <p:xfrm>
          <a:off x="228600" y="381000"/>
          <a:ext cx="8686800" cy="6096000"/>
        </p:xfrm>
        <a:graphic>
          <a:graphicData uri="http://schemas.openxmlformats.org/drawingml/2006/chart">
            <c:chart xmlns:c="http://schemas.openxmlformats.org/drawingml/2006/chart" xmlns:r="http://schemas.openxmlformats.org/officeDocument/2006/relationships" r:id="rId2"/>
          </a:graphicData>
        </a:graphic>
      </p:graphicFrame>
      <p:sp>
        <p:nvSpPr>
          <p:cNvPr id="3" name="Rectangle 2"/>
          <p:cNvSpPr/>
          <p:nvPr/>
        </p:nvSpPr>
        <p:spPr>
          <a:xfrm rot="2287587">
            <a:off x="5825225" y="1860381"/>
            <a:ext cx="1464143" cy="369332"/>
          </a:xfrm>
          <a:prstGeom prst="rect">
            <a:avLst/>
          </a:prstGeom>
        </p:spPr>
        <p:txBody>
          <a:bodyPr wrap="square">
            <a:spAutoFit/>
          </a:bodyPr>
          <a:lstStyle/>
          <a:p>
            <a:r>
              <a:rPr lang="en-US" b="1" dirty="0" smtClean="0">
                <a:latin typeface="Times New Roman" pitchFamily="18" charset="0"/>
                <a:cs typeface="Times New Roman" pitchFamily="18" charset="0"/>
              </a:rPr>
              <a:t>III STAGE</a:t>
            </a:r>
            <a:endParaRPr lang="en-US" b="1" dirty="0"/>
          </a:p>
        </p:txBody>
      </p:sp>
      <p:sp>
        <p:nvSpPr>
          <p:cNvPr id="4" name="Rectangle 3"/>
          <p:cNvSpPr/>
          <p:nvPr/>
        </p:nvSpPr>
        <p:spPr>
          <a:xfrm rot="19392183">
            <a:off x="2237057" y="2050000"/>
            <a:ext cx="1097288" cy="369332"/>
          </a:xfrm>
          <a:prstGeom prst="rect">
            <a:avLst/>
          </a:prstGeom>
        </p:spPr>
        <p:txBody>
          <a:bodyPr wrap="none">
            <a:spAutoFit/>
          </a:bodyPr>
          <a:lstStyle/>
          <a:p>
            <a:r>
              <a:rPr lang="en-US" b="1" dirty="0" smtClean="0">
                <a:latin typeface="Times New Roman" pitchFamily="18" charset="0"/>
                <a:cs typeface="Times New Roman" pitchFamily="18" charset="0"/>
              </a:rPr>
              <a:t>I STAGE</a:t>
            </a:r>
            <a:endParaRPr lang="en-US" b="1" dirty="0"/>
          </a:p>
        </p:txBody>
      </p:sp>
      <p:sp>
        <p:nvSpPr>
          <p:cNvPr id="5" name="Rectangle 4"/>
          <p:cNvSpPr/>
          <p:nvPr/>
        </p:nvSpPr>
        <p:spPr>
          <a:xfrm>
            <a:off x="3962400" y="6248400"/>
            <a:ext cx="1382110" cy="523220"/>
          </a:xfrm>
          <a:prstGeom prst="rect">
            <a:avLst/>
          </a:prstGeom>
        </p:spPr>
        <p:txBody>
          <a:bodyPr wrap="none">
            <a:spAutoFit/>
          </a:bodyPr>
          <a:lstStyle/>
          <a:p>
            <a:r>
              <a:rPr lang="en-US" sz="2800" b="1" dirty="0" smtClean="0">
                <a:latin typeface="Times New Roman" pitchFamily="18" charset="0"/>
                <a:cs typeface="Times New Roman" pitchFamily="18" charset="0"/>
              </a:rPr>
              <a:t>SCALE</a:t>
            </a:r>
            <a:endParaRPr lang="en-US" sz="2800" b="1" dirty="0"/>
          </a:p>
        </p:txBody>
      </p:sp>
      <p:sp>
        <p:nvSpPr>
          <p:cNvPr id="6" name="Rectangle 5"/>
          <p:cNvSpPr/>
          <p:nvPr/>
        </p:nvSpPr>
        <p:spPr>
          <a:xfrm>
            <a:off x="8686800" y="5867400"/>
            <a:ext cx="370614" cy="400110"/>
          </a:xfrm>
          <a:prstGeom prst="rect">
            <a:avLst/>
          </a:prstGeom>
        </p:spPr>
        <p:txBody>
          <a:bodyPr wrap="none">
            <a:spAutoFit/>
          </a:bodyPr>
          <a:lstStyle/>
          <a:p>
            <a:r>
              <a:rPr lang="en-US" sz="2000" b="1" dirty="0" smtClean="0">
                <a:latin typeface="Times New Roman" pitchFamily="18" charset="0"/>
                <a:ea typeface="Calibri" pitchFamily="34" charset="0"/>
                <a:cs typeface="Times New Roman" pitchFamily="18" charset="0"/>
              </a:rPr>
              <a:t>X</a:t>
            </a:r>
            <a:endParaRPr lang="en-US" b="1" dirty="0"/>
          </a:p>
        </p:txBody>
      </p:sp>
      <p:sp>
        <p:nvSpPr>
          <p:cNvPr id="7" name="Rectangle 6"/>
          <p:cNvSpPr/>
          <p:nvPr/>
        </p:nvSpPr>
        <p:spPr>
          <a:xfrm>
            <a:off x="1066800" y="533400"/>
            <a:ext cx="351378" cy="369332"/>
          </a:xfrm>
          <a:prstGeom prst="rect">
            <a:avLst/>
          </a:prstGeom>
        </p:spPr>
        <p:txBody>
          <a:bodyPr wrap="none">
            <a:spAutoFit/>
          </a:bodyPr>
          <a:lstStyle/>
          <a:p>
            <a:r>
              <a:rPr lang="en-US" b="1" dirty="0" smtClean="0">
                <a:latin typeface="Times New Roman" pitchFamily="18" charset="0"/>
                <a:ea typeface="Calibri" pitchFamily="34" charset="0"/>
                <a:cs typeface="Times New Roman" pitchFamily="18" charset="0"/>
              </a:rPr>
              <a:t>Y</a:t>
            </a:r>
            <a:endParaRPr lang="en-US" b="1" dirty="0"/>
          </a:p>
        </p:txBody>
      </p:sp>
      <p:sp>
        <p:nvSpPr>
          <p:cNvPr id="8" name="Rectangle 7"/>
          <p:cNvSpPr/>
          <p:nvPr/>
        </p:nvSpPr>
        <p:spPr>
          <a:xfrm>
            <a:off x="8305800" y="3505200"/>
            <a:ext cx="312906" cy="369332"/>
          </a:xfrm>
          <a:prstGeom prst="rect">
            <a:avLst/>
          </a:prstGeom>
        </p:spPr>
        <p:txBody>
          <a:bodyPr wrap="none">
            <a:spAutoFit/>
          </a:bodyPr>
          <a:lstStyle/>
          <a:p>
            <a:r>
              <a:rPr lang="en-US" dirty="0" smtClean="0">
                <a:latin typeface="Times New Roman" pitchFamily="18" charset="0"/>
                <a:ea typeface="Calibri" pitchFamily="34" charset="0"/>
                <a:cs typeface="Times New Roman" pitchFamily="18" charset="0"/>
              </a:rPr>
              <a:t>S</a:t>
            </a:r>
            <a:endParaRPr lang="en-US" dirty="0"/>
          </a:p>
        </p:txBody>
      </p:sp>
      <p:sp>
        <p:nvSpPr>
          <p:cNvPr id="9" name="Rectangle 8"/>
          <p:cNvSpPr/>
          <p:nvPr/>
        </p:nvSpPr>
        <p:spPr>
          <a:xfrm>
            <a:off x="1524000" y="3429000"/>
            <a:ext cx="338554" cy="369332"/>
          </a:xfrm>
          <a:prstGeom prst="rect">
            <a:avLst/>
          </a:prstGeom>
        </p:spPr>
        <p:txBody>
          <a:bodyPr wrap="none">
            <a:spAutoFit/>
          </a:bodyPr>
          <a:lstStyle/>
          <a:p>
            <a:r>
              <a:rPr lang="en-US" dirty="0" smtClean="0">
                <a:latin typeface="Times New Roman" pitchFamily="18" charset="0"/>
                <a:ea typeface="Calibri" pitchFamily="34" charset="0"/>
                <a:cs typeface="Times New Roman" pitchFamily="18" charset="0"/>
              </a:rPr>
              <a:t>R</a:t>
            </a:r>
            <a:endParaRPr lang="en-US" dirty="0"/>
          </a:p>
        </p:txBody>
      </p:sp>
      <p:sp>
        <p:nvSpPr>
          <p:cNvPr id="10" name="Rectangle 9"/>
          <p:cNvSpPr/>
          <p:nvPr/>
        </p:nvSpPr>
        <p:spPr>
          <a:xfrm>
            <a:off x="4419600" y="1143000"/>
            <a:ext cx="338554" cy="369332"/>
          </a:xfrm>
          <a:prstGeom prst="rect">
            <a:avLst/>
          </a:prstGeom>
        </p:spPr>
        <p:txBody>
          <a:bodyPr wrap="none">
            <a:spAutoFit/>
          </a:bodyPr>
          <a:lstStyle/>
          <a:p>
            <a:r>
              <a:rPr lang="en-US" dirty="0" smtClean="0">
                <a:latin typeface="Times New Roman" pitchFamily="18" charset="0"/>
                <a:ea typeface="Calibri" pitchFamily="34" charset="0"/>
                <a:cs typeface="Times New Roman" pitchFamily="18" charset="0"/>
              </a:rPr>
              <a:t>C</a:t>
            </a:r>
            <a:endParaRPr lang="en-US" dirty="0"/>
          </a:p>
        </p:txBody>
      </p:sp>
      <p:sp>
        <p:nvSpPr>
          <p:cNvPr id="11" name="Rectangle 10"/>
          <p:cNvSpPr/>
          <p:nvPr/>
        </p:nvSpPr>
        <p:spPr>
          <a:xfrm>
            <a:off x="5486400" y="1143000"/>
            <a:ext cx="351378" cy="369332"/>
          </a:xfrm>
          <a:prstGeom prst="rect">
            <a:avLst/>
          </a:prstGeom>
        </p:spPr>
        <p:txBody>
          <a:bodyPr wrap="none">
            <a:spAutoFit/>
          </a:bodyPr>
          <a:lstStyle/>
          <a:p>
            <a:r>
              <a:rPr lang="en-US" dirty="0" smtClean="0">
                <a:latin typeface="Times New Roman" pitchFamily="18" charset="0"/>
                <a:ea typeface="Calibri" pitchFamily="34" charset="0"/>
                <a:cs typeface="Times New Roman" pitchFamily="18" charset="0"/>
              </a:rPr>
              <a:t>D</a:t>
            </a:r>
            <a:endParaRPr lang="en-US" dirty="0"/>
          </a:p>
        </p:txBody>
      </p:sp>
    </p:spTree>
    <p:extLst>
      <p:ext uri="{BB962C8B-B14F-4D97-AF65-F5344CB8AC3E}">
        <p14:creationId xmlns:p14="http://schemas.microsoft.com/office/powerpoint/2010/main" val="2638115358"/>
      </p:ext>
    </p:extLst>
  </p:cSld>
  <p:clrMapOvr>
    <a:masterClrMapping/>
  </p:clrMapOvr>
</p:sld>
</file>

<file path=ppt/slides/slide2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6555641"/>
          </a:xfrm>
          <a:prstGeom prst="rect">
            <a:avLst/>
          </a:prstGeom>
        </p:spPr>
        <p:txBody>
          <a:bodyPr wrap="square">
            <a:spAutoFit/>
          </a:bodyPr>
          <a:lstStyle/>
          <a:p>
            <a:pPr algn="just"/>
            <a:r>
              <a:rPr lang="en-US" sz="2800" dirty="0" smtClean="0"/>
              <a:t>The above table reveals that when 1 worker and 2 acres of land are employed, the total output is 8. When the input is doubled, i.e. when 2 workers and 4 acres of land are employed, the total output is more than doubled i.e. 18 units. The marginal output rises from 8 to 10 units. When the scale is trebled, i.e. when 3 workers and 6 acres of land are employed, the total output is more than trebled. It increases from 18 units to 30 units and the marginal output rises from 10 units to 12 units. </a:t>
            </a:r>
            <a:r>
              <a:rPr lang="en-US" sz="2800" dirty="0" err="1" smtClean="0"/>
              <a:t>Upto</a:t>
            </a:r>
            <a:r>
              <a:rPr lang="en-US" sz="2800" dirty="0" smtClean="0"/>
              <a:t> the third stage, the output has increased on an increasing scale. So </a:t>
            </a:r>
            <a:r>
              <a:rPr lang="en-US" sz="2800" dirty="0" err="1" smtClean="0"/>
              <a:t>upto</a:t>
            </a:r>
            <a:r>
              <a:rPr lang="en-US" sz="2800" dirty="0" smtClean="0"/>
              <a:t> this stage, increasing returns operate. When the inputs are increased four times (i.e. 4 workers and 8 acres of land), the output increases at constant rate of 14 units. The marginal returns with the employment and 10 acres of land is the same i.e. 14 units. </a:t>
            </a:r>
            <a:endParaRPr lang="en-US" sz="2800" dirty="0"/>
          </a:p>
        </p:txBody>
      </p:sp>
    </p:spTree>
    <p:extLst>
      <p:ext uri="{BB962C8B-B14F-4D97-AF65-F5344CB8AC3E}">
        <p14:creationId xmlns:p14="http://schemas.microsoft.com/office/powerpoint/2010/main" val="4143773698"/>
      </p:ext>
    </p:extLst>
  </p:cSld>
  <p:clrMapOvr>
    <a:masterClrMapping/>
  </p:clrMapOvr>
</p:sld>
</file>

<file path=ppt/slides/slide2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1473" name="Rectangle 1"/>
          <p:cNvSpPr>
            <a:spLocks noChangeArrowheads="1"/>
          </p:cNvSpPr>
          <p:nvPr/>
        </p:nvSpPr>
        <p:spPr bwMode="auto">
          <a:xfrm>
            <a:off x="0" y="730508"/>
            <a:ext cx="8991600" cy="483209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This is the stage of constant returns. This is the second stage of production. Afterwards, the marginal output declines to 12 units with 6 workers and 12 acres of land, then to 10 units with 7 workers and 14 acres of land and to 8 units with 8 workers and 16 acres of land. This is the stage of diminishing returns and this is the third stage.</a:t>
            </a:r>
            <a:endParaRPr kumimoji="0" lang="en-US" sz="2800" b="0" i="0" u="none" strike="noStrike" cap="none" normalizeH="0" baseline="0" dirty="0" smtClean="0">
              <a:ln>
                <a:noFill/>
              </a:ln>
              <a:solidFill>
                <a:schemeClr val="tx1"/>
              </a:solidFill>
              <a:effectLst/>
              <a:latin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In the Fig., marginal returns is shown along Y </a:t>
            </a:r>
            <a:r>
              <a:rPr kumimoji="0" lang="en-US" sz="2800"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en-US"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axis and </a:t>
            </a:r>
            <a:r>
              <a:rPr kumimoji="0" lang="en-US" sz="28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labourers</a:t>
            </a:r>
            <a:r>
              <a:rPr kumimoji="0" lang="en-US"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are shown along X </a:t>
            </a:r>
            <a:r>
              <a:rPr kumimoji="0" lang="en-US" sz="2800"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en-US"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axis. RS curve represents Returns to Scale. From R to C, returns are increasing, from C to D, returns remain constant and from D to S returns are diminishing.</a:t>
            </a:r>
            <a:endParaRPr kumimoji="0" lang="en-US" sz="2800" b="0" i="0" u="none" strike="noStrike" cap="none" normalizeH="0" baseline="0" dirty="0" smtClean="0">
              <a:ln>
                <a:noFill/>
              </a:ln>
              <a:solidFill>
                <a:schemeClr val="tx1"/>
              </a:solidFill>
              <a:effectLst/>
              <a:latin typeface="Arial" pitchFamily="34" charset="0"/>
            </a:endParaRPr>
          </a:p>
        </p:txBody>
      </p:sp>
    </p:spTree>
    <p:extLst>
      <p:ext uri="{BB962C8B-B14F-4D97-AF65-F5344CB8AC3E}">
        <p14:creationId xmlns:p14="http://schemas.microsoft.com/office/powerpoint/2010/main" val="493965971"/>
      </p:ext>
    </p:extLst>
  </p:cSld>
  <p:clrMapOvr>
    <a:masterClrMapping/>
  </p:clrMapOvr>
</p:sld>
</file>

<file path=ppt/slides/slide2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ChangeArrowheads="1"/>
          </p:cNvSpPr>
          <p:nvPr/>
        </p:nvSpPr>
        <p:spPr bwMode="auto">
          <a:xfrm>
            <a:off x="0" y="2122944"/>
            <a:ext cx="9144000" cy="280076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Then a question arises as to why returns to scale first increase, then become constant and finally diminish. The answer to this question is given below:</a:t>
            </a:r>
            <a:endParaRPr kumimoji="0" lang="en-US" sz="2800" b="0" i="0" u="none" strike="noStrike" cap="none" normalizeH="0" baseline="0" dirty="0" smtClean="0">
              <a:ln>
                <a:noFill/>
              </a:ln>
              <a:solidFill>
                <a:schemeClr val="tx1"/>
              </a:solidFill>
              <a:effectLst/>
              <a:latin typeface="Arial" pitchFamily="34" charset="0"/>
            </a:endParaRPr>
          </a:p>
          <a:p>
            <a:pPr marL="514350" marR="0" lvl="0" indent="-514350" algn="just" defTabSz="914400" rtl="0" eaLnBrk="0" fontAlgn="base" latinLnBrk="0" hangingPunct="0">
              <a:lnSpc>
                <a:spcPct val="100000"/>
              </a:lnSpc>
              <a:spcBef>
                <a:spcPct val="0"/>
              </a:spcBef>
              <a:spcAft>
                <a:spcPct val="0"/>
              </a:spcAft>
              <a:buClrTx/>
              <a:buSzTx/>
              <a:buFont typeface="+mj-lt"/>
              <a:buAutoNum type="alphaLcParenR"/>
              <a:tabLst/>
            </a:pPr>
            <a:r>
              <a:rPr kumimoji="0" lang="en-US" sz="3600" b="1" i="0" u="sng" strike="noStrike" cap="none" normalizeH="0" baseline="0" dirty="0" smtClean="0">
                <a:ln>
                  <a:noFill/>
                </a:ln>
                <a:solidFill>
                  <a:srgbClr val="FFFF00"/>
                </a:solidFill>
                <a:effectLst/>
                <a:latin typeface="Times New Roman" pitchFamily="18" charset="0"/>
                <a:ea typeface="Calibri" pitchFamily="34" charset="0"/>
                <a:cs typeface="Times New Roman" pitchFamily="18" charset="0"/>
              </a:rPr>
              <a:t>Increasing Returns to Scale:</a:t>
            </a:r>
            <a:endParaRPr kumimoji="0" lang="en-US" sz="3600" b="1" i="0" u="sng" strike="noStrike" cap="none" normalizeH="0" baseline="0" dirty="0" smtClean="0">
              <a:ln>
                <a:noFill/>
              </a:ln>
              <a:solidFill>
                <a:srgbClr val="FFFF00"/>
              </a:solidFill>
              <a:effectLst/>
              <a:latin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When an increase in scale results in more than proportionate increase</a:t>
            </a:r>
            <a:endParaRPr kumimoji="0" lang="en-US" sz="2800" b="0" i="0" u="none" strike="noStrike" cap="none" normalizeH="0" baseline="0" dirty="0" smtClean="0">
              <a:ln>
                <a:noFill/>
              </a:ln>
              <a:solidFill>
                <a:schemeClr val="tx1"/>
              </a:solidFill>
              <a:effectLst/>
              <a:latin typeface="Arial" pitchFamily="34" charset="0"/>
            </a:endParaRPr>
          </a:p>
        </p:txBody>
      </p:sp>
    </p:spTree>
    <p:extLst>
      <p:ext uri="{BB962C8B-B14F-4D97-AF65-F5344CB8AC3E}">
        <p14:creationId xmlns:p14="http://schemas.microsoft.com/office/powerpoint/2010/main" val="3224276972"/>
      </p:ext>
    </p:extLst>
  </p:cSld>
  <p:clrMapOvr>
    <a:masterClrMapping/>
  </p:clrMapOvr>
</p:sld>
</file>

<file path=ppt/slides/slide2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Straight Connector 2"/>
          <p:cNvCxnSpPr/>
          <p:nvPr/>
        </p:nvCxnSpPr>
        <p:spPr>
          <a:xfrm rot="5400000">
            <a:off x="-1066800" y="3505200"/>
            <a:ext cx="4267200" cy="1588"/>
          </a:xfrm>
          <a:prstGeom prst="line">
            <a:avLst/>
          </a:prstGeom>
          <a:ln w="28575"/>
        </p:spPr>
        <p:style>
          <a:lnRef idx="1">
            <a:schemeClr val="dk1"/>
          </a:lnRef>
          <a:fillRef idx="0">
            <a:schemeClr val="dk1"/>
          </a:fillRef>
          <a:effectRef idx="0">
            <a:schemeClr val="dk1"/>
          </a:effectRef>
          <a:fontRef idx="minor">
            <a:schemeClr val="tx1"/>
          </a:fontRef>
        </p:style>
      </p:cxnSp>
      <p:cxnSp>
        <p:nvCxnSpPr>
          <p:cNvPr id="5" name="Straight Connector 4"/>
          <p:cNvCxnSpPr/>
          <p:nvPr/>
        </p:nvCxnSpPr>
        <p:spPr>
          <a:xfrm>
            <a:off x="1066800" y="5638800"/>
            <a:ext cx="5867400" cy="1588"/>
          </a:xfrm>
          <a:prstGeom prst="line">
            <a:avLst/>
          </a:prstGeom>
          <a:ln w="28575"/>
        </p:spPr>
        <p:style>
          <a:lnRef idx="1">
            <a:schemeClr val="dk1"/>
          </a:lnRef>
          <a:fillRef idx="0">
            <a:schemeClr val="dk1"/>
          </a:fillRef>
          <a:effectRef idx="0">
            <a:schemeClr val="dk1"/>
          </a:effectRef>
          <a:fontRef idx="minor">
            <a:schemeClr val="tx1"/>
          </a:fontRef>
        </p:style>
      </p:cxnSp>
      <p:cxnSp>
        <p:nvCxnSpPr>
          <p:cNvPr id="9" name="Straight Connector 8"/>
          <p:cNvCxnSpPr/>
          <p:nvPr/>
        </p:nvCxnSpPr>
        <p:spPr>
          <a:xfrm rot="5400000" flipH="1" flipV="1">
            <a:off x="952500" y="2095500"/>
            <a:ext cx="3657600" cy="3429000"/>
          </a:xfrm>
          <a:prstGeom prst="line">
            <a:avLst/>
          </a:prstGeom>
          <a:ln w="28575">
            <a:prstDash val="solid"/>
          </a:ln>
        </p:spPr>
        <p:style>
          <a:lnRef idx="1">
            <a:schemeClr val="dk1"/>
          </a:lnRef>
          <a:fillRef idx="0">
            <a:schemeClr val="dk1"/>
          </a:fillRef>
          <a:effectRef idx="0">
            <a:schemeClr val="dk1"/>
          </a:effectRef>
          <a:fontRef idx="minor">
            <a:schemeClr val="tx1"/>
          </a:fontRef>
        </p:style>
      </p:cxnSp>
      <p:sp>
        <p:nvSpPr>
          <p:cNvPr id="13" name="Arc 12"/>
          <p:cNvSpPr/>
          <p:nvPr/>
        </p:nvSpPr>
        <p:spPr>
          <a:xfrm rot="10526071">
            <a:off x="1416105" y="383799"/>
            <a:ext cx="3962400" cy="5105400"/>
          </a:xfrm>
          <a:prstGeom prst="arc">
            <a:avLst/>
          </a:prstGeom>
        </p:spPr>
        <p:style>
          <a:lnRef idx="1">
            <a:schemeClr val="dk1"/>
          </a:lnRef>
          <a:fillRef idx="0">
            <a:schemeClr val="dk1"/>
          </a:fillRef>
          <a:effectRef idx="0">
            <a:schemeClr val="dk1"/>
          </a:effectRef>
          <a:fontRef idx="minor">
            <a:schemeClr val="tx1"/>
          </a:fontRef>
        </p:style>
        <p:txBody>
          <a:bodyPr rtlCol="0" anchor="ctr"/>
          <a:lstStyle/>
          <a:p>
            <a:pPr algn="ctr"/>
            <a:endParaRPr lang="en-US"/>
          </a:p>
        </p:txBody>
      </p:sp>
      <p:sp>
        <p:nvSpPr>
          <p:cNvPr id="14" name="Arc 13"/>
          <p:cNvSpPr/>
          <p:nvPr/>
        </p:nvSpPr>
        <p:spPr>
          <a:xfrm rot="10526071">
            <a:off x="1708095" y="-2799"/>
            <a:ext cx="3962400" cy="5105400"/>
          </a:xfrm>
          <a:prstGeom prst="arc">
            <a:avLst/>
          </a:prstGeom>
        </p:spPr>
        <p:style>
          <a:lnRef idx="1">
            <a:schemeClr val="dk1"/>
          </a:lnRef>
          <a:fillRef idx="0">
            <a:schemeClr val="dk1"/>
          </a:fillRef>
          <a:effectRef idx="0">
            <a:schemeClr val="dk1"/>
          </a:effectRef>
          <a:fontRef idx="minor">
            <a:schemeClr val="tx1"/>
          </a:fontRef>
        </p:style>
        <p:txBody>
          <a:bodyPr rtlCol="0" anchor="ctr"/>
          <a:lstStyle/>
          <a:p>
            <a:pPr algn="ctr"/>
            <a:endParaRPr lang="en-US"/>
          </a:p>
        </p:txBody>
      </p:sp>
      <p:sp>
        <p:nvSpPr>
          <p:cNvPr id="15" name="Arc 14"/>
          <p:cNvSpPr/>
          <p:nvPr/>
        </p:nvSpPr>
        <p:spPr>
          <a:xfrm rot="10526071">
            <a:off x="1873305" y="-459999"/>
            <a:ext cx="3962400" cy="5105400"/>
          </a:xfrm>
          <a:prstGeom prst="arc">
            <a:avLst/>
          </a:prstGeom>
        </p:spPr>
        <p:style>
          <a:lnRef idx="1">
            <a:schemeClr val="dk1"/>
          </a:lnRef>
          <a:fillRef idx="0">
            <a:schemeClr val="dk1"/>
          </a:fillRef>
          <a:effectRef idx="0">
            <a:schemeClr val="dk1"/>
          </a:effectRef>
          <a:fontRef idx="minor">
            <a:schemeClr val="tx1"/>
          </a:fontRef>
        </p:style>
        <p:txBody>
          <a:bodyPr rtlCol="0" anchor="ctr"/>
          <a:lstStyle/>
          <a:p>
            <a:pPr algn="ctr"/>
            <a:endParaRPr lang="en-US"/>
          </a:p>
        </p:txBody>
      </p:sp>
      <p:sp>
        <p:nvSpPr>
          <p:cNvPr id="16" name="Arc 15"/>
          <p:cNvSpPr/>
          <p:nvPr/>
        </p:nvSpPr>
        <p:spPr>
          <a:xfrm rot="10526071">
            <a:off x="2165295" y="-764799"/>
            <a:ext cx="3962400" cy="5105400"/>
          </a:xfrm>
          <a:prstGeom prst="arc">
            <a:avLst/>
          </a:prstGeom>
        </p:spPr>
        <p:style>
          <a:lnRef idx="1">
            <a:schemeClr val="dk1"/>
          </a:lnRef>
          <a:fillRef idx="0">
            <a:schemeClr val="dk1"/>
          </a:fillRef>
          <a:effectRef idx="0">
            <a:schemeClr val="dk1"/>
          </a:effectRef>
          <a:fontRef idx="minor">
            <a:schemeClr val="tx1"/>
          </a:fontRef>
        </p:style>
        <p:txBody>
          <a:bodyPr rtlCol="0" anchor="ctr"/>
          <a:lstStyle/>
          <a:p>
            <a:pPr algn="ctr"/>
            <a:endParaRPr lang="en-US"/>
          </a:p>
        </p:txBody>
      </p:sp>
      <p:sp>
        <p:nvSpPr>
          <p:cNvPr id="21" name="Rectangle 20"/>
          <p:cNvSpPr/>
          <p:nvPr/>
        </p:nvSpPr>
        <p:spPr>
          <a:xfrm>
            <a:off x="838200" y="838200"/>
            <a:ext cx="465192" cy="461665"/>
          </a:xfrm>
          <a:prstGeom prst="rect">
            <a:avLst/>
          </a:prstGeom>
        </p:spPr>
        <p:txBody>
          <a:bodyPr wrap="none">
            <a:spAutoFit/>
          </a:bodyPr>
          <a:lstStyle/>
          <a:p>
            <a:r>
              <a:rPr lang="en-US" sz="2400" b="1" dirty="0" smtClean="0">
                <a:latin typeface="Times New Roman" pitchFamily="18" charset="0"/>
                <a:ea typeface="Calibri" pitchFamily="34" charset="0"/>
                <a:cs typeface="Times New Roman" pitchFamily="18" charset="0"/>
              </a:rPr>
              <a:t>Y</a:t>
            </a:r>
            <a:r>
              <a:rPr lang="en-US" dirty="0" smtClean="0">
                <a:latin typeface="Times New Roman" pitchFamily="18" charset="0"/>
                <a:ea typeface="Calibri" pitchFamily="34" charset="0"/>
                <a:cs typeface="Times New Roman" pitchFamily="18" charset="0"/>
              </a:rPr>
              <a:t> </a:t>
            </a:r>
            <a:endParaRPr lang="en-US" dirty="0"/>
          </a:p>
        </p:txBody>
      </p:sp>
      <p:sp>
        <p:nvSpPr>
          <p:cNvPr id="22" name="Rectangle 21"/>
          <p:cNvSpPr/>
          <p:nvPr/>
        </p:nvSpPr>
        <p:spPr>
          <a:xfrm>
            <a:off x="729104" y="3810000"/>
            <a:ext cx="413896" cy="461665"/>
          </a:xfrm>
          <a:prstGeom prst="rect">
            <a:avLst/>
          </a:prstGeom>
        </p:spPr>
        <p:txBody>
          <a:bodyPr wrap="none">
            <a:spAutoFit/>
          </a:bodyPr>
          <a:lstStyle/>
          <a:p>
            <a:r>
              <a:rPr lang="en-US" sz="2400" b="1" dirty="0" smtClean="0">
                <a:latin typeface="Times New Roman" pitchFamily="18" charset="0"/>
                <a:ea typeface="Calibri" pitchFamily="34" charset="0"/>
                <a:cs typeface="Times New Roman" pitchFamily="18" charset="0"/>
              </a:rPr>
              <a:t>S</a:t>
            </a:r>
            <a:r>
              <a:rPr lang="en-US" dirty="0" smtClean="0">
                <a:latin typeface="Times New Roman" pitchFamily="18" charset="0"/>
                <a:ea typeface="Calibri" pitchFamily="34" charset="0"/>
                <a:cs typeface="Times New Roman" pitchFamily="18" charset="0"/>
              </a:rPr>
              <a:t> </a:t>
            </a:r>
            <a:endParaRPr lang="en-US" dirty="0"/>
          </a:p>
        </p:txBody>
      </p:sp>
      <p:sp>
        <p:nvSpPr>
          <p:cNvPr id="23" name="Rectangle 22"/>
          <p:cNvSpPr/>
          <p:nvPr/>
        </p:nvSpPr>
        <p:spPr>
          <a:xfrm>
            <a:off x="737978" y="5486400"/>
            <a:ext cx="481222" cy="461665"/>
          </a:xfrm>
          <a:prstGeom prst="rect">
            <a:avLst/>
          </a:prstGeom>
        </p:spPr>
        <p:txBody>
          <a:bodyPr wrap="none">
            <a:spAutoFit/>
          </a:bodyPr>
          <a:lstStyle/>
          <a:p>
            <a:r>
              <a:rPr lang="en-US" sz="2400" b="1" dirty="0" smtClean="0">
                <a:latin typeface="Times New Roman" pitchFamily="18" charset="0"/>
                <a:ea typeface="Calibri" pitchFamily="34" charset="0"/>
                <a:cs typeface="Times New Roman" pitchFamily="18" charset="0"/>
              </a:rPr>
              <a:t>O</a:t>
            </a:r>
            <a:r>
              <a:rPr lang="en-US" dirty="0" smtClean="0">
                <a:latin typeface="Times New Roman" pitchFamily="18" charset="0"/>
                <a:ea typeface="Calibri" pitchFamily="34" charset="0"/>
                <a:cs typeface="Times New Roman" pitchFamily="18" charset="0"/>
              </a:rPr>
              <a:t> </a:t>
            </a:r>
            <a:endParaRPr lang="en-US" dirty="0"/>
          </a:p>
        </p:txBody>
      </p:sp>
      <p:sp>
        <p:nvSpPr>
          <p:cNvPr id="24" name="Rectangle 23"/>
          <p:cNvSpPr/>
          <p:nvPr/>
        </p:nvSpPr>
        <p:spPr>
          <a:xfrm>
            <a:off x="2133600" y="3733800"/>
            <a:ext cx="423514" cy="461665"/>
          </a:xfrm>
          <a:prstGeom prst="rect">
            <a:avLst/>
          </a:prstGeom>
        </p:spPr>
        <p:txBody>
          <a:bodyPr wrap="none">
            <a:spAutoFit/>
          </a:bodyPr>
          <a:lstStyle/>
          <a:p>
            <a:r>
              <a:rPr lang="en-US" sz="2400" b="1" dirty="0" smtClean="0">
                <a:latin typeface="Times New Roman" pitchFamily="18" charset="0"/>
                <a:ea typeface="Calibri" pitchFamily="34" charset="0"/>
                <a:cs typeface="Times New Roman" pitchFamily="18" charset="0"/>
              </a:rPr>
              <a:t>C</a:t>
            </a:r>
            <a:endParaRPr lang="en-US" dirty="0"/>
          </a:p>
        </p:txBody>
      </p:sp>
      <p:sp>
        <p:nvSpPr>
          <p:cNvPr id="25" name="Rectangle 24"/>
          <p:cNvSpPr/>
          <p:nvPr/>
        </p:nvSpPr>
        <p:spPr>
          <a:xfrm>
            <a:off x="2514600" y="3505200"/>
            <a:ext cx="370614" cy="400110"/>
          </a:xfrm>
          <a:prstGeom prst="rect">
            <a:avLst/>
          </a:prstGeom>
        </p:spPr>
        <p:txBody>
          <a:bodyPr wrap="none">
            <a:spAutoFit/>
          </a:bodyPr>
          <a:lstStyle/>
          <a:p>
            <a:r>
              <a:rPr lang="en-US" sz="2000" b="1" dirty="0" smtClean="0">
                <a:latin typeface="Times New Roman" pitchFamily="18" charset="0"/>
                <a:ea typeface="Calibri" pitchFamily="34" charset="0"/>
                <a:cs typeface="Times New Roman" pitchFamily="18" charset="0"/>
              </a:rPr>
              <a:t>D</a:t>
            </a:r>
            <a:endParaRPr lang="en-US" sz="1600" dirty="0"/>
          </a:p>
        </p:txBody>
      </p:sp>
      <p:sp>
        <p:nvSpPr>
          <p:cNvPr id="26" name="Rectangle 25"/>
          <p:cNvSpPr/>
          <p:nvPr/>
        </p:nvSpPr>
        <p:spPr>
          <a:xfrm>
            <a:off x="1828800" y="4114800"/>
            <a:ext cx="389850" cy="461665"/>
          </a:xfrm>
          <a:prstGeom prst="rect">
            <a:avLst/>
          </a:prstGeom>
        </p:spPr>
        <p:txBody>
          <a:bodyPr wrap="none">
            <a:spAutoFit/>
          </a:bodyPr>
          <a:lstStyle/>
          <a:p>
            <a:r>
              <a:rPr lang="en-US" sz="2400" b="1" dirty="0" smtClean="0">
                <a:latin typeface="Times New Roman" pitchFamily="18" charset="0"/>
                <a:ea typeface="Calibri" pitchFamily="34" charset="0"/>
                <a:cs typeface="Times New Roman" pitchFamily="18" charset="0"/>
              </a:rPr>
              <a:t>B</a:t>
            </a:r>
            <a:endParaRPr lang="en-US" dirty="0"/>
          </a:p>
        </p:txBody>
      </p:sp>
      <p:sp>
        <p:nvSpPr>
          <p:cNvPr id="27" name="Rectangle 26"/>
          <p:cNvSpPr/>
          <p:nvPr/>
        </p:nvSpPr>
        <p:spPr>
          <a:xfrm>
            <a:off x="4300886" y="1600200"/>
            <a:ext cx="372218" cy="461665"/>
          </a:xfrm>
          <a:prstGeom prst="rect">
            <a:avLst/>
          </a:prstGeom>
        </p:spPr>
        <p:txBody>
          <a:bodyPr wrap="none">
            <a:spAutoFit/>
          </a:bodyPr>
          <a:lstStyle/>
          <a:p>
            <a:r>
              <a:rPr lang="en-US" sz="2400" b="1" dirty="0" smtClean="0">
                <a:latin typeface="Times New Roman" pitchFamily="18" charset="0"/>
                <a:ea typeface="Calibri" pitchFamily="34" charset="0"/>
                <a:cs typeface="Times New Roman" pitchFamily="18" charset="0"/>
              </a:rPr>
              <a:t>P</a:t>
            </a:r>
            <a:endParaRPr lang="en-US" dirty="0"/>
          </a:p>
        </p:txBody>
      </p:sp>
      <p:sp>
        <p:nvSpPr>
          <p:cNvPr id="28" name="Rectangle 27"/>
          <p:cNvSpPr/>
          <p:nvPr/>
        </p:nvSpPr>
        <p:spPr>
          <a:xfrm>
            <a:off x="1447800" y="4419600"/>
            <a:ext cx="423514" cy="461665"/>
          </a:xfrm>
          <a:prstGeom prst="rect">
            <a:avLst/>
          </a:prstGeom>
        </p:spPr>
        <p:txBody>
          <a:bodyPr wrap="none">
            <a:spAutoFit/>
          </a:bodyPr>
          <a:lstStyle/>
          <a:p>
            <a:r>
              <a:rPr lang="en-US" sz="2400" b="1" dirty="0" smtClean="0">
                <a:latin typeface="Times New Roman" pitchFamily="18" charset="0"/>
                <a:ea typeface="Calibri" pitchFamily="34" charset="0"/>
                <a:cs typeface="Times New Roman" pitchFamily="18" charset="0"/>
              </a:rPr>
              <a:t>A</a:t>
            </a:r>
            <a:endParaRPr lang="en-US" dirty="0"/>
          </a:p>
        </p:txBody>
      </p:sp>
      <p:sp>
        <p:nvSpPr>
          <p:cNvPr id="30" name="Rectangle 29"/>
          <p:cNvSpPr/>
          <p:nvPr/>
        </p:nvSpPr>
        <p:spPr>
          <a:xfrm>
            <a:off x="4648200" y="4114800"/>
            <a:ext cx="1409360" cy="461665"/>
          </a:xfrm>
          <a:prstGeom prst="rect">
            <a:avLst/>
          </a:prstGeom>
        </p:spPr>
        <p:txBody>
          <a:bodyPr wrap="none">
            <a:spAutoFit/>
          </a:bodyPr>
          <a:lstStyle/>
          <a:p>
            <a:r>
              <a:rPr lang="en-US" sz="2400" b="1" dirty="0" smtClean="0">
                <a:latin typeface="Times New Roman" pitchFamily="18" charset="0"/>
                <a:ea typeface="Calibri" pitchFamily="34" charset="0"/>
                <a:cs typeface="Times New Roman" pitchFamily="18" charset="0"/>
              </a:rPr>
              <a:t>400</a:t>
            </a:r>
            <a:r>
              <a:rPr lang="en-US" b="1" dirty="0" smtClean="0">
                <a:latin typeface="Times New Roman" pitchFamily="18" charset="0"/>
                <a:ea typeface="Calibri" pitchFamily="34" charset="0"/>
                <a:cs typeface="Times New Roman" pitchFamily="18" charset="0"/>
              </a:rPr>
              <a:t> UNITS</a:t>
            </a:r>
            <a:endParaRPr lang="en-US" dirty="0"/>
          </a:p>
        </p:txBody>
      </p:sp>
      <p:sp>
        <p:nvSpPr>
          <p:cNvPr id="31" name="Rectangle 30"/>
          <p:cNvSpPr/>
          <p:nvPr/>
        </p:nvSpPr>
        <p:spPr>
          <a:xfrm>
            <a:off x="4343400" y="4491335"/>
            <a:ext cx="1409360" cy="461665"/>
          </a:xfrm>
          <a:prstGeom prst="rect">
            <a:avLst/>
          </a:prstGeom>
        </p:spPr>
        <p:txBody>
          <a:bodyPr wrap="none">
            <a:spAutoFit/>
          </a:bodyPr>
          <a:lstStyle/>
          <a:p>
            <a:r>
              <a:rPr lang="en-US" sz="2400" b="1" dirty="0" smtClean="0">
                <a:latin typeface="Times New Roman" pitchFamily="18" charset="0"/>
                <a:ea typeface="Calibri" pitchFamily="34" charset="0"/>
                <a:cs typeface="Times New Roman" pitchFamily="18" charset="0"/>
              </a:rPr>
              <a:t>300</a:t>
            </a:r>
            <a:r>
              <a:rPr lang="en-US" b="1" dirty="0" smtClean="0">
                <a:latin typeface="Times New Roman" pitchFamily="18" charset="0"/>
                <a:ea typeface="Calibri" pitchFamily="34" charset="0"/>
                <a:cs typeface="Times New Roman" pitchFamily="18" charset="0"/>
              </a:rPr>
              <a:t> UNITS</a:t>
            </a:r>
            <a:endParaRPr lang="en-US" dirty="0"/>
          </a:p>
        </p:txBody>
      </p:sp>
      <p:sp>
        <p:nvSpPr>
          <p:cNvPr id="32" name="Rectangle 31"/>
          <p:cNvSpPr/>
          <p:nvPr/>
        </p:nvSpPr>
        <p:spPr>
          <a:xfrm>
            <a:off x="4038600" y="4876800"/>
            <a:ext cx="1409360" cy="461665"/>
          </a:xfrm>
          <a:prstGeom prst="rect">
            <a:avLst/>
          </a:prstGeom>
        </p:spPr>
        <p:txBody>
          <a:bodyPr wrap="none">
            <a:spAutoFit/>
          </a:bodyPr>
          <a:lstStyle/>
          <a:p>
            <a:r>
              <a:rPr lang="en-US" sz="2400" b="1" dirty="0" smtClean="0">
                <a:latin typeface="Times New Roman" pitchFamily="18" charset="0"/>
                <a:ea typeface="Calibri" pitchFamily="34" charset="0"/>
                <a:cs typeface="Times New Roman" pitchFamily="18" charset="0"/>
              </a:rPr>
              <a:t>200</a:t>
            </a:r>
            <a:r>
              <a:rPr lang="en-US" b="1" dirty="0" smtClean="0">
                <a:latin typeface="Times New Roman" pitchFamily="18" charset="0"/>
                <a:ea typeface="Calibri" pitchFamily="34" charset="0"/>
                <a:cs typeface="Times New Roman" pitchFamily="18" charset="0"/>
              </a:rPr>
              <a:t> UNITS</a:t>
            </a:r>
            <a:endParaRPr lang="en-US" dirty="0"/>
          </a:p>
        </p:txBody>
      </p:sp>
      <p:sp>
        <p:nvSpPr>
          <p:cNvPr id="33" name="Rectangle 32"/>
          <p:cNvSpPr/>
          <p:nvPr/>
        </p:nvSpPr>
        <p:spPr>
          <a:xfrm>
            <a:off x="3733800" y="5177135"/>
            <a:ext cx="1409360" cy="461665"/>
          </a:xfrm>
          <a:prstGeom prst="rect">
            <a:avLst/>
          </a:prstGeom>
        </p:spPr>
        <p:txBody>
          <a:bodyPr wrap="none">
            <a:spAutoFit/>
          </a:bodyPr>
          <a:lstStyle/>
          <a:p>
            <a:r>
              <a:rPr lang="en-US" sz="2400" b="1" dirty="0" smtClean="0">
                <a:latin typeface="Times New Roman" pitchFamily="18" charset="0"/>
                <a:ea typeface="Calibri" pitchFamily="34" charset="0"/>
                <a:cs typeface="Times New Roman" pitchFamily="18" charset="0"/>
              </a:rPr>
              <a:t>100</a:t>
            </a:r>
            <a:r>
              <a:rPr lang="en-US" b="1" dirty="0" smtClean="0">
                <a:latin typeface="Times New Roman" pitchFamily="18" charset="0"/>
                <a:ea typeface="Calibri" pitchFamily="34" charset="0"/>
                <a:cs typeface="Times New Roman" pitchFamily="18" charset="0"/>
              </a:rPr>
              <a:t> UNITS</a:t>
            </a:r>
            <a:endParaRPr lang="en-US" dirty="0"/>
          </a:p>
        </p:txBody>
      </p:sp>
      <p:sp>
        <p:nvSpPr>
          <p:cNvPr id="34" name="Rectangle 33"/>
          <p:cNvSpPr/>
          <p:nvPr/>
        </p:nvSpPr>
        <p:spPr>
          <a:xfrm>
            <a:off x="6897469" y="5405735"/>
            <a:ext cx="407484" cy="461665"/>
          </a:xfrm>
          <a:prstGeom prst="rect">
            <a:avLst/>
          </a:prstGeom>
        </p:spPr>
        <p:txBody>
          <a:bodyPr wrap="none">
            <a:spAutoFit/>
          </a:bodyPr>
          <a:lstStyle/>
          <a:p>
            <a:r>
              <a:rPr lang="en-US" sz="2400" b="1" dirty="0" smtClean="0">
                <a:latin typeface="Times New Roman" pitchFamily="18" charset="0"/>
                <a:ea typeface="Calibri" pitchFamily="34" charset="0"/>
                <a:cs typeface="Times New Roman" pitchFamily="18" charset="0"/>
              </a:rPr>
              <a:t>X</a:t>
            </a:r>
            <a:endParaRPr lang="en-US" dirty="0"/>
          </a:p>
        </p:txBody>
      </p:sp>
      <p:sp>
        <p:nvSpPr>
          <p:cNvPr id="35" name="Rectangle 34"/>
          <p:cNvSpPr/>
          <p:nvPr/>
        </p:nvSpPr>
        <p:spPr>
          <a:xfrm>
            <a:off x="2286000" y="5715000"/>
            <a:ext cx="3810000" cy="461665"/>
          </a:xfrm>
          <a:prstGeom prst="rect">
            <a:avLst/>
          </a:prstGeom>
        </p:spPr>
        <p:txBody>
          <a:bodyPr wrap="square">
            <a:spAutoFit/>
          </a:bodyPr>
          <a:lstStyle/>
          <a:p>
            <a:pPr algn="ctr"/>
            <a:r>
              <a:rPr lang="en-US" sz="2400" b="1" dirty="0" smtClean="0">
                <a:latin typeface="Times New Roman" pitchFamily="18" charset="0"/>
                <a:ea typeface="Calibri" pitchFamily="34" charset="0"/>
                <a:cs typeface="Times New Roman" pitchFamily="18" charset="0"/>
              </a:rPr>
              <a:t>FACTOR X (LABOUR)</a:t>
            </a:r>
            <a:endParaRPr lang="en-US" dirty="0"/>
          </a:p>
        </p:txBody>
      </p:sp>
      <p:sp>
        <p:nvSpPr>
          <p:cNvPr id="36" name="Rectangle 35"/>
          <p:cNvSpPr/>
          <p:nvPr/>
        </p:nvSpPr>
        <p:spPr>
          <a:xfrm rot="16200000">
            <a:off x="-1153930" y="3195935"/>
            <a:ext cx="3379130" cy="461665"/>
          </a:xfrm>
          <a:prstGeom prst="rect">
            <a:avLst/>
          </a:prstGeom>
        </p:spPr>
        <p:txBody>
          <a:bodyPr wrap="none">
            <a:spAutoFit/>
          </a:bodyPr>
          <a:lstStyle/>
          <a:p>
            <a:r>
              <a:rPr lang="en-US" sz="2400" b="1" dirty="0" smtClean="0">
                <a:latin typeface="Times New Roman" pitchFamily="18" charset="0"/>
                <a:ea typeface="Calibri" pitchFamily="34" charset="0"/>
                <a:cs typeface="Times New Roman" pitchFamily="18" charset="0"/>
              </a:rPr>
              <a:t>FACTOR Y (CAPITAL)</a:t>
            </a:r>
            <a:endParaRPr lang="en-US" dirty="0"/>
          </a:p>
        </p:txBody>
      </p:sp>
      <p:sp>
        <p:nvSpPr>
          <p:cNvPr id="37" name="Arc 36"/>
          <p:cNvSpPr/>
          <p:nvPr/>
        </p:nvSpPr>
        <p:spPr>
          <a:xfrm rot="10526071">
            <a:off x="2393895" y="-993399"/>
            <a:ext cx="3962400" cy="5105400"/>
          </a:xfrm>
          <a:prstGeom prst="arc">
            <a:avLst/>
          </a:prstGeom>
        </p:spPr>
        <p:style>
          <a:lnRef idx="1">
            <a:schemeClr val="dk1"/>
          </a:lnRef>
          <a:fillRef idx="0">
            <a:schemeClr val="dk1"/>
          </a:fillRef>
          <a:effectRef idx="0">
            <a:schemeClr val="dk1"/>
          </a:effectRef>
          <a:fontRef idx="minor">
            <a:schemeClr val="tx1"/>
          </a:fontRef>
        </p:style>
        <p:txBody>
          <a:bodyPr rtlCol="0" anchor="ctr"/>
          <a:lstStyle/>
          <a:p>
            <a:pPr algn="ctr"/>
            <a:endParaRPr lang="en-US"/>
          </a:p>
        </p:txBody>
      </p:sp>
      <p:sp>
        <p:nvSpPr>
          <p:cNvPr id="38" name="Arc 37"/>
          <p:cNvSpPr/>
          <p:nvPr/>
        </p:nvSpPr>
        <p:spPr>
          <a:xfrm rot="10526071">
            <a:off x="2546295" y="-1221999"/>
            <a:ext cx="3962400" cy="5105400"/>
          </a:xfrm>
          <a:prstGeom prst="arc">
            <a:avLst/>
          </a:prstGeom>
        </p:spPr>
        <p:style>
          <a:lnRef idx="1">
            <a:schemeClr val="dk1"/>
          </a:lnRef>
          <a:fillRef idx="0">
            <a:schemeClr val="dk1"/>
          </a:fillRef>
          <a:effectRef idx="0">
            <a:schemeClr val="dk1"/>
          </a:effectRef>
          <a:fontRef idx="minor">
            <a:schemeClr val="tx1"/>
          </a:fontRef>
        </p:style>
        <p:txBody>
          <a:bodyPr rtlCol="0" anchor="ctr"/>
          <a:lstStyle/>
          <a:p>
            <a:pPr algn="ctr"/>
            <a:endParaRPr lang="en-US"/>
          </a:p>
        </p:txBody>
      </p:sp>
      <p:sp>
        <p:nvSpPr>
          <p:cNvPr id="39" name="Rectangle 38"/>
          <p:cNvSpPr/>
          <p:nvPr/>
        </p:nvSpPr>
        <p:spPr>
          <a:xfrm>
            <a:off x="4611469" y="3881735"/>
            <a:ext cx="1409360" cy="461665"/>
          </a:xfrm>
          <a:prstGeom prst="rect">
            <a:avLst/>
          </a:prstGeom>
        </p:spPr>
        <p:txBody>
          <a:bodyPr wrap="none">
            <a:spAutoFit/>
          </a:bodyPr>
          <a:lstStyle/>
          <a:p>
            <a:r>
              <a:rPr lang="en-US" sz="2400" b="1" dirty="0" smtClean="0">
                <a:latin typeface="Times New Roman" pitchFamily="18" charset="0"/>
                <a:ea typeface="Calibri" pitchFamily="34" charset="0"/>
                <a:cs typeface="Times New Roman" pitchFamily="18" charset="0"/>
              </a:rPr>
              <a:t>500</a:t>
            </a:r>
            <a:r>
              <a:rPr lang="en-US" b="1" dirty="0" smtClean="0">
                <a:latin typeface="Times New Roman" pitchFamily="18" charset="0"/>
                <a:ea typeface="Calibri" pitchFamily="34" charset="0"/>
                <a:cs typeface="Times New Roman" pitchFamily="18" charset="0"/>
              </a:rPr>
              <a:t> UNITS</a:t>
            </a:r>
            <a:endParaRPr lang="en-US" dirty="0"/>
          </a:p>
        </p:txBody>
      </p:sp>
      <p:sp>
        <p:nvSpPr>
          <p:cNvPr id="40" name="Rectangle 39"/>
          <p:cNvSpPr/>
          <p:nvPr/>
        </p:nvSpPr>
        <p:spPr>
          <a:xfrm>
            <a:off x="4648200" y="3581400"/>
            <a:ext cx="1273105" cy="461665"/>
          </a:xfrm>
          <a:prstGeom prst="rect">
            <a:avLst/>
          </a:prstGeom>
        </p:spPr>
        <p:txBody>
          <a:bodyPr wrap="none">
            <a:spAutoFit/>
          </a:bodyPr>
          <a:lstStyle/>
          <a:p>
            <a:r>
              <a:rPr lang="en-US" sz="2400" b="1" dirty="0" smtClean="0">
                <a:latin typeface="Times New Roman" pitchFamily="18" charset="0"/>
                <a:ea typeface="Calibri" pitchFamily="34" charset="0"/>
                <a:cs typeface="Times New Roman" pitchFamily="18" charset="0"/>
              </a:rPr>
              <a:t>600 </a:t>
            </a:r>
            <a:r>
              <a:rPr lang="en-US" sz="1400" b="1" dirty="0" smtClean="0">
                <a:latin typeface="Times New Roman" pitchFamily="18" charset="0"/>
                <a:ea typeface="Calibri" pitchFamily="34" charset="0"/>
                <a:cs typeface="Times New Roman" pitchFamily="18" charset="0"/>
              </a:rPr>
              <a:t>UNITS</a:t>
            </a:r>
            <a:endParaRPr lang="en-US" dirty="0"/>
          </a:p>
        </p:txBody>
      </p:sp>
      <p:sp>
        <p:nvSpPr>
          <p:cNvPr id="41" name="Rectangle 40"/>
          <p:cNvSpPr/>
          <p:nvPr/>
        </p:nvSpPr>
        <p:spPr>
          <a:xfrm>
            <a:off x="2743200" y="3276600"/>
            <a:ext cx="351378" cy="369332"/>
          </a:xfrm>
          <a:prstGeom prst="rect">
            <a:avLst/>
          </a:prstGeom>
        </p:spPr>
        <p:txBody>
          <a:bodyPr wrap="none">
            <a:spAutoFit/>
          </a:bodyPr>
          <a:lstStyle/>
          <a:p>
            <a:r>
              <a:rPr lang="en-US" b="1" dirty="0" smtClean="0">
                <a:latin typeface="Times New Roman" pitchFamily="18" charset="0"/>
                <a:ea typeface="Calibri" pitchFamily="34" charset="0"/>
                <a:cs typeface="Times New Roman" pitchFamily="18" charset="0"/>
              </a:rPr>
              <a:t>E</a:t>
            </a:r>
            <a:endParaRPr lang="en-US" sz="1400" dirty="0"/>
          </a:p>
        </p:txBody>
      </p:sp>
      <p:sp>
        <p:nvSpPr>
          <p:cNvPr id="42" name="Rectangle 41"/>
          <p:cNvSpPr/>
          <p:nvPr/>
        </p:nvSpPr>
        <p:spPr>
          <a:xfrm>
            <a:off x="2971800" y="3048000"/>
            <a:ext cx="325730" cy="369332"/>
          </a:xfrm>
          <a:prstGeom prst="rect">
            <a:avLst/>
          </a:prstGeom>
        </p:spPr>
        <p:txBody>
          <a:bodyPr wrap="none">
            <a:spAutoFit/>
          </a:bodyPr>
          <a:lstStyle/>
          <a:p>
            <a:r>
              <a:rPr lang="en-US" b="1" dirty="0" smtClean="0">
                <a:latin typeface="Times New Roman" pitchFamily="18" charset="0"/>
                <a:ea typeface="Calibri" pitchFamily="34" charset="0"/>
                <a:cs typeface="Times New Roman" pitchFamily="18" charset="0"/>
              </a:rPr>
              <a:t>F</a:t>
            </a:r>
            <a:endParaRPr lang="en-US" sz="1400" dirty="0"/>
          </a:p>
        </p:txBody>
      </p:sp>
      <p:sp>
        <p:nvSpPr>
          <p:cNvPr id="43" name="Rectangle 42"/>
          <p:cNvSpPr/>
          <p:nvPr/>
        </p:nvSpPr>
        <p:spPr>
          <a:xfrm>
            <a:off x="2057400" y="6091535"/>
            <a:ext cx="4191000" cy="461665"/>
          </a:xfrm>
          <a:prstGeom prst="rect">
            <a:avLst/>
          </a:prstGeom>
        </p:spPr>
        <p:txBody>
          <a:bodyPr wrap="square">
            <a:spAutoFit/>
          </a:bodyPr>
          <a:lstStyle/>
          <a:p>
            <a:pPr algn="ctr"/>
            <a:r>
              <a:rPr lang="en-US" sz="2400" b="1" dirty="0" smtClean="0">
                <a:latin typeface="Times New Roman" pitchFamily="18" charset="0"/>
                <a:ea typeface="Calibri" pitchFamily="34" charset="0"/>
                <a:cs typeface="Times New Roman" pitchFamily="18" charset="0"/>
              </a:rPr>
              <a:t>(Increasing Returns to Scale)</a:t>
            </a:r>
            <a:endParaRPr lang="en-US" dirty="0"/>
          </a:p>
        </p:txBody>
      </p:sp>
    </p:spTree>
    <p:extLst>
      <p:ext uri="{BB962C8B-B14F-4D97-AF65-F5344CB8AC3E}">
        <p14:creationId xmlns:p14="http://schemas.microsoft.com/office/powerpoint/2010/main" val="2810369809"/>
      </p:ext>
    </p:extLst>
  </p:cSld>
  <p:clrMapOvr>
    <a:masterClrMapping/>
  </p:clrMapOvr>
</p:sld>
</file>

<file path=ppt/slides/slide2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4545" name="Rectangle 1"/>
          <p:cNvSpPr>
            <a:spLocks noChangeArrowheads="1"/>
          </p:cNvSpPr>
          <p:nvPr/>
        </p:nvSpPr>
        <p:spPr bwMode="auto">
          <a:xfrm>
            <a:off x="0" y="152400"/>
            <a:ext cx="9144000" cy="440120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output, it is the case of increasing returns to scale. If, for example, the inputs are increased by 20 percent and the output increases by 40 per cent, then the increasing returns to scale is said to be operating. This is due to the fact that, when the scales are increased and production is expanded, certain economies are available to the producer. e.g. the benefits of specialization of </a:t>
            </a:r>
            <a:r>
              <a:rPr kumimoji="0" lang="en-US" sz="28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labour</a:t>
            </a:r>
            <a:r>
              <a:rPr kumimoji="0" lang="en-US"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advantages of division of </a:t>
            </a:r>
            <a:r>
              <a:rPr kumimoji="0" lang="en-US" sz="28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labour</a:t>
            </a:r>
            <a:r>
              <a:rPr kumimoji="0" lang="en-US"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advantages of the use of machinery, internal economies and external economies will lead to greater output. Increasing returns to scale is illustrated in the Fig. below.</a:t>
            </a:r>
            <a:endParaRPr kumimoji="0" lang="en-US" sz="2800" b="0" i="0" u="none" strike="noStrike" cap="none" normalizeH="0" baseline="0" dirty="0" smtClean="0">
              <a:ln>
                <a:noFill/>
              </a:ln>
              <a:solidFill>
                <a:schemeClr val="tx1"/>
              </a:solidFill>
              <a:effectLst/>
              <a:latin typeface="Arial" pitchFamily="34" charset="0"/>
            </a:endParaRPr>
          </a:p>
        </p:txBody>
      </p:sp>
      <p:sp>
        <p:nvSpPr>
          <p:cNvPr id="3" name="Rectangle 2"/>
          <p:cNvSpPr/>
          <p:nvPr/>
        </p:nvSpPr>
        <p:spPr>
          <a:xfrm>
            <a:off x="0" y="4648200"/>
            <a:ext cx="9144000" cy="1815882"/>
          </a:xfrm>
          <a:prstGeom prst="rect">
            <a:avLst/>
          </a:prstGeom>
        </p:spPr>
        <p:txBody>
          <a:bodyPr wrap="square">
            <a:spAutoFit/>
          </a:bodyPr>
          <a:lstStyle/>
          <a:p>
            <a:pPr algn="just"/>
            <a:r>
              <a:rPr lang="en-US" sz="2800" dirty="0" smtClean="0">
                <a:latin typeface="Times New Roman" pitchFamily="18" charset="0"/>
                <a:ea typeface="Calibri" pitchFamily="34" charset="0"/>
                <a:cs typeface="Times New Roman" pitchFamily="18" charset="0"/>
              </a:rPr>
              <a:t>It is assumed that only two factors X (</a:t>
            </a:r>
            <a:r>
              <a:rPr lang="en-US" sz="2800" dirty="0" err="1" smtClean="0">
                <a:latin typeface="Times New Roman" pitchFamily="18" charset="0"/>
                <a:ea typeface="Calibri" pitchFamily="34" charset="0"/>
                <a:cs typeface="Times New Roman" pitchFamily="18" charset="0"/>
              </a:rPr>
              <a:t>Labour</a:t>
            </a:r>
            <a:r>
              <a:rPr lang="en-US" sz="2800" dirty="0" smtClean="0">
                <a:latin typeface="Times New Roman" pitchFamily="18" charset="0"/>
                <a:ea typeface="Calibri" pitchFamily="34" charset="0"/>
                <a:cs typeface="Times New Roman" pitchFamily="18" charset="0"/>
              </a:rPr>
              <a:t>) and Y (Capital) are required to produce a commodity. OP is drawn through origin on the </a:t>
            </a:r>
            <a:r>
              <a:rPr lang="en-US" sz="2800" dirty="0" err="1" smtClean="0">
                <a:latin typeface="Times New Roman" pitchFamily="18" charset="0"/>
                <a:ea typeface="Calibri" pitchFamily="34" charset="0"/>
                <a:cs typeface="Times New Roman" pitchFamily="18" charset="0"/>
              </a:rPr>
              <a:t>iso</a:t>
            </a:r>
            <a:r>
              <a:rPr lang="en-US" sz="2800" dirty="0" smtClean="0">
                <a:latin typeface="Times New Roman" pitchFamily="18" charset="0"/>
                <a:ea typeface="Calibri" pitchFamily="34" charset="0"/>
                <a:cs typeface="Times New Roman" pitchFamily="18" charset="0"/>
              </a:rPr>
              <a:t> </a:t>
            </a:r>
            <a:r>
              <a:rPr lang="en-US" sz="2800" dirty="0" smtClean="0">
                <a:latin typeface="Calibri"/>
                <a:ea typeface="Calibri" pitchFamily="34" charset="0"/>
                <a:cs typeface="Times New Roman" pitchFamily="18" charset="0"/>
              </a:rPr>
              <a:t>–</a:t>
            </a:r>
            <a:r>
              <a:rPr lang="en-US" sz="2800" dirty="0" smtClean="0">
                <a:latin typeface="Times New Roman" pitchFamily="18" charset="0"/>
                <a:ea typeface="Calibri" pitchFamily="34" charset="0"/>
                <a:cs typeface="Times New Roman" pitchFamily="18" charset="0"/>
              </a:rPr>
              <a:t> product map. The above figure explains that when scales are </a:t>
            </a:r>
            <a:r>
              <a:rPr lang="en-US" sz="2800" dirty="0" err="1" smtClean="0">
                <a:latin typeface="Times New Roman" pitchFamily="18" charset="0"/>
                <a:ea typeface="Calibri" pitchFamily="34" charset="0"/>
                <a:cs typeface="Times New Roman" pitchFamily="18" charset="0"/>
              </a:rPr>
              <a:t>increased,the</a:t>
            </a:r>
            <a:r>
              <a:rPr lang="en-US" sz="2800" dirty="0" smtClean="0">
                <a:latin typeface="Times New Roman" pitchFamily="18" charset="0"/>
                <a:ea typeface="Calibri" pitchFamily="34" charset="0"/>
                <a:cs typeface="Times New Roman" pitchFamily="18" charset="0"/>
              </a:rPr>
              <a:t> output is more than proportional. </a:t>
            </a:r>
            <a:endParaRPr lang="en-US" sz="2800" dirty="0"/>
          </a:p>
        </p:txBody>
      </p:sp>
    </p:spTree>
    <p:extLst>
      <p:ext uri="{BB962C8B-B14F-4D97-AF65-F5344CB8AC3E}">
        <p14:creationId xmlns:p14="http://schemas.microsoft.com/office/powerpoint/2010/main" val="2876206766"/>
      </p:ext>
    </p:extLst>
  </p:cSld>
  <p:clrMapOvr>
    <a:masterClrMapping/>
  </p:clrMapOvr>
</p:sld>
</file>

<file path=ppt/slides/slide2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7617" name="Rectangle 1"/>
          <p:cNvSpPr>
            <a:spLocks noChangeArrowheads="1"/>
          </p:cNvSpPr>
          <p:nvPr/>
        </p:nvSpPr>
        <p:spPr bwMode="auto">
          <a:xfrm>
            <a:off x="0" y="0"/>
            <a:ext cx="9144000" cy="655564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The scale line OP represents different levels of inputs where the proportion between factor X and factor Y remains constant. When the scale is increased from A to B, the returns increase from 100 to 200 units. When the scale is further increased from B to C, which is smaller than A to B, the returns increase from 200 to 300. It may be seen from the figure that the distance between B &amp; C is smaller than A &amp; B, the distance between C &amp; D is smaller than B &amp; C; similarly, the distance between D &amp; E is smaller than C &amp; D and so on. The progressively decreasing distance between the equal product curves implies that in order to have an increase of 100 units of the product, the producer has to acquire and employ lesser and lesser increase in inputs. The output increases more than proportionate increase in inputs. This figure indicates that the law of increasing returns is operating.</a:t>
            </a:r>
            <a:endParaRPr kumimoji="0" lang="en-US" sz="2800" b="0" i="0" u="none" strike="noStrike" cap="none" normalizeH="0" baseline="0" dirty="0" smtClean="0">
              <a:ln>
                <a:noFill/>
              </a:ln>
              <a:solidFill>
                <a:schemeClr val="tx1"/>
              </a:solidFill>
              <a:effectLst/>
              <a:latin typeface="Arial" pitchFamily="34" charset="0"/>
            </a:endParaRPr>
          </a:p>
        </p:txBody>
      </p:sp>
    </p:spTree>
    <p:extLst>
      <p:ext uri="{BB962C8B-B14F-4D97-AF65-F5344CB8AC3E}">
        <p14:creationId xmlns:p14="http://schemas.microsoft.com/office/powerpoint/2010/main" val="450031432"/>
      </p:ext>
    </p:extLst>
  </p:cSld>
  <p:clrMapOvr>
    <a:masterClrMapping/>
  </p:clrMapOvr>
</p:sld>
</file>

<file path=ppt/slides/slide2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Straight Connector 2"/>
          <p:cNvCxnSpPr/>
          <p:nvPr/>
        </p:nvCxnSpPr>
        <p:spPr>
          <a:xfrm rot="5400000">
            <a:off x="-1066800" y="3505200"/>
            <a:ext cx="4267200" cy="1588"/>
          </a:xfrm>
          <a:prstGeom prst="line">
            <a:avLst/>
          </a:prstGeom>
          <a:ln w="28575"/>
        </p:spPr>
        <p:style>
          <a:lnRef idx="1">
            <a:schemeClr val="dk1"/>
          </a:lnRef>
          <a:fillRef idx="0">
            <a:schemeClr val="dk1"/>
          </a:fillRef>
          <a:effectRef idx="0">
            <a:schemeClr val="dk1"/>
          </a:effectRef>
          <a:fontRef idx="minor">
            <a:schemeClr val="tx1"/>
          </a:fontRef>
        </p:style>
      </p:cxnSp>
      <p:cxnSp>
        <p:nvCxnSpPr>
          <p:cNvPr id="5" name="Straight Connector 4"/>
          <p:cNvCxnSpPr/>
          <p:nvPr/>
        </p:nvCxnSpPr>
        <p:spPr>
          <a:xfrm>
            <a:off x="1066800" y="5638800"/>
            <a:ext cx="5867400" cy="1588"/>
          </a:xfrm>
          <a:prstGeom prst="line">
            <a:avLst/>
          </a:prstGeom>
          <a:ln w="28575"/>
        </p:spPr>
        <p:style>
          <a:lnRef idx="1">
            <a:schemeClr val="dk1"/>
          </a:lnRef>
          <a:fillRef idx="0">
            <a:schemeClr val="dk1"/>
          </a:fillRef>
          <a:effectRef idx="0">
            <a:schemeClr val="dk1"/>
          </a:effectRef>
          <a:fontRef idx="minor">
            <a:schemeClr val="tx1"/>
          </a:fontRef>
        </p:style>
      </p:cxnSp>
      <p:cxnSp>
        <p:nvCxnSpPr>
          <p:cNvPr id="9" name="Straight Connector 8"/>
          <p:cNvCxnSpPr/>
          <p:nvPr/>
        </p:nvCxnSpPr>
        <p:spPr>
          <a:xfrm rot="5400000" flipH="1" flipV="1">
            <a:off x="952500" y="2095500"/>
            <a:ext cx="3657600" cy="3429000"/>
          </a:xfrm>
          <a:prstGeom prst="line">
            <a:avLst/>
          </a:prstGeom>
          <a:ln w="28575">
            <a:prstDash val="solid"/>
          </a:ln>
        </p:spPr>
        <p:style>
          <a:lnRef idx="1">
            <a:schemeClr val="dk1"/>
          </a:lnRef>
          <a:fillRef idx="0">
            <a:schemeClr val="dk1"/>
          </a:fillRef>
          <a:effectRef idx="0">
            <a:schemeClr val="dk1"/>
          </a:effectRef>
          <a:fontRef idx="minor">
            <a:schemeClr val="tx1"/>
          </a:fontRef>
        </p:style>
      </p:cxnSp>
      <p:sp>
        <p:nvSpPr>
          <p:cNvPr id="13" name="Arc 12"/>
          <p:cNvSpPr/>
          <p:nvPr/>
        </p:nvSpPr>
        <p:spPr>
          <a:xfrm rot="10526071">
            <a:off x="1416105" y="383799"/>
            <a:ext cx="3962400" cy="5105400"/>
          </a:xfrm>
          <a:prstGeom prst="arc">
            <a:avLst/>
          </a:prstGeom>
        </p:spPr>
        <p:style>
          <a:lnRef idx="1">
            <a:schemeClr val="dk1"/>
          </a:lnRef>
          <a:fillRef idx="0">
            <a:schemeClr val="dk1"/>
          </a:fillRef>
          <a:effectRef idx="0">
            <a:schemeClr val="dk1"/>
          </a:effectRef>
          <a:fontRef idx="minor">
            <a:schemeClr val="tx1"/>
          </a:fontRef>
        </p:style>
        <p:txBody>
          <a:bodyPr rtlCol="0" anchor="ctr"/>
          <a:lstStyle/>
          <a:p>
            <a:pPr algn="ctr"/>
            <a:endParaRPr lang="en-US"/>
          </a:p>
        </p:txBody>
      </p:sp>
      <p:sp>
        <p:nvSpPr>
          <p:cNvPr id="14" name="Arc 13"/>
          <p:cNvSpPr/>
          <p:nvPr/>
        </p:nvSpPr>
        <p:spPr>
          <a:xfrm rot="10526071">
            <a:off x="1644705" y="-2799"/>
            <a:ext cx="3962400" cy="5105400"/>
          </a:xfrm>
          <a:prstGeom prst="arc">
            <a:avLst/>
          </a:prstGeom>
        </p:spPr>
        <p:style>
          <a:lnRef idx="1">
            <a:schemeClr val="dk1"/>
          </a:lnRef>
          <a:fillRef idx="0">
            <a:schemeClr val="dk1"/>
          </a:fillRef>
          <a:effectRef idx="0">
            <a:schemeClr val="dk1"/>
          </a:effectRef>
          <a:fontRef idx="minor">
            <a:schemeClr val="tx1"/>
          </a:fontRef>
        </p:style>
        <p:txBody>
          <a:bodyPr rtlCol="0" anchor="ctr"/>
          <a:lstStyle/>
          <a:p>
            <a:pPr algn="ctr"/>
            <a:endParaRPr lang="en-US"/>
          </a:p>
        </p:txBody>
      </p:sp>
      <p:sp>
        <p:nvSpPr>
          <p:cNvPr id="15" name="Arc 14"/>
          <p:cNvSpPr/>
          <p:nvPr/>
        </p:nvSpPr>
        <p:spPr>
          <a:xfrm rot="10526071">
            <a:off x="1860495" y="-378201"/>
            <a:ext cx="3962400" cy="5105400"/>
          </a:xfrm>
          <a:prstGeom prst="arc">
            <a:avLst/>
          </a:prstGeom>
        </p:spPr>
        <p:style>
          <a:lnRef idx="1">
            <a:schemeClr val="dk1"/>
          </a:lnRef>
          <a:fillRef idx="0">
            <a:schemeClr val="dk1"/>
          </a:fillRef>
          <a:effectRef idx="0">
            <a:schemeClr val="dk1"/>
          </a:effectRef>
          <a:fontRef idx="minor">
            <a:schemeClr val="tx1"/>
          </a:fontRef>
        </p:style>
        <p:txBody>
          <a:bodyPr rtlCol="0" anchor="ctr"/>
          <a:lstStyle/>
          <a:p>
            <a:pPr algn="ctr"/>
            <a:endParaRPr lang="en-US"/>
          </a:p>
        </p:txBody>
      </p:sp>
      <p:sp>
        <p:nvSpPr>
          <p:cNvPr id="16" name="Arc 15"/>
          <p:cNvSpPr/>
          <p:nvPr/>
        </p:nvSpPr>
        <p:spPr>
          <a:xfrm rot="10526071">
            <a:off x="2101905" y="-764799"/>
            <a:ext cx="3962400" cy="5105400"/>
          </a:xfrm>
          <a:prstGeom prst="arc">
            <a:avLst/>
          </a:prstGeom>
        </p:spPr>
        <p:style>
          <a:lnRef idx="1">
            <a:schemeClr val="dk1"/>
          </a:lnRef>
          <a:fillRef idx="0">
            <a:schemeClr val="dk1"/>
          </a:fillRef>
          <a:effectRef idx="0">
            <a:schemeClr val="dk1"/>
          </a:effectRef>
          <a:fontRef idx="minor">
            <a:schemeClr val="tx1"/>
          </a:fontRef>
        </p:style>
        <p:txBody>
          <a:bodyPr rtlCol="0" anchor="ctr"/>
          <a:lstStyle/>
          <a:p>
            <a:pPr algn="ctr"/>
            <a:endParaRPr lang="en-US"/>
          </a:p>
        </p:txBody>
      </p:sp>
      <p:sp>
        <p:nvSpPr>
          <p:cNvPr id="21" name="Rectangle 20"/>
          <p:cNvSpPr/>
          <p:nvPr/>
        </p:nvSpPr>
        <p:spPr>
          <a:xfrm>
            <a:off x="838200" y="838200"/>
            <a:ext cx="465192" cy="461665"/>
          </a:xfrm>
          <a:prstGeom prst="rect">
            <a:avLst/>
          </a:prstGeom>
        </p:spPr>
        <p:txBody>
          <a:bodyPr wrap="none">
            <a:spAutoFit/>
          </a:bodyPr>
          <a:lstStyle/>
          <a:p>
            <a:r>
              <a:rPr lang="en-US" sz="2400" b="1" dirty="0" smtClean="0">
                <a:latin typeface="Times New Roman" pitchFamily="18" charset="0"/>
                <a:ea typeface="Calibri" pitchFamily="34" charset="0"/>
                <a:cs typeface="Times New Roman" pitchFamily="18" charset="0"/>
              </a:rPr>
              <a:t>Y</a:t>
            </a:r>
            <a:r>
              <a:rPr lang="en-US" dirty="0" smtClean="0">
                <a:latin typeface="Times New Roman" pitchFamily="18" charset="0"/>
                <a:ea typeface="Calibri" pitchFamily="34" charset="0"/>
                <a:cs typeface="Times New Roman" pitchFamily="18" charset="0"/>
              </a:rPr>
              <a:t> </a:t>
            </a:r>
            <a:endParaRPr lang="en-US" dirty="0"/>
          </a:p>
        </p:txBody>
      </p:sp>
      <p:sp>
        <p:nvSpPr>
          <p:cNvPr id="22" name="Rectangle 21"/>
          <p:cNvSpPr/>
          <p:nvPr/>
        </p:nvSpPr>
        <p:spPr>
          <a:xfrm>
            <a:off x="729104" y="3810000"/>
            <a:ext cx="413896" cy="461665"/>
          </a:xfrm>
          <a:prstGeom prst="rect">
            <a:avLst/>
          </a:prstGeom>
        </p:spPr>
        <p:txBody>
          <a:bodyPr wrap="none">
            <a:spAutoFit/>
          </a:bodyPr>
          <a:lstStyle/>
          <a:p>
            <a:r>
              <a:rPr lang="en-US" sz="2400" b="1" dirty="0" smtClean="0">
                <a:latin typeface="Times New Roman" pitchFamily="18" charset="0"/>
                <a:ea typeface="Calibri" pitchFamily="34" charset="0"/>
                <a:cs typeface="Times New Roman" pitchFamily="18" charset="0"/>
              </a:rPr>
              <a:t>S</a:t>
            </a:r>
            <a:r>
              <a:rPr lang="en-US" dirty="0" smtClean="0">
                <a:latin typeface="Times New Roman" pitchFamily="18" charset="0"/>
                <a:ea typeface="Calibri" pitchFamily="34" charset="0"/>
                <a:cs typeface="Times New Roman" pitchFamily="18" charset="0"/>
              </a:rPr>
              <a:t> </a:t>
            </a:r>
            <a:endParaRPr lang="en-US" dirty="0"/>
          </a:p>
        </p:txBody>
      </p:sp>
      <p:sp>
        <p:nvSpPr>
          <p:cNvPr id="23" name="Rectangle 22"/>
          <p:cNvSpPr/>
          <p:nvPr/>
        </p:nvSpPr>
        <p:spPr>
          <a:xfrm>
            <a:off x="737978" y="5486400"/>
            <a:ext cx="481222" cy="461665"/>
          </a:xfrm>
          <a:prstGeom prst="rect">
            <a:avLst/>
          </a:prstGeom>
        </p:spPr>
        <p:txBody>
          <a:bodyPr wrap="none">
            <a:spAutoFit/>
          </a:bodyPr>
          <a:lstStyle/>
          <a:p>
            <a:r>
              <a:rPr lang="en-US" sz="2400" b="1" dirty="0" smtClean="0">
                <a:latin typeface="Times New Roman" pitchFamily="18" charset="0"/>
                <a:ea typeface="Calibri" pitchFamily="34" charset="0"/>
                <a:cs typeface="Times New Roman" pitchFamily="18" charset="0"/>
              </a:rPr>
              <a:t>O</a:t>
            </a:r>
            <a:r>
              <a:rPr lang="en-US" dirty="0" smtClean="0">
                <a:latin typeface="Times New Roman" pitchFamily="18" charset="0"/>
                <a:ea typeface="Calibri" pitchFamily="34" charset="0"/>
                <a:cs typeface="Times New Roman" pitchFamily="18" charset="0"/>
              </a:rPr>
              <a:t> </a:t>
            </a:r>
            <a:endParaRPr lang="en-US" dirty="0"/>
          </a:p>
        </p:txBody>
      </p:sp>
      <p:sp>
        <p:nvSpPr>
          <p:cNvPr id="24" name="Rectangle 23"/>
          <p:cNvSpPr/>
          <p:nvPr/>
        </p:nvSpPr>
        <p:spPr>
          <a:xfrm>
            <a:off x="2133600" y="3733800"/>
            <a:ext cx="423514" cy="461665"/>
          </a:xfrm>
          <a:prstGeom prst="rect">
            <a:avLst/>
          </a:prstGeom>
        </p:spPr>
        <p:txBody>
          <a:bodyPr wrap="none">
            <a:spAutoFit/>
          </a:bodyPr>
          <a:lstStyle/>
          <a:p>
            <a:r>
              <a:rPr lang="en-US" sz="2400" b="1" dirty="0" smtClean="0">
                <a:latin typeface="Times New Roman" pitchFamily="18" charset="0"/>
                <a:ea typeface="Calibri" pitchFamily="34" charset="0"/>
                <a:cs typeface="Times New Roman" pitchFamily="18" charset="0"/>
              </a:rPr>
              <a:t>C</a:t>
            </a:r>
            <a:endParaRPr lang="en-US" dirty="0"/>
          </a:p>
        </p:txBody>
      </p:sp>
      <p:sp>
        <p:nvSpPr>
          <p:cNvPr id="25" name="Rectangle 24"/>
          <p:cNvSpPr/>
          <p:nvPr/>
        </p:nvSpPr>
        <p:spPr>
          <a:xfrm>
            <a:off x="2514600" y="3505200"/>
            <a:ext cx="370614" cy="400110"/>
          </a:xfrm>
          <a:prstGeom prst="rect">
            <a:avLst/>
          </a:prstGeom>
        </p:spPr>
        <p:txBody>
          <a:bodyPr wrap="none">
            <a:spAutoFit/>
          </a:bodyPr>
          <a:lstStyle/>
          <a:p>
            <a:r>
              <a:rPr lang="en-US" sz="2000" b="1" dirty="0" smtClean="0">
                <a:latin typeface="Times New Roman" pitchFamily="18" charset="0"/>
                <a:ea typeface="Calibri" pitchFamily="34" charset="0"/>
                <a:cs typeface="Times New Roman" pitchFamily="18" charset="0"/>
              </a:rPr>
              <a:t>D</a:t>
            </a:r>
            <a:endParaRPr lang="en-US" sz="1600" dirty="0"/>
          </a:p>
        </p:txBody>
      </p:sp>
      <p:sp>
        <p:nvSpPr>
          <p:cNvPr id="26" name="Rectangle 25"/>
          <p:cNvSpPr/>
          <p:nvPr/>
        </p:nvSpPr>
        <p:spPr>
          <a:xfrm>
            <a:off x="1828800" y="4114800"/>
            <a:ext cx="389850" cy="461665"/>
          </a:xfrm>
          <a:prstGeom prst="rect">
            <a:avLst/>
          </a:prstGeom>
        </p:spPr>
        <p:txBody>
          <a:bodyPr wrap="none">
            <a:spAutoFit/>
          </a:bodyPr>
          <a:lstStyle/>
          <a:p>
            <a:r>
              <a:rPr lang="en-US" sz="2400" b="1" dirty="0" smtClean="0">
                <a:latin typeface="Times New Roman" pitchFamily="18" charset="0"/>
                <a:ea typeface="Calibri" pitchFamily="34" charset="0"/>
                <a:cs typeface="Times New Roman" pitchFamily="18" charset="0"/>
              </a:rPr>
              <a:t>B</a:t>
            </a:r>
            <a:endParaRPr lang="en-US" dirty="0"/>
          </a:p>
        </p:txBody>
      </p:sp>
      <p:sp>
        <p:nvSpPr>
          <p:cNvPr id="27" name="Rectangle 26"/>
          <p:cNvSpPr/>
          <p:nvPr/>
        </p:nvSpPr>
        <p:spPr>
          <a:xfrm>
            <a:off x="4300886" y="1600200"/>
            <a:ext cx="372218" cy="461665"/>
          </a:xfrm>
          <a:prstGeom prst="rect">
            <a:avLst/>
          </a:prstGeom>
        </p:spPr>
        <p:txBody>
          <a:bodyPr wrap="none">
            <a:spAutoFit/>
          </a:bodyPr>
          <a:lstStyle/>
          <a:p>
            <a:r>
              <a:rPr lang="en-US" sz="2400" b="1" dirty="0" smtClean="0">
                <a:latin typeface="Times New Roman" pitchFamily="18" charset="0"/>
                <a:ea typeface="Calibri" pitchFamily="34" charset="0"/>
                <a:cs typeface="Times New Roman" pitchFamily="18" charset="0"/>
              </a:rPr>
              <a:t>P</a:t>
            </a:r>
            <a:endParaRPr lang="en-US" dirty="0"/>
          </a:p>
        </p:txBody>
      </p:sp>
      <p:sp>
        <p:nvSpPr>
          <p:cNvPr id="28" name="Rectangle 27"/>
          <p:cNvSpPr/>
          <p:nvPr/>
        </p:nvSpPr>
        <p:spPr>
          <a:xfrm>
            <a:off x="1447800" y="4419600"/>
            <a:ext cx="423514" cy="461665"/>
          </a:xfrm>
          <a:prstGeom prst="rect">
            <a:avLst/>
          </a:prstGeom>
        </p:spPr>
        <p:txBody>
          <a:bodyPr wrap="none">
            <a:spAutoFit/>
          </a:bodyPr>
          <a:lstStyle/>
          <a:p>
            <a:r>
              <a:rPr lang="en-US" sz="2400" b="1" dirty="0" smtClean="0">
                <a:latin typeface="Times New Roman" pitchFamily="18" charset="0"/>
                <a:ea typeface="Calibri" pitchFamily="34" charset="0"/>
                <a:cs typeface="Times New Roman" pitchFamily="18" charset="0"/>
              </a:rPr>
              <a:t>A</a:t>
            </a:r>
            <a:endParaRPr lang="en-US" dirty="0"/>
          </a:p>
        </p:txBody>
      </p:sp>
      <p:sp>
        <p:nvSpPr>
          <p:cNvPr id="30" name="Rectangle 29"/>
          <p:cNvSpPr/>
          <p:nvPr/>
        </p:nvSpPr>
        <p:spPr>
          <a:xfrm>
            <a:off x="4648200" y="4114800"/>
            <a:ext cx="1409360" cy="461665"/>
          </a:xfrm>
          <a:prstGeom prst="rect">
            <a:avLst/>
          </a:prstGeom>
        </p:spPr>
        <p:txBody>
          <a:bodyPr wrap="none">
            <a:spAutoFit/>
          </a:bodyPr>
          <a:lstStyle/>
          <a:p>
            <a:r>
              <a:rPr lang="en-US" sz="2400" b="1" dirty="0" smtClean="0">
                <a:latin typeface="Times New Roman" pitchFamily="18" charset="0"/>
                <a:ea typeface="Calibri" pitchFamily="34" charset="0"/>
                <a:cs typeface="Times New Roman" pitchFamily="18" charset="0"/>
              </a:rPr>
              <a:t>400</a:t>
            </a:r>
            <a:r>
              <a:rPr lang="en-US" b="1" dirty="0" smtClean="0">
                <a:latin typeface="Times New Roman" pitchFamily="18" charset="0"/>
                <a:ea typeface="Calibri" pitchFamily="34" charset="0"/>
                <a:cs typeface="Times New Roman" pitchFamily="18" charset="0"/>
              </a:rPr>
              <a:t> UNITS</a:t>
            </a:r>
            <a:endParaRPr lang="en-US" dirty="0"/>
          </a:p>
        </p:txBody>
      </p:sp>
      <p:sp>
        <p:nvSpPr>
          <p:cNvPr id="31" name="Rectangle 30"/>
          <p:cNvSpPr/>
          <p:nvPr/>
        </p:nvSpPr>
        <p:spPr>
          <a:xfrm>
            <a:off x="4343400" y="4491335"/>
            <a:ext cx="1409360" cy="461665"/>
          </a:xfrm>
          <a:prstGeom prst="rect">
            <a:avLst/>
          </a:prstGeom>
        </p:spPr>
        <p:txBody>
          <a:bodyPr wrap="none">
            <a:spAutoFit/>
          </a:bodyPr>
          <a:lstStyle/>
          <a:p>
            <a:r>
              <a:rPr lang="en-US" sz="2400" b="1" dirty="0" smtClean="0">
                <a:latin typeface="Times New Roman" pitchFamily="18" charset="0"/>
                <a:ea typeface="Calibri" pitchFamily="34" charset="0"/>
                <a:cs typeface="Times New Roman" pitchFamily="18" charset="0"/>
              </a:rPr>
              <a:t>300</a:t>
            </a:r>
            <a:r>
              <a:rPr lang="en-US" b="1" dirty="0" smtClean="0">
                <a:latin typeface="Times New Roman" pitchFamily="18" charset="0"/>
                <a:ea typeface="Calibri" pitchFamily="34" charset="0"/>
                <a:cs typeface="Times New Roman" pitchFamily="18" charset="0"/>
              </a:rPr>
              <a:t> UNITS</a:t>
            </a:r>
            <a:endParaRPr lang="en-US" dirty="0"/>
          </a:p>
        </p:txBody>
      </p:sp>
      <p:sp>
        <p:nvSpPr>
          <p:cNvPr id="32" name="Rectangle 31"/>
          <p:cNvSpPr/>
          <p:nvPr/>
        </p:nvSpPr>
        <p:spPr>
          <a:xfrm>
            <a:off x="4038600" y="4876800"/>
            <a:ext cx="1409360" cy="461665"/>
          </a:xfrm>
          <a:prstGeom prst="rect">
            <a:avLst/>
          </a:prstGeom>
        </p:spPr>
        <p:txBody>
          <a:bodyPr wrap="none">
            <a:spAutoFit/>
          </a:bodyPr>
          <a:lstStyle/>
          <a:p>
            <a:r>
              <a:rPr lang="en-US" sz="2400" b="1" dirty="0" smtClean="0">
                <a:latin typeface="Times New Roman" pitchFamily="18" charset="0"/>
                <a:ea typeface="Calibri" pitchFamily="34" charset="0"/>
                <a:cs typeface="Times New Roman" pitchFamily="18" charset="0"/>
              </a:rPr>
              <a:t>200</a:t>
            </a:r>
            <a:r>
              <a:rPr lang="en-US" b="1" dirty="0" smtClean="0">
                <a:latin typeface="Times New Roman" pitchFamily="18" charset="0"/>
                <a:ea typeface="Calibri" pitchFamily="34" charset="0"/>
                <a:cs typeface="Times New Roman" pitchFamily="18" charset="0"/>
              </a:rPr>
              <a:t> UNITS</a:t>
            </a:r>
            <a:endParaRPr lang="en-US" dirty="0"/>
          </a:p>
        </p:txBody>
      </p:sp>
      <p:sp>
        <p:nvSpPr>
          <p:cNvPr id="33" name="Rectangle 32"/>
          <p:cNvSpPr/>
          <p:nvPr/>
        </p:nvSpPr>
        <p:spPr>
          <a:xfrm>
            <a:off x="3733800" y="5177135"/>
            <a:ext cx="1409360" cy="461665"/>
          </a:xfrm>
          <a:prstGeom prst="rect">
            <a:avLst/>
          </a:prstGeom>
        </p:spPr>
        <p:txBody>
          <a:bodyPr wrap="none">
            <a:spAutoFit/>
          </a:bodyPr>
          <a:lstStyle/>
          <a:p>
            <a:r>
              <a:rPr lang="en-US" sz="2400" b="1" dirty="0" smtClean="0">
                <a:latin typeface="Times New Roman" pitchFamily="18" charset="0"/>
                <a:ea typeface="Calibri" pitchFamily="34" charset="0"/>
                <a:cs typeface="Times New Roman" pitchFamily="18" charset="0"/>
              </a:rPr>
              <a:t>100</a:t>
            </a:r>
            <a:r>
              <a:rPr lang="en-US" b="1" dirty="0" smtClean="0">
                <a:latin typeface="Times New Roman" pitchFamily="18" charset="0"/>
                <a:ea typeface="Calibri" pitchFamily="34" charset="0"/>
                <a:cs typeface="Times New Roman" pitchFamily="18" charset="0"/>
              </a:rPr>
              <a:t> UNITS</a:t>
            </a:r>
            <a:endParaRPr lang="en-US" dirty="0"/>
          </a:p>
        </p:txBody>
      </p:sp>
      <p:sp>
        <p:nvSpPr>
          <p:cNvPr id="34" name="Rectangle 33"/>
          <p:cNvSpPr/>
          <p:nvPr/>
        </p:nvSpPr>
        <p:spPr>
          <a:xfrm>
            <a:off x="6897469" y="5405735"/>
            <a:ext cx="407484" cy="461665"/>
          </a:xfrm>
          <a:prstGeom prst="rect">
            <a:avLst/>
          </a:prstGeom>
        </p:spPr>
        <p:txBody>
          <a:bodyPr wrap="none">
            <a:spAutoFit/>
          </a:bodyPr>
          <a:lstStyle/>
          <a:p>
            <a:r>
              <a:rPr lang="en-US" sz="2400" b="1" dirty="0" smtClean="0">
                <a:latin typeface="Times New Roman" pitchFamily="18" charset="0"/>
                <a:ea typeface="Calibri" pitchFamily="34" charset="0"/>
                <a:cs typeface="Times New Roman" pitchFamily="18" charset="0"/>
              </a:rPr>
              <a:t>X</a:t>
            </a:r>
            <a:endParaRPr lang="en-US" dirty="0"/>
          </a:p>
        </p:txBody>
      </p:sp>
      <p:sp>
        <p:nvSpPr>
          <p:cNvPr id="35" name="Rectangle 34"/>
          <p:cNvSpPr/>
          <p:nvPr/>
        </p:nvSpPr>
        <p:spPr>
          <a:xfrm>
            <a:off x="2286000" y="5715000"/>
            <a:ext cx="3810000" cy="461665"/>
          </a:xfrm>
          <a:prstGeom prst="rect">
            <a:avLst/>
          </a:prstGeom>
        </p:spPr>
        <p:txBody>
          <a:bodyPr wrap="square">
            <a:spAutoFit/>
          </a:bodyPr>
          <a:lstStyle/>
          <a:p>
            <a:pPr algn="ctr"/>
            <a:r>
              <a:rPr lang="en-US" sz="2400" b="1" dirty="0" smtClean="0">
                <a:latin typeface="Times New Roman" pitchFamily="18" charset="0"/>
                <a:ea typeface="Calibri" pitchFamily="34" charset="0"/>
                <a:cs typeface="Times New Roman" pitchFamily="18" charset="0"/>
              </a:rPr>
              <a:t>FACTOR X (LABOUR)</a:t>
            </a:r>
            <a:endParaRPr lang="en-US" dirty="0"/>
          </a:p>
        </p:txBody>
      </p:sp>
      <p:sp>
        <p:nvSpPr>
          <p:cNvPr id="36" name="Rectangle 35"/>
          <p:cNvSpPr/>
          <p:nvPr/>
        </p:nvSpPr>
        <p:spPr>
          <a:xfrm rot="16200000">
            <a:off x="-1153930" y="3195935"/>
            <a:ext cx="3379130" cy="461665"/>
          </a:xfrm>
          <a:prstGeom prst="rect">
            <a:avLst/>
          </a:prstGeom>
        </p:spPr>
        <p:txBody>
          <a:bodyPr wrap="none">
            <a:spAutoFit/>
          </a:bodyPr>
          <a:lstStyle/>
          <a:p>
            <a:r>
              <a:rPr lang="en-US" sz="2400" b="1" dirty="0" smtClean="0">
                <a:latin typeface="Times New Roman" pitchFamily="18" charset="0"/>
                <a:ea typeface="Calibri" pitchFamily="34" charset="0"/>
                <a:cs typeface="Times New Roman" pitchFamily="18" charset="0"/>
              </a:rPr>
              <a:t>FACTOR Y (CAPITAL)</a:t>
            </a:r>
            <a:endParaRPr lang="en-US" dirty="0"/>
          </a:p>
        </p:txBody>
      </p:sp>
      <p:sp>
        <p:nvSpPr>
          <p:cNvPr id="37" name="Arc 36"/>
          <p:cNvSpPr/>
          <p:nvPr/>
        </p:nvSpPr>
        <p:spPr>
          <a:xfrm rot="10526071">
            <a:off x="2470095" y="-1064001"/>
            <a:ext cx="3962400" cy="5105400"/>
          </a:xfrm>
          <a:prstGeom prst="arc">
            <a:avLst/>
          </a:prstGeom>
        </p:spPr>
        <p:style>
          <a:lnRef idx="1">
            <a:schemeClr val="dk1"/>
          </a:lnRef>
          <a:fillRef idx="0">
            <a:schemeClr val="dk1"/>
          </a:fillRef>
          <a:effectRef idx="0">
            <a:schemeClr val="dk1"/>
          </a:effectRef>
          <a:fontRef idx="minor">
            <a:schemeClr val="tx1"/>
          </a:fontRef>
        </p:style>
        <p:txBody>
          <a:bodyPr rtlCol="0" anchor="ctr"/>
          <a:lstStyle/>
          <a:p>
            <a:pPr algn="ctr"/>
            <a:endParaRPr lang="en-US"/>
          </a:p>
        </p:txBody>
      </p:sp>
      <p:sp>
        <p:nvSpPr>
          <p:cNvPr id="38" name="Arc 37"/>
          <p:cNvSpPr/>
          <p:nvPr/>
        </p:nvSpPr>
        <p:spPr>
          <a:xfrm rot="10526071">
            <a:off x="2774895" y="-1374399"/>
            <a:ext cx="3962400" cy="5105400"/>
          </a:xfrm>
          <a:prstGeom prst="arc">
            <a:avLst/>
          </a:prstGeom>
        </p:spPr>
        <p:style>
          <a:lnRef idx="1">
            <a:schemeClr val="dk1"/>
          </a:lnRef>
          <a:fillRef idx="0">
            <a:schemeClr val="dk1"/>
          </a:fillRef>
          <a:effectRef idx="0">
            <a:schemeClr val="dk1"/>
          </a:effectRef>
          <a:fontRef idx="minor">
            <a:schemeClr val="tx1"/>
          </a:fontRef>
        </p:style>
        <p:txBody>
          <a:bodyPr rtlCol="0" anchor="ctr"/>
          <a:lstStyle/>
          <a:p>
            <a:pPr algn="ctr"/>
            <a:endParaRPr lang="en-US"/>
          </a:p>
        </p:txBody>
      </p:sp>
      <p:sp>
        <p:nvSpPr>
          <p:cNvPr id="39" name="Rectangle 38"/>
          <p:cNvSpPr/>
          <p:nvPr/>
        </p:nvSpPr>
        <p:spPr>
          <a:xfrm>
            <a:off x="4611469" y="3881735"/>
            <a:ext cx="1409360" cy="461665"/>
          </a:xfrm>
          <a:prstGeom prst="rect">
            <a:avLst/>
          </a:prstGeom>
        </p:spPr>
        <p:txBody>
          <a:bodyPr wrap="none">
            <a:spAutoFit/>
          </a:bodyPr>
          <a:lstStyle/>
          <a:p>
            <a:r>
              <a:rPr lang="en-US" sz="2400" b="1" dirty="0" smtClean="0">
                <a:latin typeface="Times New Roman" pitchFamily="18" charset="0"/>
                <a:ea typeface="Calibri" pitchFamily="34" charset="0"/>
                <a:cs typeface="Times New Roman" pitchFamily="18" charset="0"/>
              </a:rPr>
              <a:t>500</a:t>
            </a:r>
            <a:r>
              <a:rPr lang="en-US" b="1" dirty="0" smtClean="0">
                <a:latin typeface="Times New Roman" pitchFamily="18" charset="0"/>
                <a:ea typeface="Calibri" pitchFamily="34" charset="0"/>
                <a:cs typeface="Times New Roman" pitchFamily="18" charset="0"/>
              </a:rPr>
              <a:t> UNITS</a:t>
            </a:r>
            <a:endParaRPr lang="en-US" dirty="0"/>
          </a:p>
        </p:txBody>
      </p:sp>
      <p:sp>
        <p:nvSpPr>
          <p:cNvPr id="40" name="Rectangle 39"/>
          <p:cNvSpPr/>
          <p:nvPr/>
        </p:nvSpPr>
        <p:spPr>
          <a:xfrm>
            <a:off x="4648200" y="3581400"/>
            <a:ext cx="1273105" cy="461665"/>
          </a:xfrm>
          <a:prstGeom prst="rect">
            <a:avLst/>
          </a:prstGeom>
        </p:spPr>
        <p:txBody>
          <a:bodyPr wrap="none">
            <a:spAutoFit/>
          </a:bodyPr>
          <a:lstStyle/>
          <a:p>
            <a:r>
              <a:rPr lang="en-US" sz="2400" b="1" dirty="0" smtClean="0">
                <a:latin typeface="Times New Roman" pitchFamily="18" charset="0"/>
                <a:ea typeface="Calibri" pitchFamily="34" charset="0"/>
                <a:cs typeface="Times New Roman" pitchFamily="18" charset="0"/>
              </a:rPr>
              <a:t>600 </a:t>
            </a:r>
            <a:r>
              <a:rPr lang="en-US" sz="1400" b="1" dirty="0" smtClean="0">
                <a:latin typeface="Times New Roman" pitchFamily="18" charset="0"/>
                <a:ea typeface="Calibri" pitchFamily="34" charset="0"/>
                <a:cs typeface="Times New Roman" pitchFamily="18" charset="0"/>
              </a:rPr>
              <a:t>UNITS</a:t>
            </a:r>
            <a:endParaRPr lang="en-US" dirty="0"/>
          </a:p>
        </p:txBody>
      </p:sp>
      <p:sp>
        <p:nvSpPr>
          <p:cNvPr id="41" name="Rectangle 40"/>
          <p:cNvSpPr/>
          <p:nvPr/>
        </p:nvSpPr>
        <p:spPr>
          <a:xfrm>
            <a:off x="2819400" y="3200400"/>
            <a:ext cx="351378" cy="369332"/>
          </a:xfrm>
          <a:prstGeom prst="rect">
            <a:avLst/>
          </a:prstGeom>
        </p:spPr>
        <p:txBody>
          <a:bodyPr wrap="none">
            <a:spAutoFit/>
          </a:bodyPr>
          <a:lstStyle/>
          <a:p>
            <a:r>
              <a:rPr lang="en-US" b="1" dirty="0" smtClean="0">
                <a:latin typeface="Times New Roman" pitchFamily="18" charset="0"/>
                <a:ea typeface="Calibri" pitchFamily="34" charset="0"/>
                <a:cs typeface="Times New Roman" pitchFamily="18" charset="0"/>
              </a:rPr>
              <a:t>E</a:t>
            </a:r>
            <a:endParaRPr lang="en-US" sz="1400" dirty="0"/>
          </a:p>
        </p:txBody>
      </p:sp>
      <p:sp>
        <p:nvSpPr>
          <p:cNvPr id="42" name="Rectangle 41"/>
          <p:cNvSpPr/>
          <p:nvPr/>
        </p:nvSpPr>
        <p:spPr>
          <a:xfrm>
            <a:off x="3124200" y="2907268"/>
            <a:ext cx="325730" cy="369332"/>
          </a:xfrm>
          <a:prstGeom prst="rect">
            <a:avLst/>
          </a:prstGeom>
        </p:spPr>
        <p:txBody>
          <a:bodyPr wrap="none">
            <a:spAutoFit/>
          </a:bodyPr>
          <a:lstStyle/>
          <a:p>
            <a:r>
              <a:rPr lang="en-US" b="1" dirty="0" smtClean="0">
                <a:latin typeface="Times New Roman" pitchFamily="18" charset="0"/>
                <a:ea typeface="Calibri" pitchFamily="34" charset="0"/>
                <a:cs typeface="Times New Roman" pitchFamily="18" charset="0"/>
              </a:rPr>
              <a:t>F</a:t>
            </a:r>
            <a:endParaRPr lang="en-US" sz="1400" dirty="0"/>
          </a:p>
        </p:txBody>
      </p:sp>
      <p:sp>
        <p:nvSpPr>
          <p:cNvPr id="43" name="Rectangle 42"/>
          <p:cNvSpPr/>
          <p:nvPr/>
        </p:nvSpPr>
        <p:spPr>
          <a:xfrm>
            <a:off x="2057400" y="6091535"/>
            <a:ext cx="4191000" cy="461665"/>
          </a:xfrm>
          <a:prstGeom prst="rect">
            <a:avLst/>
          </a:prstGeom>
        </p:spPr>
        <p:txBody>
          <a:bodyPr wrap="square">
            <a:spAutoFit/>
          </a:bodyPr>
          <a:lstStyle/>
          <a:p>
            <a:pPr algn="ctr"/>
            <a:r>
              <a:rPr lang="en-US" sz="2400" b="1" dirty="0" smtClean="0">
                <a:latin typeface="Times New Roman" pitchFamily="18" charset="0"/>
                <a:ea typeface="Calibri" pitchFamily="34" charset="0"/>
                <a:cs typeface="Times New Roman" pitchFamily="18" charset="0"/>
              </a:rPr>
              <a:t>(Constant Returns to Scale)</a:t>
            </a:r>
            <a:endParaRPr lang="en-US" dirty="0"/>
          </a:p>
        </p:txBody>
      </p:sp>
      <p:sp>
        <p:nvSpPr>
          <p:cNvPr id="44" name="Rectangle 43"/>
          <p:cNvSpPr/>
          <p:nvPr/>
        </p:nvSpPr>
        <p:spPr>
          <a:xfrm>
            <a:off x="0" y="0"/>
            <a:ext cx="8153400" cy="646331"/>
          </a:xfrm>
          <a:prstGeom prst="rect">
            <a:avLst/>
          </a:prstGeom>
        </p:spPr>
        <p:txBody>
          <a:bodyPr wrap="square">
            <a:spAutoFit/>
          </a:bodyPr>
          <a:lstStyle/>
          <a:p>
            <a:r>
              <a:rPr lang="en-US" sz="3600" b="1" dirty="0" smtClean="0">
                <a:solidFill>
                  <a:srgbClr val="FFFF00"/>
                </a:solidFill>
              </a:rPr>
              <a:t>b) </a:t>
            </a:r>
            <a:r>
              <a:rPr lang="en-US" sz="3600" b="1" u="sng" dirty="0" smtClean="0">
                <a:solidFill>
                  <a:srgbClr val="FFFF00"/>
                </a:solidFill>
              </a:rPr>
              <a:t>Constant Returns to Scale</a:t>
            </a:r>
            <a:endParaRPr lang="en-US" sz="3600" b="1" u="sng" dirty="0">
              <a:solidFill>
                <a:srgbClr val="FFFF00"/>
              </a:solidFill>
            </a:endParaRPr>
          </a:p>
        </p:txBody>
      </p:sp>
    </p:spTree>
    <p:extLst>
      <p:ext uri="{BB962C8B-B14F-4D97-AF65-F5344CB8AC3E}">
        <p14:creationId xmlns:p14="http://schemas.microsoft.com/office/powerpoint/2010/main" val="1770448438"/>
      </p:ext>
    </p:extLst>
  </p:cSld>
  <p:clrMapOvr>
    <a:masterClrMapping/>
  </p:clrMapOvr>
</p:sld>
</file>

<file path=ppt/slides/slide2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9" name="Rectangle 1"/>
          <p:cNvSpPr>
            <a:spLocks noChangeArrowheads="1"/>
          </p:cNvSpPr>
          <p:nvPr/>
        </p:nvSpPr>
        <p:spPr bwMode="auto">
          <a:xfrm>
            <a:off x="0" y="246757"/>
            <a:ext cx="9144000" cy="600164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3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When we increase all factors (i.e. scale) in a given proportion and the output also increases in the same proportion, returns to scale are said to be constant. Thus, when doubling or trebling of all factors causes doubling or trebling of output, constant returns to scale are operating. In mathematics, the concept of constant returns to scale is called</a:t>
            </a:r>
            <a:r>
              <a:rPr kumimoji="0" lang="en-US" sz="32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en-US" sz="3200" b="1" i="0" u="none" strike="noStrike" cap="none" normalizeH="0" baseline="0" dirty="0" smtClean="0">
                <a:ln>
                  <a:noFill/>
                </a:ln>
                <a:solidFill>
                  <a:srgbClr val="FFFF00"/>
                </a:solidFill>
                <a:effectLst/>
                <a:latin typeface="Times New Roman" pitchFamily="18" charset="0"/>
                <a:ea typeface="Calibri" pitchFamily="34" charset="0"/>
                <a:cs typeface="Times New Roman" pitchFamily="18" charset="0"/>
              </a:rPr>
              <a:t>linear and homogeneous production function or homogeneous production function of the first degree</a:t>
            </a:r>
            <a:r>
              <a:rPr kumimoji="0" lang="en-US" sz="32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r>
              <a:rPr kumimoji="0" lang="en-US" sz="3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The constant returns to scale operate when economics and diseconomies arising due to expansion of production balance each other. It is explained in the </a:t>
            </a:r>
            <a:r>
              <a:rPr kumimoji="0" lang="en-US" sz="32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Fig.below</a:t>
            </a:r>
            <a:r>
              <a:rPr kumimoji="0" lang="en-US" sz="3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endParaRPr kumimoji="0" lang="en-US" sz="3200" b="0" i="0" u="none" strike="noStrike" cap="none" normalizeH="0" baseline="0" dirty="0" smtClean="0">
              <a:ln>
                <a:noFill/>
              </a:ln>
              <a:solidFill>
                <a:schemeClr val="tx1"/>
              </a:solidFill>
              <a:effectLst/>
              <a:latin typeface="Arial" pitchFamily="34" charset="0"/>
            </a:endParaRPr>
          </a:p>
        </p:txBody>
      </p:sp>
    </p:spTree>
    <p:extLst>
      <p:ext uri="{BB962C8B-B14F-4D97-AF65-F5344CB8AC3E}">
        <p14:creationId xmlns:p14="http://schemas.microsoft.com/office/powerpoint/2010/main" val="3874560659"/>
      </p:ext>
    </p:extLst>
  </p:cSld>
  <p:clrMapOvr>
    <a:masterClrMapping/>
  </p:clrMapOvr>
</p:sld>
</file>

<file path=ppt/slides/slide2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4065" name="Rectangle 1"/>
          <p:cNvSpPr>
            <a:spLocks noChangeArrowheads="1"/>
          </p:cNvSpPr>
          <p:nvPr/>
        </p:nvSpPr>
        <p:spPr bwMode="auto">
          <a:xfrm>
            <a:off x="152400" y="428685"/>
            <a:ext cx="8839200" cy="452431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3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An equal product map is drawn by assuming that only two factors (</a:t>
            </a:r>
            <a:r>
              <a:rPr kumimoji="0" lang="en-US" sz="32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labour</a:t>
            </a:r>
            <a:r>
              <a:rPr kumimoji="0" lang="en-US" sz="3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and capital) are required to produce a commodity. OP is the scale line. It will be seen from the figure that successive equal product curves are </a:t>
            </a:r>
            <a:r>
              <a:rPr kumimoji="0" lang="en-US" sz="32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equi</a:t>
            </a:r>
            <a:r>
              <a:rPr kumimoji="0" lang="en-US" sz="3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en-US" sz="3200"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en-US" sz="3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distant from each other along the scale line OP. Thus along the line OP, AB = BC = CD = DE and so on. This means that when factors X and Y are increased in a given proportion, the output also increases in the same proportion.</a:t>
            </a:r>
            <a:endParaRPr kumimoji="0" lang="en-US" sz="3200" b="0" i="0" u="none" strike="noStrike" cap="none" normalizeH="0" baseline="0" dirty="0" smtClean="0">
              <a:ln>
                <a:noFill/>
              </a:ln>
              <a:solidFill>
                <a:schemeClr val="tx1"/>
              </a:solidFill>
              <a:effectLst/>
              <a:latin typeface="Arial" pitchFamily="34" charset="0"/>
            </a:endParaRPr>
          </a:p>
        </p:txBody>
      </p:sp>
    </p:spTree>
    <p:extLst>
      <p:ext uri="{BB962C8B-B14F-4D97-AF65-F5344CB8AC3E}">
        <p14:creationId xmlns:p14="http://schemas.microsoft.com/office/powerpoint/2010/main" val="157903460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Rectangle 1"/>
          <p:cNvSpPr>
            <a:spLocks noChangeArrowheads="1"/>
          </p:cNvSpPr>
          <p:nvPr/>
        </p:nvSpPr>
        <p:spPr bwMode="auto">
          <a:xfrm>
            <a:off x="228600" y="197584"/>
            <a:ext cx="8382000" cy="624786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tab pos="857250" algn="l"/>
              </a:tabLst>
            </a:pPr>
            <a:r>
              <a:rPr kumimoji="0" lang="en-US" sz="40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We may, now illustrate</a:t>
            </a:r>
            <a:r>
              <a:rPr kumimoji="0" lang="en-US" sz="3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endParaRPr kumimoji="0" lang="en-US" sz="1600" b="0" i="0" u="none" strike="noStrike" cap="none" normalizeH="0" baseline="0" dirty="0" smtClean="0">
              <a:ln>
                <a:noFill/>
              </a:ln>
              <a:solidFill>
                <a:schemeClr val="tx1"/>
              </a:solidFill>
              <a:effectLst/>
              <a:latin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857250" algn="l"/>
              </a:tabLst>
            </a:pPr>
            <a:r>
              <a:rPr kumimoji="0" lang="en-US" sz="3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 demand equation and the computation of demand schedule, assuming estimated demand function as </a:t>
            </a:r>
            <a:r>
              <a:rPr kumimoji="0" lang="en-US" sz="3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Dx</a:t>
            </a:r>
            <a:r>
              <a:rPr kumimoji="0" lang="en-US" sz="3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 20 </a:t>
            </a:r>
            <a:r>
              <a:rPr kumimoji="0" lang="en-US" sz="3600"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en-US" sz="3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2 </a:t>
            </a:r>
            <a:r>
              <a:rPr kumimoji="0" lang="en-US" sz="3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Px</a:t>
            </a:r>
            <a:endParaRPr kumimoji="0" lang="en-US" sz="1600" b="0" i="0" u="none" strike="noStrike" cap="none" normalizeH="0" baseline="0" dirty="0" smtClean="0">
              <a:ln>
                <a:noFill/>
              </a:ln>
              <a:solidFill>
                <a:schemeClr val="tx1"/>
              </a:solidFill>
              <a:effectLst/>
              <a:latin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857250" algn="l"/>
              </a:tabLst>
            </a:pPr>
            <a:r>
              <a:rPr kumimoji="0" lang="en-US" sz="3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Where:</a:t>
            </a:r>
            <a:endParaRPr kumimoji="0" lang="en-US" sz="1600" b="0" i="0" u="none" strike="noStrike" cap="none" normalizeH="0" baseline="0" dirty="0" smtClean="0">
              <a:ln>
                <a:noFill/>
              </a:ln>
              <a:solidFill>
                <a:schemeClr val="tx1"/>
              </a:solidFill>
              <a:effectLst/>
              <a:latin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857250" algn="l"/>
              </a:tabLst>
            </a:pPr>
            <a:r>
              <a:rPr kumimoji="0" lang="en-US" sz="3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Dx</a:t>
            </a:r>
            <a:r>
              <a:rPr kumimoji="0" lang="en-US" sz="3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 Demand for X commodity</a:t>
            </a:r>
            <a:endParaRPr kumimoji="0" lang="en-US" sz="1600" b="0" i="0" u="none" strike="noStrike" cap="none" normalizeH="0" baseline="0" dirty="0" smtClean="0">
              <a:ln>
                <a:noFill/>
              </a:ln>
              <a:solidFill>
                <a:schemeClr val="tx1"/>
              </a:solidFill>
              <a:effectLst/>
              <a:latin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857250" algn="l"/>
              </a:tabLst>
            </a:pPr>
            <a:r>
              <a:rPr kumimoji="0" lang="en-US" sz="3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Px</a:t>
            </a:r>
            <a:r>
              <a:rPr kumimoji="0" lang="en-US" sz="3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 Price of commodity X suppose, the given price per unit of the commodity X are Rs. 1, 2, 3, 4, and 5 alternatively. In relation to these prices, a demand schedule may be constructed as follows:</a:t>
            </a:r>
            <a:endParaRPr kumimoji="0" lang="en-US" sz="4400" b="0" i="0" u="none" strike="noStrike" cap="none" normalizeH="0" baseline="0" dirty="0" smtClean="0">
              <a:ln>
                <a:noFill/>
              </a:ln>
              <a:solidFill>
                <a:schemeClr val="tx1"/>
              </a:solidFill>
              <a:effectLst/>
              <a:latin typeface="Arial" pitchFamily="34" charset="0"/>
            </a:endParaRPr>
          </a:p>
        </p:txBody>
      </p:sp>
    </p:spTree>
  </p:cSld>
  <p:clrMapOvr>
    <a:masterClrMapping/>
  </p:clrMapOvr>
</p:sld>
</file>

<file path=ppt/slides/slide2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Straight Connector 2"/>
          <p:cNvCxnSpPr/>
          <p:nvPr/>
        </p:nvCxnSpPr>
        <p:spPr>
          <a:xfrm rot="5400000">
            <a:off x="-1066800" y="3505200"/>
            <a:ext cx="4267200" cy="1588"/>
          </a:xfrm>
          <a:prstGeom prst="line">
            <a:avLst/>
          </a:prstGeom>
          <a:ln w="28575"/>
        </p:spPr>
        <p:style>
          <a:lnRef idx="1">
            <a:schemeClr val="dk1"/>
          </a:lnRef>
          <a:fillRef idx="0">
            <a:schemeClr val="dk1"/>
          </a:fillRef>
          <a:effectRef idx="0">
            <a:schemeClr val="dk1"/>
          </a:effectRef>
          <a:fontRef idx="minor">
            <a:schemeClr val="tx1"/>
          </a:fontRef>
        </p:style>
      </p:cxnSp>
      <p:cxnSp>
        <p:nvCxnSpPr>
          <p:cNvPr id="5" name="Straight Connector 4"/>
          <p:cNvCxnSpPr/>
          <p:nvPr/>
        </p:nvCxnSpPr>
        <p:spPr>
          <a:xfrm>
            <a:off x="1066800" y="5638800"/>
            <a:ext cx="5867400" cy="1588"/>
          </a:xfrm>
          <a:prstGeom prst="line">
            <a:avLst/>
          </a:prstGeom>
          <a:ln w="28575"/>
        </p:spPr>
        <p:style>
          <a:lnRef idx="1">
            <a:schemeClr val="dk1"/>
          </a:lnRef>
          <a:fillRef idx="0">
            <a:schemeClr val="dk1"/>
          </a:fillRef>
          <a:effectRef idx="0">
            <a:schemeClr val="dk1"/>
          </a:effectRef>
          <a:fontRef idx="minor">
            <a:schemeClr val="tx1"/>
          </a:fontRef>
        </p:style>
      </p:cxnSp>
      <p:cxnSp>
        <p:nvCxnSpPr>
          <p:cNvPr id="9" name="Straight Connector 8"/>
          <p:cNvCxnSpPr/>
          <p:nvPr/>
        </p:nvCxnSpPr>
        <p:spPr>
          <a:xfrm rot="5400000" flipH="1" flipV="1">
            <a:off x="952500" y="2095500"/>
            <a:ext cx="3657600" cy="3429000"/>
          </a:xfrm>
          <a:prstGeom prst="line">
            <a:avLst/>
          </a:prstGeom>
          <a:ln w="28575">
            <a:prstDash val="solid"/>
          </a:ln>
        </p:spPr>
        <p:style>
          <a:lnRef idx="1">
            <a:schemeClr val="dk1"/>
          </a:lnRef>
          <a:fillRef idx="0">
            <a:schemeClr val="dk1"/>
          </a:fillRef>
          <a:effectRef idx="0">
            <a:schemeClr val="dk1"/>
          </a:effectRef>
          <a:fontRef idx="minor">
            <a:schemeClr val="tx1"/>
          </a:fontRef>
        </p:style>
      </p:cxnSp>
      <p:sp>
        <p:nvSpPr>
          <p:cNvPr id="13" name="Arc 12"/>
          <p:cNvSpPr/>
          <p:nvPr/>
        </p:nvSpPr>
        <p:spPr>
          <a:xfrm rot="10526071">
            <a:off x="1416105" y="383799"/>
            <a:ext cx="3962400" cy="5105400"/>
          </a:xfrm>
          <a:prstGeom prst="arc">
            <a:avLst/>
          </a:prstGeom>
        </p:spPr>
        <p:style>
          <a:lnRef idx="1">
            <a:schemeClr val="dk1"/>
          </a:lnRef>
          <a:fillRef idx="0">
            <a:schemeClr val="dk1"/>
          </a:fillRef>
          <a:effectRef idx="0">
            <a:schemeClr val="dk1"/>
          </a:effectRef>
          <a:fontRef idx="minor">
            <a:schemeClr val="tx1"/>
          </a:fontRef>
        </p:style>
        <p:txBody>
          <a:bodyPr rtlCol="0" anchor="ctr"/>
          <a:lstStyle/>
          <a:p>
            <a:pPr algn="ctr"/>
            <a:endParaRPr lang="en-US"/>
          </a:p>
        </p:txBody>
      </p:sp>
      <p:sp>
        <p:nvSpPr>
          <p:cNvPr id="14" name="Arc 13"/>
          <p:cNvSpPr/>
          <p:nvPr/>
        </p:nvSpPr>
        <p:spPr>
          <a:xfrm rot="10526071">
            <a:off x="1555695" y="155199"/>
            <a:ext cx="3962400" cy="5105400"/>
          </a:xfrm>
          <a:prstGeom prst="arc">
            <a:avLst/>
          </a:prstGeom>
        </p:spPr>
        <p:style>
          <a:lnRef idx="1">
            <a:schemeClr val="dk1"/>
          </a:lnRef>
          <a:fillRef idx="0">
            <a:schemeClr val="dk1"/>
          </a:fillRef>
          <a:effectRef idx="0">
            <a:schemeClr val="dk1"/>
          </a:effectRef>
          <a:fontRef idx="minor">
            <a:schemeClr val="tx1"/>
          </a:fontRef>
        </p:style>
        <p:txBody>
          <a:bodyPr rtlCol="0" anchor="ctr"/>
          <a:lstStyle/>
          <a:p>
            <a:pPr algn="ctr"/>
            <a:endParaRPr lang="en-US"/>
          </a:p>
        </p:txBody>
      </p:sp>
      <p:sp>
        <p:nvSpPr>
          <p:cNvPr id="15" name="Arc 14"/>
          <p:cNvSpPr/>
          <p:nvPr/>
        </p:nvSpPr>
        <p:spPr>
          <a:xfrm rot="10526071">
            <a:off x="1797105" y="-149601"/>
            <a:ext cx="3962400" cy="5105400"/>
          </a:xfrm>
          <a:prstGeom prst="arc">
            <a:avLst/>
          </a:prstGeom>
        </p:spPr>
        <p:style>
          <a:lnRef idx="1">
            <a:schemeClr val="dk1"/>
          </a:lnRef>
          <a:fillRef idx="0">
            <a:schemeClr val="dk1"/>
          </a:fillRef>
          <a:effectRef idx="0">
            <a:schemeClr val="dk1"/>
          </a:effectRef>
          <a:fontRef idx="minor">
            <a:schemeClr val="tx1"/>
          </a:fontRef>
        </p:style>
        <p:txBody>
          <a:bodyPr rtlCol="0" anchor="ctr"/>
          <a:lstStyle/>
          <a:p>
            <a:pPr algn="ctr"/>
            <a:endParaRPr lang="en-US"/>
          </a:p>
        </p:txBody>
      </p:sp>
      <p:sp>
        <p:nvSpPr>
          <p:cNvPr id="16" name="Arc 15"/>
          <p:cNvSpPr/>
          <p:nvPr/>
        </p:nvSpPr>
        <p:spPr>
          <a:xfrm rot="10526071">
            <a:off x="1949505" y="-606801"/>
            <a:ext cx="3962400" cy="5105400"/>
          </a:xfrm>
          <a:prstGeom prst="arc">
            <a:avLst/>
          </a:prstGeom>
        </p:spPr>
        <p:style>
          <a:lnRef idx="1">
            <a:schemeClr val="dk1"/>
          </a:lnRef>
          <a:fillRef idx="0">
            <a:schemeClr val="dk1"/>
          </a:fillRef>
          <a:effectRef idx="0">
            <a:schemeClr val="dk1"/>
          </a:effectRef>
          <a:fontRef idx="minor">
            <a:schemeClr val="tx1"/>
          </a:fontRef>
        </p:style>
        <p:txBody>
          <a:bodyPr rtlCol="0" anchor="ctr"/>
          <a:lstStyle/>
          <a:p>
            <a:pPr algn="ctr"/>
            <a:endParaRPr lang="en-US"/>
          </a:p>
        </p:txBody>
      </p:sp>
      <p:sp>
        <p:nvSpPr>
          <p:cNvPr id="21" name="Rectangle 20"/>
          <p:cNvSpPr/>
          <p:nvPr/>
        </p:nvSpPr>
        <p:spPr>
          <a:xfrm>
            <a:off x="838200" y="838200"/>
            <a:ext cx="465192" cy="461665"/>
          </a:xfrm>
          <a:prstGeom prst="rect">
            <a:avLst/>
          </a:prstGeom>
        </p:spPr>
        <p:txBody>
          <a:bodyPr wrap="none">
            <a:spAutoFit/>
          </a:bodyPr>
          <a:lstStyle/>
          <a:p>
            <a:r>
              <a:rPr lang="en-US" sz="2400" b="1" dirty="0" smtClean="0">
                <a:latin typeface="Times New Roman" pitchFamily="18" charset="0"/>
                <a:ea typeface="Calibri" pitchFamily="34" charset="0"/>
                <a:cs typeface="Times New Roman" pitchFamily="18" charset="0"/>
              </a:rPr>
              <a:t>Y</a:t>
            </a:r>
            <a:r>
              <a:rPr lang="en-US" dirty="0" smtClean="0">
                <a:latin typeface="Times New Roman" pitchFamily="18" charset="0"/>
                <a:ea typeface="Calibri" pitchFamily="34" charset="0"/>
                <a:cs typeface="Times New Roman" pitchFamily="18" charset="0"/>
              </a:rPr>
              <a:t> </a:t>
            </a:r>
            <a:endParaRPr lang="en-US" dirty="0"/>
          </a:p>
        </p:txBody>
      </p:sp>
      <p:sp>
        <p:nvSpPr>
          <p:cNvPr id="22" name="Rectangle 21"/>
          <p:cNvSpPr/>
          <p:nvPr/>
        </p:nvSpPr>
        <p:spPr>
          <a:xfrm>
            <a:off x="729104" y="3810000"/>
            <a:ext cx="413896" cy="461665"/>
          </a:xfrm>
          <a:prstGeom prst="rect">
            <a:avLst/>
          </a:prstGeom>
        </p:spPr>
        <p:txBody>
          <a:bodyPr wrap="none">
            <a:spAutoFit/>
          </a:bodyPr>
          <a:lstStyle/>
          <a:p>
            <a:r>
              <a:rPr lang="en-US" sz="2400" b="1" dirty="0" smtClean="0">
                <a:latin typeface="Times New Roman" pitchFamily="18" charset="0"/>
                <a:ea typeface="Calibri" pitchFamily="34" charset="0"/>
                <a:cs typeface="Times New Roman" pitchFamily="18" charset="0"/>
              </a:rPr>
              <a:t>S</a:t>
            </a:r>
            <a:r>
              <a:rPr lang="en-US" dirty="0" smtClean="0">
                <a:latin typeface="Times New Roman" pitchFamily="18" charset="0"/>
                <a:ea typeface="Calibri" pitchFamily="34" charset="0"/>
                <a:cs typeface="Times New Roman" pitchFamily="18" charset="0"/>
              </a:rPr>
              <a:t> </a:t>
            </a:r>
            <a:endParaRPr lang="en-US" dirty="0"/>
          </a:p>
        </p:txBody>
      </p:sp>
      <p:sp>
        <p:nvSpPr>
          <p:cNvPr id="23" name="Rectangle 22"/>
          <p:cNvSpPr/>
          <p:nvPr/>
        </p:nvSpPr>
        <p:spPr>
          <a:xfrm>
            <a:off x="737978" y="5486400"/>
            <a:ext cx="481222" cy="461665"/>
          </a:xfrm>
          <a:prstGeom prst="rect">
            <a:avLst/>
          </a:prstGeom>
        </p:spPr>
        <p:txBody>
          <a:bodyPr wrap="none">
            <a:spAutoFit/>
          </a:bodyPr>
          <a:lstStyle/>
          <a:p>
            <a:r>
              <a:rPr lang="en-US" sz="2400" b="1" dirty="0" smtClean="0">
                <a:latin typeface="Times New Roman" pitchFamily="18" charset="0"/>
                <a:ea typeface="Calibri" pitchFamily="34" charset="0"/>
                <a:cs typeface="Times New Roman" pitchFamily="18" charset="0"/>
              </a:rPr>
              <a:t>O</a:t>
            </a:r>
            <a:r>
              <a:rPr lang="en-US" dirty="0" smtClean="0">
                <a:latin typeface="Times New Roman" pitchFamily="18" charset="0"/>
                <a:ea typeface="Calibri" pitchFamily="34" charset="0"/>
                <a:cs typeface="Times New Roman" pitchFamily="18" charset="0"/>
              </a:rPr>
              <a:t> </a:t>
            </a:r>
            <a:endParaRPr lang="en-US" dirty="0"/>
          </a:p>
        </p:txBody>
      </p:sp>
      <p:sp>
        <p:nvSpPr>
          <p:cNvPr id="24" name="Rectangle 23"/>
          <p:cNvSpPr/>
          <p:nvPr/>
        </p:nvSpPr>
        <p:spPr>
          <a:xfrm>
            <a:off x="1981200" y="3957935"/>
            <a:ext cx="423514" cy="461665"/>
          </a:xfrm>
          <a:prstGeom prst="rect">
            <a:avLst/>
          </a:prstGeom>
        </p:spPr>
        <p:txBody>
          <a:bodyPr wrap="none">
            <a:spAutoFit/>
          </a:bodyPr>
          <a:lstStyle/>
          <a:p>
            <a:r>
              <a:rPr lang="en-US" sz="2400" b="1" dirty="0" smtClean="0">
                <a:latin typeface="Times New Roman" pitchFamily="18" charset="0"/>
                <a:ea typeface="Calibri" pitchFamily="34" charset="0"/>
                <a:cs typeface="Times New Roman" pitchFamily="18" charset="0"/>
              </a:rPr>
              <a:t>C</a:t>
            </a:r>
            <a:endParaRPr lang="en-US" dirty="0"/>
          </a:p>
        </p:txBody>
      </p:sp>
      <p:sp>
        <p:nvSpPr>
          <p:cNvPr id="25" name="Rectangle 24"/>
          <p:cNvSpPr/>
          <p:nvPr/>
        </p:nvSpPr>
        <p:spPr>
          <a:xfrm>
            <a:off x="2286000" y="3657600"/>
            <a:ext cx="370614" cy="400110"/>
          </a:xfrm>
          <a:prstGeom prst="rect">
            <a:avLst/>
          </a:prstGeom>
        </p:spPr>
        <p:txBody>
          <a:bodyPr wrap="none">
            <a:spAutoFit/>
          </a:bodyPr>
          <a:lstStyle/>
          <a:p>
            <a:r>
              <a:rPr lang="en-US" sz="2000" b="1" dirty="0" smtClean="0">
                <a:latin typeface="Times New Roman" pitchFamily="18" charset="0"/>
                <a:ea typeface="Calibri" pitchFamily="34" charset="0"/>
                <a:cs typeface="Times New Roman" pitchFamily="18" charset="0"/>
              </a:rPr>
              <a:t>D</a:t>
            </a:r>
            <a:endParaRPr lang="en-US" sz="1600" dirty="0"/>
          </a:p>
        </p:txBody>
      </p:sp>
      <p:sp>
        <p:nvSpPr>
          <p:cNvPr id="26" name="Rectangle 25"/>
          <p:cNvSpPr/>
          <p:nvPr/>
        </p:nvSpPr>
        <p:spPr>
          <a:xfrm>
            <a:off x="1828800" y="4278868"/>
            <a:ext cx="338554" cy="369332"/>
          </a:xfrm>
          <a:prstGeom prst="rect">
            <a:avLst/>
          </a:prstGeom>
        </p:spPr>
        <p:txBody>
          <a:bodyPr wrap="none">
            <a:spAutoFit/>
          </a:bodyPr>
          <a:lstStyle/>
          <a:p>
            <a:r>
              <a:rPr lang="en-US" b="1" dirty="0" smtClean="0">
                <a:latin typeface="Times New Roman" pitchFamily="18" charset="0"/>
                <a:ea typeface="Calibri" pitchFamily="34" charset="0"/>
                <a:cs typeface="Times New Roman" pitchFamily="18" charset="0"/>
              </a:rPr>
              <a:t>B</a:t>
            </a:r>
            <a:endParaRPr lang="en-US" sz="1400" dirty="0"/>
          </a:p>
        </p:txBody>
      </p:sp>
      <p:sp>
        <p:nvSpPr>
          <p:cNvPr id="27" name="Rectangle 26"/>
          <p:cNvSpPr/>
          <p:nvPr/>
        </p:nvSpPr>
        <p:spPr>
          <a:xfrm>
            <a:off x="4300886" y="1600200"/>
            <a:ext cx="372218" cy="461665"/>
          </a:xfrm>
          <a:prstGeom prst="rect">
            <a:avLst/>
          </a:prstGeom>
        </p:spPr>
        <p:txBody>
          <a:bodyPr wrap="none">
            <a:spAutoFit/>
          </a:bodyPr>
          <a:lstStyle/>
          <a:p>
            <a:r>
              <a:rPr lang="en-US" sz="2400" b="1" dirty="0" smtClean="0">
                <a:latin typeface="Times New Roman" pitchFamily="18" charset="0"/>
                <a:ea typeface="Calibri" pitchFamily="34" charset="0"/>
                <a:cs typeface="Times New Roman" pitchFamily="18" charset="0"/>
              </a:rPr>
              <a:t>P</a:t>
            </a:r>
            <a:endParaRPr lang="en-US" dirty="0"/>
          </a:p>
        </p:txBody>
      </p:sp>
      <p:sp>
        <p:nvSpPr>
          <p:cNvPr id="28" name="Rectangle 27"/>
          <p:cNvSpPr/>
          <p:nvPr/>
        </p:nvSpPr>
        <p:spPr>
          <a:xfrm>
            <a:off x="1600200" y="4343400"/>
            <a:ext cx="423514" cy="461665"/>
          </a:xfrm>
          <a:prstGeom prst="rect">
            <a:avLst/>
          </a:prstGeom>
        </p:spPr>
        <p:txBody>
          <a:bodyPr wrap="none">
            <a:spAutoFit/>
          </a:bodyPr>
          <a:lstStyle/>
          <a:p>
            <a:r>
              <a:rPr lang="en-US" sz="2400" b="1" dirty="0" smtClean="0">
                <a:latin typeface="Times New Roman" pitchFamily="18" charset="0"/>
                <a:ea typeface="Calibri" pitchFamily="34" charset="0"/>
                <a:cs typeface="Times New Roman" pitchFamily="18" charset="0"/>
              </a:rPr>
              <a:t>A</a:t>
            </a:r>
            <a:endParaRPr lang="en-US" dirty="0"/>
          </a:p>
        </p:txBody>
      </p:sp>
      <p:sp>
        <p:nvSpPr>
          <p:cNvPr id="30" name="Rectangle 29"/>
          <p:cNvSpPr/>
          <p:nvPr/>
        </p:nvSpPr>
        <p:spPr>
          <a:xfrm>
            <a:off x="4114800" y="4262735"/>
            <a:ext cx="1409360" cy="461665"/>
          </a:xfrm>
          <a:prstGeom prst="rect">
            <a:avLst/>
          </a:prstGeom>
        </p:spPr>
        <p:txBody>
          <a:bodyPr wrap="none">
            <a:spAutoFit/>
          </a:bodyPr>
          <a:lstStyle/>
          <a:p>
            <a:r>
              <a:rPr lang="en-US" sz="2400" b="1" dirty="0" smtClean="0">
                <a:latin typeface="Times New Roman" pitchFamily="18" charset="0"/>
                <a:ea typeface="Calibri" pitchFamily="34" charset="0"/>
                <a:cs typeface="Times New Roman" pitchFamily="18" charset="0"/>
              </a:rPr>
              <a:t>400</a:t>
            </a:r>
            <a:r>
              <a:rPr lang="en-US" b="1" dirty="0" smtClean="0">
                <a:latin typeface="Times New Roman" pitchFamily="18" charset="0"/>
                <a:ea typeface="Calibri" pitchFamily="34" charset="0"/>
                <a:cs typeface="Times New Roman" pitchFamily="18" charset="0"/>
              </a:rPr>
              <a:t> UNITS</a:t>
            </a:r>
            <a:endParaRPr lang="en-US" dirty="0"/>
          </a:p>
        </p:txBody>
      </p:sp>
      <p:sp>
        <p:nvSpPr>
          <p:cNvPr id="31" name="Rectangle 30"/>
          <p:cNvSpPr/>
          <p:nvPr/>
        </p:nvSpPr>
        <p:spPr>
          <a:xfrm>
            <a:off x="3962400" y="4648200"/>
            <a:ext cx="1409360" cy="461665"/>
          </a:xfrm>
          <a:prstGeom prst="rect">
            <a:avLst/>
          </a:prstGeom>
        </p:spPr>
        <p:txBody>
          <a:bodyPr wrap="none">
            <a:spAutoFit/>
          </a:bodyPr>
          <a:lstStyle/>
          <a:p>
            <a:r>
              <a:rPr lang="en-US" sz="2400" b="1" dirty="0" smtClean="0">
                <a:latin typeface="Times New Roman" pitchFamily="18" charset="0"/>
                <a:ea typeface="Calibri" pitchFamily="34" charset="0"/>
                <a:cs typeface="Times New Roman" pitchFamily="18" charset="0"/>
              </a:rPr>
              <a:t>300</a:t>
            </a:r>
            <a:r>
              <a:rPr lang="en-US" b="1" dirty="0" smtClean="0">
                <a:latin typeface="Times New Roman" pitchFamily="18" charset="0"/>
                <a:ea typeface="Calibri" pitchFamily="34" charset="0"/>
                <a:cs typeface="Times New Roman" pitchFamily="18" charset="0"/>
              </a:rPr>
              <a:t> UNITS</a:t>
            </a:r>
            <a:endParaRPr lang="en-US" dirty="0"/>
          </a:p>
        </p:txBody>
      </p:sp>
      <p:sp>
        <p:nvSpPr>
          <p:cNvPr id="32" name="Rectangle 31"/>
          <p:cNvSpPr/>
          <p:nvPr/>
        </p:nvSpPr>
        <p:spPr>
          <a:xfrm>
            <a:off x="3657600" y="4953000"/>
            <a:ext cx="1409360" cy="461665"/>
          </a:xfrm>
          <a:prstGeom prst="rect">
            <a:avLst/>
          </a:prstGeom>
        </p:spPr>
        <p:txBody>
          <a:bodyPr wrap="none">
            <a:spAutoFit/>
          </a:bodyPr>
          <a:lstStyle/>
          <a:p>
            <a:r>
              <a:rPr lang="en-US" sz="2400" b="1" dirty="0" smtClean="0">
                <a:latin typeface="Times New Roman" pitchFamily="18" charset="0"/>
                <a:ea typeface="Calibri" pitchFamily="34" charset="0"/>
                <a:cs typeface="Times New Roman" pitchFamily="18" charset="0"/>
              </a:rPr>
              <a:t>200</a:t>
            </a:r>
            <a:r>
              <a:rPr lang="en-US" b="1" dirty="0" smtClean="0">
                <a:latin typeface="Times New Roman" pitchFamily="18" charset="0"/>
                <a:ea typeface="Calibri" pitchFamily="34" charset="0"/>
                <a:cs typeface="Times New Roman" pitchFamily="18" charset="0"/>
              </a:rPr>
              <a:t> UNITS</a:t>
            </a:r>
            <a:endParaRPr lang="en-US" dirty="0"/>
          </a:p>
        </p:txBody>
      </p:sp>
      <p:sp>
        <p:nvSpPr>
          <p:cNvPr id="33" name="Rectangle 32"/>
          <p:cNvSpPr/>
          <p:nvPr/>
        </p:nvSpPr>
        <p:spPr>
          <a:xfrm>
            <a:off x="3581400" y="5253335"/>
            <a:ext cx="1409360" cy="461665"/>
          </a:xfrm>
          <a:prstGeom prst="rect">
            <a:avLst/>
          </a:prstGeom>
        </p:spPr>
        <p:txBody>
          <a:bodyPr wrap="none">
            <a:spAutoFit/>
          </a:bodyPr>
          <a:lstStyle/>
          <a:p>
            <a:r>
              <a:rPr lang="en-US" sz="2400" b="1" dirty="0" smtClean="0">
                <a:latin typeface="Times New Roman" pitchFamily="18" charset="0"/>
                <a:ea typeface="Calibri" pitchFamily="34" charset="0"/>
                <a:cs typeface="Times New Roman" pitchFamily="18" charset="0"/>
              </a:rPr>
              <a:t>100</a:t>
            </a:r>
            <a:r>
              <a:rPr lang="en-US" b="1" dirty="0" smtClean="0">
                <a:latin typeface="Times New Roman" pitchFamily="18" charset="0"/>
                <a:ea typeface="Calibri" pitchFamily="34" charset="0"/>
                <a:cs typeface="Times New Roman" pitchFamily="18" charset="0"/>
              </a:rPr>
              <a:t> UNITS</a:t>
            </a:r>
            <a:endParaRPr lang="en-US" dirty="0"/>
          </a:p>
        </p:txBody>
      </p:sp>
      <p:sp>
        <p:nvSpPr>
          <p:cNvPr id="34" name="Rectangle 33"/>
          <p:cNvSpPr/>
          <p:nvPr/>
        </p:nvSpPr>
        <p:spPr>
          <a:xfrm>
            <a:off x="6897469" y="5405735"/>
            <a:ext cx="407484" cy="461665"/>
          </a:xfrm>
          <a:prstGeom prst="rect">
            <a:avLst/>
          </a:prstGeom>
        </p:spPr>
        <p:txBody>
          <a:bodyPr wrap="none">
            <a:spAutoFit/>
          </a:bodyPr>
          <a:lstStyle/>
          <a:p>
            <a:r>
              <a:rPr lang="en-US" sz="2400" b="1" dirty="0" smtClean="0">
                <a:latin typeface="Times New Roman" pitchFamily="18" charset="0"/>
                <a:ea typeface="Calibri" pitchFamily="34" charset="0"/>
                <a:cs typeface="Times New Roman" pitchFamily="18" charset="0"/>
              </a:rPr>
              <a:t>X</a:t>
            </a:r>
            <a:endParaRPr lang="en-US" dirty="0"/>
          </a:p>
        </p:txBody>
      </p:sp>
      <p:sp>
        <p:nvSpPr>
          <p:cNvPr id="35" name="Rectangle 34"/>
          <p:cNvSpPr/>
          <p:nvPr/>
        </p:nvSpPr>
        <p:spPr>
          <a:xfrm>
            <a:off x="2286000" y="5715000"/>
            <a:ext cx="3810000" cy="461665"/>
          </a:xfrm>
          <a:prstGeom prst="rect">
            <a:avLst/>
          </a:prstGeom>
        </p:spPr>
        <p:txBody>
          <a:bodyPr wrap="square">
            <a:spAutoFit/>
          </a:bodyPr>
          <a:lstStyle/>
          <a:p>
            <a:pPr algn="ctr"/>
            <a:r>
              <a:rPr lang="en-US" sz="2400" b="1" dirty="0" smtClean="0">
                <a:latin typeface="Times New Roman" pitchFamily="18" charset="0"/>
                <a:ea typeface="Calibri" pitchFamily="34" charset="0"/>
                <a:cs typeface="Times New Roman" pitchFamily="18" charset="0"/>
              </a:rPr>
              <a:t>FACTOR X (LABOUR)</a:t>
            </a:r>
            <a:endParaRPr lang="en-US" dirty="0"/>
          </a:p>
        </p:txBody>
      </p:sp>
      <p:sp>
        <p:nvSpPr>
          <p:cNvPr id="36" name="Rectangle 35"/>
          <p:cNvSpPr/>
          <p:nvPr/>
        </p:nvSpPr>
        <p:spPr>
          <a:xfrm rot="16200000">
            <a:off x="-1153930" y="3195935"/>
            <a:ext cx="3379130" cy="461665"/>
          </a:xfrm>
          <a:prstGeom prst="rect">
            <a:avLst/>
          </a:prstGeom>
        </p:spPr>
        <p:txBody>
          <a:bodyPr wrap="none">
            <a:spAutoFit/>
          </a:bodyPr>
          <a:lstStyle/>
          <a:p>
            <a:r>
              <a:rPr lang="en-US" sz="2400" b="1" dirty="0" smtClean="0">
                <a:latin typeface="Times New Roman" pitchFamily="18" charset="0"/>
                <a:ea typeface="Calibri" pitchFamily="34" charset="0"/>
                <a:cs typeface="Times New Roman" pitchFamily="18" charset="0"/>
              </a:rPr>
              <a:t>FACTOR Y (CAPITAL)</a:t>
            </a:r>
            <a:endParaRPr lang="en-US" dirty="0"/>
          </a:p>
        </p:txBody>
      </p:sp>
      <p:sp>
        <p:nvSpPr>
          <p:cNvPr id="37" name="Arc 36"/>
          <p:cNvSpPr/>
          <p:nvPr/>
        </p:nvSpPr>
        <p:spPr>
          <a:xfrm rot="10526071">
            <a:off x="2330505" y="-911601"/>
            <a:ext cx="3962400" cy="5105400"/>
          </a:xfrm>
          <a:prstGeom prst="arc">
            <a:avLst/>
          </a:prstGeom>
        </p:spPr>
        <p:style>
          <a:lnRef idx="1">
            <a:schemeClr val="dk1"/>
          </a:lnRef>
          <a:fillRef idx="0">
            <a:schemeClr val="dk1"/>
          </a:fillRef>
          <a:effectRef idx="0">
            <a:schemeClr val="dk1"/>
          </a:effectRef>
          <a:fontRef idx="minor">
            <a:schemeClr val="tx1"/>
          </a:fontRef>
        </p:style>
        <p:txBody>
          <a:bodyPr rtlCol="0" anchor="ctr"/>
          <a:lstStyle/>
          <a:p>
            <a:pPr algn="ctr"/>
            <a:endParaRPr lang="en-US"/>
          </a:p>
        </p:txBody>
      </p:sp>
      <p:sp>
        <p:nvSpPr>
          <p:cNvPr id="38" name="Arc 37"/>
          <p:cNvSpPr/>
          <p:nvPr/>
        </p:nvSpPr>
        <p:spPr>
          <a:xfrm rot="10526071">
            <a:off x="2774895" y="-1374399"/>
            <a:ext cx="3962400" cy="5105400"/>
          </a:xfrm>
          <a:prstGeom prst="arc">
            <a:avLst/>
          </a:prstGeom>
        </p:spPr>
        <p:style>
          <a:lnRef idx="1">
            <a:schemeClr val="dk1"/>
          </a:lnRef>
          <a:fillRef idx="0">
            <a:schemeClr val="dk1"/>
          </a:fillRef>
          <a:effectRef idx="0">
            <a:schemeClr val="dk1"/>
          </a:effectRef>
          <a:fontRef idx="minor">
            <a:schemeClr val="tx1"/>
          </a:fontRef>
        </p:style>
        <p:txBody>
          <a:bodyPr rtlCol="0" anchor="ctr"/>
          <a:lstStyle/>
          <a:p>
            <a:pPr algn="ctr"/>
            <a:endParaRPr lang="en-US"/>
          </a:p>
        </p:txBody>
      </p:sp>
      <p:sp>
        <p:nvSpPr>
          <p:cNvPr id="39" name="Rectangle 38"/>
          <p:cNvSpPr/>
          <p:nvPr/>
        </p:nvSpPr>
        <p:spPr>
          <a:xfrm>
            <a:off x="4611469" y="3881735"/>
            <a:ext cx="1409360" cy="461665"/>
          </a:xfrm>
          <a:prstGeom prst="rect">
            <a:avLst/>
          </a:prstGeom>
        </p:spPr>
        <p:txBody>
          <a:bodyPr wrap="none">
            <a:spAutoFit/>
          </a:bodyPr>
          <a:lstStyle/>
          <a:p>
            <a:r>
              <a:rPr lang="en-US" sz="2400" b="1" dirty="0" smtClean="0">
                <a:latin typeface="Times New Roman" pitchFamily="18" charset="0"/>
                <a:ea typeface="Calibri" pitchFamily="34" charset="0"/>
                <a:cs typeface="Times New Roman" pitchFamily="18" charset="0"/>
              </a:rPr>
              <a:t>500</a:t>
            </a:r>
            <a:r>
              <a:rPr lang="en-US" b="1" dirty="0" smtClean="0">
                <a:latin typeface="Times New Roman" pitchFamily="18" charset="0"/>
                <a:ea typeface="Calibri" pitchFamily="34" charset="0"/>
                <a:cs typeface="Times New Roman" pitchFamily="18" charset="0"/>
              </a:rPr>
              <a:t> UNITS</a:t>
            </a:r>
            <a:endParaRPr lang="en-US" dirty="0"/>
          </a:p>
        </p:txBody>
      </p:sp>
      <p:sp>
        <p:nvSpPr>
          <p:cNvPr id="40" name="Rectangle 39"/>
          <p:cNvSpPr/>
          <p:nvPr/>
        </p:nvSpPr>
        <p:spPr>
          <a:xfrm>
            <a:off x="4899095" y="3429000"/>
            <a:ext cx="1273105" cy="461665"/>
          </a:xfrm>
          <a:prstGeom prst="rect">
            <a:avLst/>
          </a:prstGeom>
        </p:spPr>
        <p:txBody>
          <a:bodyPr wrap="none">
            <a:spAutoFit/>
          </a:bodyPr>
          <a:lstStyle/>
          <a:p>
            <a:r>
              <a:rPr lang="en-US" sz="2400" b="1" dirty="0" smtClean="0">
                <a:latin typeface="Times New Roman" pitchFamily="18" charset="0"/>
                <a:ea typeface="Calibri" pitchFamily="34" charset="0"/>
                <a:cs typeface="Times New Roman" pitchFamily="18" charset="0"/>
              </a:rPr>
              <a:t>600 </a:t>
            </a:r>
            <a:r>
              <a:rPr lang="en-US" sz="1400" b="1" dirty="0" smtClean="0">
                <a:latin typeface="Times New Roman" pitchFamily="18" charset="0"/>
                <a:ea typeface="Calibri" pitchFamily="34" charset="0"/>
                <a:cs typeface="Times New Roman" pitchFamily="18" charset="0"/>
              </a:rPr>
              <a:t>UNITS</a:t>
            </a:r>
            <a:endParaRPr lang="en-US" dirty="0"/>
          </a:p>
        </p:txBody>
      </p:sp>
      <p:sp>
        <p:nvSpPr>
          <p:cNvPr id="41" name="Rectangle 40"/>
          <p:cNvSpPr/>
          <p:nvPr/>
        </p:nvSpPr>
        <p:spPr>
          <a:xfrm>
            <a:off x="2667000" y="3276600"/>
            <a:ext cx="351378" cy="369332"/>
          </a:xfrm>
          <a:prstGeom prst="rect">
            <a:avLst/>
          </a:prstGeom>
        </p:spPr>
        <p:txBody>
          <a:bodyPr wrap="none">
            <a:spAutoFit/>
          </a:bodyPr>
          <a:lstStyle/>
          <a:p>
            <a:r>
              <a:rPr lang="en-US" b="1" dirty="0" smtClean="0">
                <a:latin typeface="Times New Roman" pitchFamily="18" charset="0"/>
                <a:ea typeface="Calibri" pitchFamily="34" charset="0"/>
                <a:cs typeface="Times New Roman" pitchFamily="18" charset="0"/>
              </a:rPr>
              <a:t>E</a:t>
            </a:r>
            <a:endParaRPr lang="en-US" sz="1400" dirty="0"/>
          </a:p>
        </p:txBody>
      </p:sp>
      <p:sp>
        <p:nvSpPr>
          <p:cNvPr id="42" name="Rectangle 41"/>
          <p:cNvSpPr/>
          <p:nvPr/>
        </p:nvSpPr>
        <p:spPr>
          <a:xfrm>
            <a:off x="3124200" y="2907268"/>
            <a:ext cx="325730" cy="369332"/>
          </a:xfrm>
          <a:prstGeom prst="rect">
            <a:avLst/>
          </a:prstGeom>
        </p:spPr>
        <p:txBody>
          <a:bodyPr wrap="none">
            <a:spAutoFit/>
          </a:bodyPr>
          <a:lstStyle/>
          <a:p>
            <a:r>
              <a:rPr lang="en-US" b="1" dirty="0" smtClean="0">
                <a:latin typeface="Times New Roman" pitchFamily="18" charset="0"/>
                <a:ea typeface="Calibri" pitchFamily="34" charset="0"/>
                <a:cs typeface="Times New Roman" pitchFamily="18" charset="0"/>
              </a:rPr>
              <a:t>F</a:t>
            </a:r>
            <a:endParaRPr lang="en-US" sz="1400" dirty="0"/>
          </a:p>
        </p:txBody>
      </p:sp>
      <p:sp>
        <p:nvSpPr>
          <p:cNvPr id="43" name="Rectangle 42"/>
          <p:cNvSpPr/>
          <p:nvPr/>
        </p:nvSpPr>
        <p:spPr>
          <a:xfrm>
            <a:off x="2057400" y="6091535"/>
            <a:ext cx="4191000" cy="461665"/>
          </a:xfrm>
          <a:prstGeom prst="rect">
            <a:avLst/>
          </a:prstGeom>
        </p:spPr>
        <p:txBody>
          <a:bodyPr wrap="square">
            <a:spAutoFit/>
          </a:bodyPr>
          <a:lstStyle/>
          <a:p>
            <a:pPr algn="ctr"/>
            <a:r>
              <a:rPr lang="en-US" sz="2400" b="1" dirty="0" smtClean="0">
                <a:latin typeface="Times New Roman" pitchFamily="18" charset="0"/>
                <a:ea typeface="Calibri" pitchFamily="34" charset="0"/>
                <a:cs typeface="Times New Roman" pitchFamily="18" charset="0"/>
              </a:rPr>
              <a:t>(Decreasing Returns to Scale)</a:t>
            </a:r>
            <a:endParaRPr lang="en-US" dirty="0"/>
          </a:p>
        </p:txBody>
      </p:sp>
      <p:sp>
        <p:nvSpPr>
          <p:cNvPr id="44" name="Rectangle 43"/>
          <p:cNvSpPr/>
          <p:nvPr/>
        </p:nvSpPr>
        <p:spPr>
          <a:xfrm>
            <a:off x="0" y="0"/>
            <a:ext cx="8153400" cy="646331"/>
          </a:xfrm>
          <a:prstGeom prst="rect">
            <a:avLst/>
          </a:prstGeom>
        </p:spPr>
        <p:txBody>
          <a:bodyPr wrap="square">
            <a:spAutoFit/>
          </a:bodyPr>
          <a:lstStyle/>
          <a:p>
            <a:r>
              <a:rPr lang="en-US" sz="3600" b="1" dirty="0" smtClean="0">
                <a:solidFill>
                  <a:srgbClr val="FFFF00"/>
                </a:solidFill>
              </a:rPr>
              <a:t>c) </a:t>
            </a:r>
            <a:r>
              <a:rPr lang="en-US" sz="3600" b="1" u="sng" dirty="0" smtClean="0">
                <a:solidFill>
                  <a:srgbClr val="FFFF00"/>
                </a:solidFill>
              </a:rPr>
              <a:t>Decreasing Returns to Scale</a:t>
            </a:r>
            <a:endParaRPr lang="en-US" sz="3600" b="1" u="sng" dirty="0">
              <a:solidFill>
                <a:srgbClr val="FFFF00"/>
              </a:solidFill>
            </a:endParaRPr>
          </a:p>
        </p:txBody>
      </p:sp>
    </p:spTree>
    <p:extLst>
      <p:ext uri="{BB962C8B-B14F-4D97-AF65-F5344CB8AC3E}">
        <p14:creationId xmlns:p14="http://schemas.microsoft.com/office/powerpoint/2010/main" val="732507418"/>
      </p:ext>
    </p:extLst>
  </p:cSld>
  <p:clrMapOvr>
    <a:masterClrMapping/>
  </p:clrMapOvr>
</p:sld>
</file>

<file path=ppt/slides/slide2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152400"/>
            <a:ext cx="9144000" cy="6001643"/>
          </a:xfrm>
          <a:prstGeom prst="rect">
            <a:avLst/>
          </a:prstGeom>
        </p:spPr>
        <p:txBody>
          <a:bodyPr wrap="square">
            <a:spAutoFit/>
          </a:bodyPr>
          <a:lstStyle/>
          <a:p>
            <a:pPr algn="just"/>
            <a:r>
              <a:rPr lang="en-US" sz="3200" dirty="0" smtClean="0"/>
              <a:t>If the increase in all factors of production leads to a less than proportionate increase in output, then decreasing returns to scale will be operating. This is the case when diseconomies out – balance the economies arising due to expansion of production. The case of diminishing returns to scale can be shown with the help of a diagrammatic illustration as shown in Fig. below.</a:t>
            </a:r>
          </a:p>
          <a:p>
            <a:pPr algn="just"/>
            <a:r>
              <a:rPr lang="en-US" sz="3200" dirty="0" smtClean="0"/>
              <a:t>	 An equal product map is drawn on the assumption that only two factors X and Y (</a:t>
            </a:r>
            <a:r>
              <a:rPr lang="en-US" sz="3200" dirty="0" err="1" smtClean="0"/>
              <a:t>Labour</a:t>
            </a:r>
            <a:r>
              <a:rPr lang="en-US" sz="3200" dirty="0" smtClean="0"/>
              <a:t> and Capital) are required to produce a commodity.</a:t>
            </a:r>
            <a:endParaRPr lang="en-US" sz="3200" dirty="0"/>
          </a:p>
        </p:txBody>
      </p:sp>
    </p:spTree>
    <p:extLst>
      <p:ext uri="{BB962C8B-B14F-4D97-AF65-F5344CB8AC3E}">
        <p14:creationId xmlns:p14="http://schemas.microsoft.com/office/powerpoint/2010/main" val="200010264"/>
      </p:ext>
    </p:extLst>
  </p:cSld>
  <p:clrMapOvr>
    <a:masterClrMapping/>
  </p:clrMapOvr>
</p:sld>
</file>

<file path=ppt/slides/slide2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6555641"/>
          </a:xfrm>
          <a:prstGeom prst="rect">
            <a:avLst/>
          </a:prstGeom>
        </p:spPr>
        <p:txBody>
          <a:bodyPr wrap="square">
            <a:spAutoFit/>
          </a:bodyPr>
          <a:lstStyle/>
          <a:p>
            <a:pPr algn="just"/>
            <a:r>
              <a:rPr lang="en-US" sz="3000" dirty="0" smtClean="0"/>
              <a:t>OP is the scale line. It will be seen that the distance between two consecutive equal product curves has been increasing indicating that more and more factors are to be employed (i.e. the scale has to be gradually increased in larger quantities) in order to get the same increase in output i.e. 100 units. The returns are therefore not proportional to the inputs and therefore the total cost of production as well as average cost and marginal cost are increasing due to the operation of diminishing returns. There are many reasons for this type of production. Indivisible factors may become inefficient and less productive. Business may become unwieldy. Supervision may become difficult. </a:t>
            </a:r>
            <a:endParaRPr lang="en-US" sz="3000" dirty="0"/>
          </a:p>
        </p:txBody>
      </p:sp>
    </p:spTree>
    <p:extLst>
      <p:ext uri="{BB962C8B-B14F-4D97-AF65-F5344CB8AC3E}">
        <p14:creationId xmlns:p14="http://schemas.microsoft.com/office/powerpoint/2010/main" val="2098687585"/>
      </p:ext>
    </p:extLst>
  </p:cSld>
  <p:clrMapOvr>
    <a:masterClrMapping/>
  </p:clrMapOvr>
</p:sld>
</file>

<file path=ppt/slides/slide2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434400"/>
            <a:ext cx="9144000" cy="5509200"/>
          </a:xfrm>
          <a:prstGeom prst="rect">
            <a:avLst/>
          </a:prstGeom>
        </p:spPr>
        <p:txBody>
          <a:bodyPr wrap="square">
            <a:spAutoFit/>
          </a:bodyPr>
          <a:lstStyle/>
          <a:p>
            <a:pPr algn="just"/>
            <a:r>
              <a:rPr lang="en-US" sz="3200" dirty="0" smtClean="0"/>
              <a:t>Cost control may not be possible. These are all internal diseconomies. In addition, there would be external diseconomies of scale such as higher factor prices, decreasing productivity of factors, steep rise in wages, interest and rent, high prices of raw materials and motive power, high transport and marketing cost, etc. All these factors tend to raise the costs and the expansion of production leads to diminishing returns to scale, so that increase in inputs does not lead to proportionate increase in output.</a:t>
            </a:r>
            <a:endParaRPr lang="en-US" sz="3200" dirty="0"/>
          </a:p>
        </p:txBody>
      </p:sp>
    </p:spTree>
    <p:extLst>
      <p:ext uri="{BB962C8B-B14F-4D97-AF65-F5344CB8AC3E}">
        <p14:creationId xmlns:p14="http://schemas.microsoft.com/office/powerpoint/2010/main" val="2663984569"/>
      </p:ext>
    </p:extLst>
  </p:cSld>
  <p:clrMapOvr>
    <a:masterClrMapping/>
  </p:clrMapOvr>
</p:sld>
</file>

<file path=ppt/slides/slide2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108858" y="533400"/>
          <a:ext cx="8915400" cy="6309360"/>
        </p:xfrm>
        <a:graphic>
          <a:graphicData uri="http://schemas.openxmlformats.org/drawingml/2006/table">
            <a:tbl>
              <a:tblPr/>
              <a:tblGrid>
                <a:gridCol w="2971800"/>
                <a:gridCol w="2971800"/>
                <a:gridCol w="2971800"/>
              </a:tblGrid>
              <a:tr h="876300">
                <a:tc>
                  <a:txBody>
                    <a:bodyPr/>
                    <a:lstStyle/>
                    <a:p>
                      <a:pPr marL="0" marR="0" algn="ctr">
                        <a:lnSpc>
                          <a:spcPct val="115000"/>
                        </a:lnSpc>
                        <a:spcBef>
                          <a:spcPts val="0"/>
                        </a:spcBef>
                        <a:spcAft>
                          <a:spcPts val="0"/>
                        </a:spcAft>
                      </a:pPr>
                      <a:r>
                        <a:rPr lang="en-US" sz="2000" b="1" dirty="0">
                          <a:latin typeface="Times New Roman"/>
                          <a:ea typeface="Calibri"/>
                          <a:cs typeface="Times New Roman"/>
                        </a:rPr>
                        <a:t>Factors Determining the nature of Production Function</a:t>
                      </a:r>
                      <a:endParaRPr lang="en-US" sz="2000" dirty="0">
                        <a:latin typeface="Calibri"/>
                        <a:ea typeface="Calibri"/>
                        <a:cs typeface="Times New Roman"/>
                      </a:endParaRPr>
                    </a:p>
                  </a:txBody>
                  <a:tcPr marL="63106" marR="6310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2000" b="1">
                          <a:latin typeface="Times New Roman"/>
                          <a:ea typeface="Calibri"/>
                          <a:cs typeface="Times New Roman"/>
                        </a:rPr>
                        <a:t>Law of Returns</a:t>
                      </a:r>
                      <a:endParaRPr lang="en-US" sz="2000">
                        <a:latin typeface="Calibri"/>
                        <a:ea typeface="Calibri"/>
                        <a:cs typeface="Times New Roman"/>
                      </a:endParaRPr>
                    </a:p>
                  </a:txBody>
                  <a:tcPr marL="63106" marR="6310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2000" b="1">
                          <a:latin typeface="Times New Roman"/>
                          <a:ea typeface="Calibri"/>
                          <a:cs typeface="Times New Roman"/>
                        </a:rPr>
                        <a:t>Returns to Scale</a:t>
                      </a:r>
                      <a:endParaRPr lang="en-US" sz="2000">
                        <a:latin typeface="Calibri"/>
                        <a:ea typeface="Calibri"/>
                        <a:cs typeface="Times New Roman"/>
                      </a:endParaRPr>
                    </a:p>
                  </a:txBody>
                  <a:tcPr marL="63106" marR="6310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381500">
                <a:tc>
                  <a:txBody>
                    <a:bodyPr/>
                    <a:lstStyle/>
                    <a:p>
                      <a:pPr marL="342900" marR="0" lvl="0" indent="-342900" algn="just">
                        <a:lnSpc>
                          <a:spcPct val="115000"/>
                        </a:lnSpc>
                        <a:spcBef>
                          <a:spcPts val="0"/>
                        </a:spcBef>
                        <a:spcAft>
                          <a:spcPts val="0"/>
                        </a:spcAft>
                        <a:buFont typeface="+mj-lt"/>
                        <a:buAutoNum type="arabicPeriod"/>
                      </a:pPr>
                      <a:r>
                        <a:rPr lang="en-US" sz="2000" dirty="0">
                          <a:latin typeface="Times New Roman"/>
                          <a:ea typeface="Calibri"/>
                          <a:cs typeface="Times New Roman"/>
                        </a:rPr>
                        <a:t>Nature of </a:t>
                      </a:r>
                      <a:r>
                        <a:rPr lang="en-US" sz="2000" dirty="0" smtClean="0">
                          <a:latin typeface="Times New Roman"/>
                          <a:ea typeface="Calibri"/>
                          <a:cs typeface="Times New Roman"/>
                        </a:rPr>
                        <a:t>inputs</a:t>
                      </a:r>
                    </a:p>
                    <a:p>
                      <a:pPr marL="342900" marR="0" lvl="0" indent="-342900" algn="just">
                        <a:lnSpc>
                          <a:spcPct val="115000"/>
                        </a:lnSpc>
                        <a:spcBef>
                          <a:spcPts val="0"/>
                        </a:spcBef>
                        <a:spcAft>
                          <a:spcPts val="0"/>
                        </a:spcAft>
                        <a:buFont typeface="+mj-lt"/>
                        <a:buAutoNum type="arabicPeriod"/>
                      </a:pPr>
                      <a:endParaRPr lang="en-US" sz="2000" dirty="0" smtClean="0">
                        <a:latin typeface="Times New Roman"/>
                        <a:ea typeface="Calibri"/>
                        <a:cs typeface="Times New Roman"/>
                      </a:endParaRPr>
                    </a:p>
                    <a:p>
                      <a:pPr marL="342900" marR="0" lvl="0" indent="-342900" algn="just">
                        <a:lnSpc>
                          <a:spcPct val="115000"/>
                        </a:lnSpc>
                        <a:spcBef>
                          <a:spcPts val="0"/>
                        </a:spcBef>
                        <a:spcAft>
                          <a:spcPts val="0"/>
                        </a:spcAft>
                        <a:buFont typeface="+mj-lt"/>
                        <a:buAutoNum type="arabicPeriod"/>
                      </a:pPr>
                      <a:endParaRPr lang="en-US" sz="2000" dirty="0">
                        <a:latin typeface="Calibri"/>
                        <a:ea typeface="Calibri"/>
                        <a:cs typeface="Times New Roman"/>
                      </a:endParaRPr>
                    </a:p>
                    <a:p>
                      <a:pPr marL="342900" marR="0" lvl="0" indent="-342900" algn="just">
                        <a:lnSpc>
                          <a:spcPct val="115000"/>
                        </a:lnSpc>
                        <a:spcBef>
                          <a:spcPts val="0"/>
                        </a:spcBef>
                        <a:spcAft>
                          <a:spcPts val="0"/>
                        </a:spcAft>
                        <a:buFont typeface="+mj-lt"/>
                        <a:buAutoNum type="arabicPeriod"/>
                      </a:pPr>
                      <a:r>
                        <a:rPr lang="en-US" sz="2000" dirty="0">
                          <a:latin typeface="Times New Roman"/>
                          <a:ea typeface="Calibri"/>
                          <a:cs typeface="Times New Roman"/>
                        </a:rPr>
                        <a:t>Time </a:t>
                      </a:r>
                      <a:r>
                        <a:rPr lang="en-US" sz="2000" dirty="0" smtClean="0">
                          <a:latin typeface="Times New Roman"/>
                          <a:ea typeface="Calibri"/>
                          <a:cs typeface="Times New Roman"/>
                        </a:rPr>
                        <a:t>Elements</a:t>
                      </a:r>
                    </a:p>
                    <a:p>
                      <a:pPr marL="342900" marR="0" lvl="0" indent="-342900" algn="just">
                        <a:lnSpc>
                          <a:spcPct val="115000"/>
                        </a:lnSpc>
                        <a:spcBef>
                          <a:spcPts val="0"/>
                        </a:spcBef>
                        <a:spcAft>
                          <a:spcPts val="0"/>
                        </a:spcAft>
                        <a:buFont typeface="+mj-lt"/>
                        <a:buAutoNum type="arabicPeriod"/>
                      </a:pPr>
                      <a:endParaRPr lang="en-US" sz="2000" dirty="0">
                        <a:latin typeface="Calibri"/>
                        <a:ea typeface="Calibri"/>
                        <a:cs typeface="Times New Roman"/>
                      </a:endParaRPr>
                    </a:p>
                    <a:p>
                      <a:pPr marL="342900" marR="0" lvl="0" indent="-342900" algn="just">
                        <a:lnSpc>
                          <a:spcPct val="115000"/>
                        </a:lnSpc>
                        <a:spcBef>
                          <a:spcPts val="0"/>
                        </a:spcBef>
                        <a:spcAft>
                          <a:spcPts val="0"/>
                        </a:spcAft>
                        <a:buFont typeface="+mj-lt"/>
                        <a:buAutoNum type="arabicPeriod"/>
                      </a:pPr>
                      <a:r>
                        <a:rPr lang="en-US" sz="2000" dirty="0" smtClean="0">
                          <a:latin typeface="Times New Roman"/>
                          <a:ea typeface="Calibri"/>
                          <a:cs typeface="Times New Roman"/>
                        </a:rPr>
                        <a:t>Homogeneity</a:t>
                      </a:r>
                    </a:p>
                    <a:p>
                      <a:pPr marL="342900" marR="0" lvl="0" indent="-342900" algn="just">
                        <a:lnSpc>
                          <a:spcPct val="115000"/>
                        </a:lnSpc>
                        <a:spcBef>
                          <a:spcPts val="0"/>
                        </a:spcBef>
                        <a:spcAft>
                          <a:spcPts val="0"/>
                        </a:spcAft>
                        <a:buFont typeface="+mj-lt"/>
                        <a:buAutoNum type="arabicPeriod"/>
                      </a:pPr>
                      <a:endParaRPr lang="en-US" sz="2000" dirty="0">
                        <a:latin typeface="Calibri"/>
                        <a:ea typeface="Calibri"/>
                        <a:cs typeface="Times New Roman"/>
                      </a:endParaRPr>
                    </a:p>
                    <a:p>
                      <a:pPr marL="342900" marR="0" lvl="0" indent="-342900" algn="just">
                        <a:lnSpc>
                          <a:spcPct val="115000"/>
                        </a:lnSpc>
                        <a:spcBef>
                          <a:spcPts val="0"/>
                        </a:spcBef>
                        <a:spcAft>
                          <a:spcPts val="0"/>
                        </a:spcAft>
                        <a:buFont typeface="+mj-lt"/>
                        <a:buAutoNum type="arabicPeriod"/>
                      </a:pPr>
                      <a:r>
                        <a:rPr lang="en-US" sz="2000" dirty="0">
                          <a:latin typeface="Times New Roman"/>
                          <a:ea typeface="Calibri"/>
                          <a:cs typeface="Times New Roman"/>
                        </a:rPr>
                        <a:t>Law of Increasing </a:t>
                      </a:r>
                      <a:r>
                        <a:rPr lang="en-US" sz="2000" dirty="0" smtClean="0">
                          <a:latin typeface="Times New Roman"/>
                          <a:ea typeface="Calibri"/>
                          <a:cs typeface="Times New Roman"/>
                        </a:rPr>
                        <a:t>Returns</a:t>
                      </a:r>
                    </a:p>
                    <a:p>
                      <a:pPr marL="342900" marR="0" lvl="0" indent="-342900" algn="just">
                        <a:lnSpc>
                          <a:spcPct val="115000"/>
                        </a:lnSpc>
                        <a:spcBef>
                          <a:spcPts val="0"/>
                        </a:spcBef>
                        <a:spcAft>
                          <a:spcPts val="0"/>
                        </a:spcAft>
                        <a:buFont typeface="+mj-lt"/>
                        <a:buAutoNum type="arabicPeriod"/>
                      </a:pPr>
                      <a:endParaRPr lang="en-US" sz="2000" dirty="0">
                        <a:latin typeface="Calibri"/>
                        <a:ea typeface="Calibri"/>
                        <a:cs typeface="Times New Roman"/>
                      </a:endParaRPr>
                    </a:p>
                    <a:p>
                      <a:pPr marL="342900" marR="0" lvl="0" indent="-342900" algn="just">
                        <a:lnSpc>
                          <a:spcPct val="115000"/>
                        </a:lnSpc>
                        <a:spcBef>
                          <a:spcPts val="0"/>
                        </a:spcBef>
                        <a:spcAft>
                          <a:spcPts val="0"/>
                        </a:spcAft>
                        <a:buFont typeface="+mj-lt"/>
                        <a:buAutoNum type="arabicPeriod"/>
                      </a:pPr>
                      <a:r>
                        <a:rPr lang="en-US" sz="2000" dirty="0">
                          <a:latin typeface="Times New Roman"/>
                          <a:ea typeface="Calibri"/>
                          <a:cs typeface="Times New Roman"/>
                        </a:rPr>
                        <a:t>Law of constant </a:t>
                      </a:r>
                      <a:r>
                        <a:rPr lang="en-US" sz="2000" dirty="0" smtClean="0">
                          <a:latin typeface="Times New Roman"/>
                          <a:ea typeface="Calibri"/>
                          <a:cs typeface="Times New Roman"/>
                        </a:rPr>
                        <a:t>Returns</a:t>
                      </a:r>
                    </a:p>
                    <a:p>
                      <a:pPr marL="342900" marR="0" lvl="0" indent="-342900" algn="just">
                        <a:lnSpc>
                          <a:spcPct val="115000"/>
                        </a:lnSpc>
                        <a:spcBef>
                          <a:spcPts val="0"/>
                        </a:spcBef>
                        <a:spcAft>
                          <a:spcPts val="0"/>
                        </a:spcAft>
                        <a:buFont typeface="+mj-lt"/>
                        <a:buAutoNum type="arabicPeriod"/>
                      </a:pPr>
                      <a:endParaRPr lang="en-US" sz="2000" dirty="0">
                        <a:latin typeface="Calibri"/>
                        <a:ea typeface="Calibri"/>
                        <a:cs typeface="Times New Roman"/>
                      </a:endParaRPr>
                    </a:p>
                    <a:p>
                      <a:pPr marL="342900" marR="0" lvl="0" indent="-342900" algn="just">
                        <a:lnSpc>
                          <a:spcPct val="115000"/>
                        </a:lnSpc>
                        <a:spcBef>
                          <a:spcPts val="0"/>
                        </a:spcBef>
                        <a:spcAft>
                          <a:spcPts val="0"/>
                        </a:spcAft>
                        <a:buFont typeface="+mj-lt"/>
                        <a:buAutoNum type="arabicPeriod"/>
                      </a:pPr>
                      <a:r>
                        <a:rPr lang="en-US" sz="2000" dirty="0">
                          <a:latin typeface="Times New Roman"/>
                          <a:ea typeface="Calibri"/>
                          <a:cs typeface="Times New Roman"/>
                        </a:rPr>
                        <a:t>Law of Diminishing Returns</a:t>
                      </a:r>
                      <a:endParaRPr lang="en-US" sz="2000" dirty="0">
                        <a:latin typeface="Calibri"/>
                        <a:ea typeface="Calibri"/>
                        <a:cs typeface="Times New Roman"/>
                      </a:endParaRPr>
                    </a:p>
                  </a:txBody>
                  <a:tcPr marL="63106" marR="6310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0"/>
                        </a:spcBef>
                        <a:spcAft>
                          <a:spcPts val="0"/>
                        </a:spcAft>
                      </a:pPr>
                      <a:r>
                        <a:rPr lang="en-US" sz="2000" dirty="0">
                          <a:latin typeface="Times New Roman"/>
                          <a:ea typeface="Calibri"/>
                          <a:cs typeface="Times New Roman"/>
                        </a:rPr>
                        <a:t>Quantities of some inputs are fixed while quantities of other inputs vary</a:t>
                      </a:r>
                      <a:endParaRPr lang="en-US" sz="2000" dirty="0">
                        <a:latin typeface="Calibri"/>
                        <a:ea typeface="Calibri"/>
                        <a:cs typeface="Times New Roman"/>
                      </a:endParaRPr>
                    </a:p>
                    <a:p>
                      <a:pPr marL="0" marR="0" algn="just">
                        <a:lnSpc>
                          <a:spcPct val="115000"/>
                        </a:lnSpc>
                        <a:spcBef>
                          <a:spcPts val="0"/>
                        </a:spcBef>
                        <a:spcAft>
                          <a:spcPts val="0"/>
                        </a:spcAft>
                      </a:pPr>
                      <a:r>
                        <a:rPr lang="en-US" sz="2000" dirty="0">
                          <a:latin typeface="Times New Roman"/>
                          <a:ea typeface="Calibri"/>
                          <a:cs typeface="Times New Roman"/>
                        </a:rPr>
                        <a:t>Known as short run production function</a:t>
                      </a:r>
                      <a:endParaRPr lang="en-US" sz="2000" dirty="0">
                        <a:latin typeface="Calibri"/>
                        <a:ea typeface="Calibri"/>
                        <a:cs typeface="Times New Roman"/>
                      </a:endParaRPr>
                    </a:p>
                    <a:p>
                      <a:pPr marL="0" marR="0" algn="just">
                        <a:lnSpc>
                          <a:spcPct val="115000"/>
                        </a:lnSpc>
                        <a:spcBef>
                          <a:spcPts val="0"/>
                        </a:spcBef>
                        <a:spcAft>
                          <a:spcPts val="0"/>
                        </a:spcAft>
                      </a:pPr>
                      <a:r>
                        <a:rPr lang="en-US" sz="2000" dirty="0">
                          <a:latin typeface="Times New Roman"/>
                          <a:ea typeface="Calibri"/>
                          <a:cs typeface="Times New Roman"/>
                        </a:rPr>
                        <a:t>Non-homogeneous production function</a:t>
                      </a:r>
                      <a:endParaRPr lang="en-US" sz="2000" dirty="0">
                        <a:latin typeface="Calibri"/>
                        <a:ea typeface="Calibri"/>
                        <a:cs typeface="Times New Roman"/>
                      </a:endParaRPr>
                    </a:p>
                    <a:p>
                      <a:pPr marL="0" marR="0" algn="just">
                        <a:lnSpc>
                          <a:spcPct val="115000"/>
                        </a:lnSpc>
                        <a:spcBef>
                          <a:spcPts val="0"/>
                        </a:spcBef>
                        <a:spcAft>
                          <a:spcPts val="0"/>
                        </a:spcAft>
                      </a:pPr>
                      <a:r>
                        <a:rPr lang="en-US" sz="2000" dirty="0">
                          <a:latin typeface="Times New Roman"/>
                          <a:ea typeface="Calibri"/>
                          <a:cs typeface="Times New Roman"/>
                        </a:rPr>
                        <a:t>Non-Linear-non homogeneous production function.</a:t>
                      </a:r>
                      <a:endParaRPr lang="en-US" sz="2000" dirty="0">
                        <a:latin typeface="Calibri"/>
                        <a:ea typeface="Calibri"/>
                        <a:cs typeface="Times New Roman"/>
                      </a:endParaRPr>
                    </a:p>
                    <a:p>
                      <a:pPr marL="0" marR="0" algn="just">
                        <a:lnSpc>
                          <a:spcPct val="115000"/>
                        </a:lnSpc>
                        <a:spcBef>
                          <a:spcPts val="0"/>
                        </a:spcBef>
                        <a:spcAft>
                          <a:spcPts val="0"/>
                        </a:spcAft>
                      </a:pPr>
                      <a:r>
                        <a:rPr lang="en-US" sz="2000" dirty="0">
                          <a:latin typeface="Times New Roman"/>
                          <a:ea typeface="Calibri"/>
                          <a:cs typeface="Times New Roman"/>
                        </a:rPr>
                        <a:t>Linear–non homogeneous production function.</a:t>
                      </a:r>
                      <a:endParaRPr lang="en-US" sz="2000" dirty="0">
                        <a:latin typeface="Calibri"/>
                        <a:ea typeface="Calibri"/>
                        <a:cs typeface="Times New Roman"/>
                      </a:endParaRPr>
                    </a:p>
                    <a:p>
                      <a:pPr marL="0" marR="0" algn="just">
                        <a:lnSpc>
                          <a:spcPct val="115000"/>
                        </a:lnSpc>
                        <a:spcBef>
                          <a:spcPts val="0"/>
                        </a:spcBef>
                        <a:spcAft>
                          <a:spcPts val="0"/>
                        </a:spcAft>
                      </a:pPr>
                      <a:r>
                        <a:rPr lang="en-US" sz="2000" dirty="0">
                          <a:latin typeface="Times New Roman"/>
                          <a:ea typeface="Calibri"/>
                          <a:cs typeface="Times New Roman"/>
                        </a:rPr>
                        <a:t>Non-linear-non homogeneous production function</a:t>
                      </a:r>
                      <a:endParaRPr lang="en-US" sz="2000" dirty="0">
                        <a:latin typeface="Calibri"/>
                        <a:ea typeface="Calibri"/>
                        <a:cs typeface="Times New Roman"/>
                      </a:endParaRPr>
                    </a:p>
                  </a:txBody>
                  <a:tcPr marL="63106" marR="6310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0"/>
                        </a:spcBef>
                        <a:spcAft>
                          <a:spcPts val="0"/>
                        </a:spcAft>
                      </a:pPr>
                      <a:r>
                        <a:rPr lang="en-US" sz="2000" dirty="0">
                          <a:latin typeface="Times New Roman"/>
                          <a:ea typeface="Calibri"/>
                          <a:cs typeface="Times New Roman"/>
                        </a:rPr>
                        <a:t>All the inputs are variable</a:t>
                      </a:r>
                      <a:endParaRPr lang="en-US" sz="2000" dirty="0">
                        <a:latin typeface="Calibri"/>
                        <a:ea typeface="Calibri"/>
                        <a:cs typeface="Times New Roman"/>
                      </a:endParaRPr>
                    </a:p>
                    <a:p>
                      <a:pPr marL="0" marR="0" algn="just">
                        <a:lnSpc>
                          <a:spcPct val="115000"/>
                        </a:lnSpc>
                        <a:spcBef>
                          <a:spcPts val="0"/>
                        </a:spcBef>
                        <a:spcAft>
                          <a:spcPts val="0"/>
                        </a:spcAft>
                      </a:pPr>
                      <a:endParaRPr lang="en-US" sz="2000" dirty="0" smtClean="0">
                        <a:latin typeface="Times New Roman"/>
                        <a:ea typeface="Calibri"/>
                        <a:cs typeface="Times New Roman"/>
                      </a:endParaRPr>
                    </a:p>
                    <a:p>
                      <a:pPr marL="0" marR="0" algn="just">
                        <a:lnSpc>
                          <a:spcPct val="115000"/>
                        </a:lnSpc>
                        <a:spcBef>
                          <a:spcPts val="0"/>
                        </a:spcBef>
                        <a:spcAft>
                          <a:spcPts val="0"/>
                        </a:spcAft>
                      </a:pPr>
                      <a:endParaRPr lang="en-US" sz="2000" dirty="0" smtClean="0">
                        <a:latin typeface="Times New Roman"/>
                        <a:ea typeface="Calibri"/>
                        <a:cs typeface="Times New Roman"/>
                      </a:endParaRPr>
                    </a:p>
                    <a:p>
                      <a:pPr marL="0" marR="0" algn="just">
                        <a:lnSpc>
                          <a:spcPct val="115000"/>
                        </a:lnSpc>
                        <a:spcBef>
                          <a:spcPts val="0"/>
                        </a:spcBef>
                        <a:spcAft>
                          <a:spcPts val="0"/>
                        </a:spcAft>
                      </a:pPr>
                      <a:r>
                        <a:rPr lang="en-US" sz="2000" dirty="0" smtClean="0">
                          <a:latin typeface="Times New Roman"/>
                          <a:ea typeface="Calibri"/>
                          <a:cs typeface="Times New Roman"/>
                        </a:rPr>
                        <a:t>Known </a:t>
                      </a:r>
                      <a:r>
                        <a:rPr lang="en-US" sz="2000" dirty="0">
                          <a:latin typeface="Times New Roman"/>
                          <a:ea typeface="Calibri"/>
                          <a:cs typeface="Times New Roman"/>
                        </a:rPr>
                        <a:t>as long run production function.</a:t>
                      </a:r>
                      <a:endParaRPr lang="en-US" sz="2000" dirty="0">
                        <a:latin typeface="Calibri"/>
                        <a:ea typeface="Calibri"/>
                        <a:cs typeface="Times New Roman"/>
                      </a:endParaRPr>
                    </a:p>
                    <a:p>
                      <a:pPr marL="0" marR="0" algn="just">
                        <a:lnSpc>
                          <a:spcPct val="115000"/>
                        </a:lnSpc>
                        <a:spcBef>
                          <a:spcPts val="0"/>
                        </a:spcBef>
                        <a:spcAft>
                          <a:spcPts val="0"/>
                        </a:spcAft>
                      </a:pPr>
                      <a:r>
                        <a:rPr lang="en-US" sz="2000" dirty="0">
                          <a:latin typeface="Times New Roman"/>
                          <a:ea typeface="Calibri"/>
                          <a:cs typeface="Times New Roman"/>
                        </a:rPr>
                        <a:t>Homogeneous production function</a:t>
                      </a:r>
                      <a:endParaRPr lang="en-US" sz="2000" dirty="0">
                        <a:latin typeface="Calibri"/>
                        <a:ea typeface="Calibri"/>
                        <a:cs typeface="Times New Roman"/>
                      </a:endParaRPr>
                    </a:p>
                    <a:p>
                      <a:pPr marL="0" marR="0" algn="just">
                        <a:lnSpc>
                          <a:spcPct val="115000"/>
                        </a:lnSpc>
                        <a:spcBef>
                          <a:spcPts val="0"/>
                        </a:spcBef>
                        <a:spcAft>
                          <a:spcPts val="0"/>
                        </a:spcAft>
                      </a:pPr>
                      <a:r>
                        <a:rPr lang="en-US" sz="2000" dirty="0">
                          <a:latin typeface="Times New Roman"/>
                          <a:ea typeface="Calibri"/>
                          <a:cs typeface="Times New Roman"/>
                        </a:rPr>
                        <a:t>Non-Linear-Homogeneous production function</a:t>
                      </a:r>
                      <a:endParaRPr lang="en-US" sz="2000" dirty="0">
                        <a:latin typeface="Calibri"/>
                        <a:ea typeface="Calibri"/>
                        <a:cs typeface="Times New Roman"/>
                      </a:endParaRPr>
                    </a:p>
                    <a:p>
                      <a:pPr marL="0" marR="0" algn="just">
                        <a:lnSpc>
                          <a:spcPct val="115000"/>
                        </a:lnSpc>
                        <a:spcBef>
                          <a:spcPts val="0"/>
                        </a:spcBef>
                        <a:spcAft>
                          <a:spcPts val="0"/>
                        </a:spcAft>
                      </a:pPr>
                      <a:endParaRPr lang="en-US" sz="2000" dirty="0" smtClean="0">
                        <a:latin typeface="Times New Roman"/>
                        <a:ea typeface="Calibri"/>
                        <a:cs typeface="Times New Roman"/>
                      </a:endParaRPr>
                    </a:p>
                    <a:p>
                      <a:pPr marL="0" marR="0" algn="just">
                        <a:lnSpc>
                          <a:spcPct val="115000"/>
                        </a:lnSpc>
                        <a:spcBef>
                          <a:spcPts val="0"/>
                        </a:spcBef>
                        <a:spcAft>
                          <a:spcPts val="0"/>
                        </a:spcAft>
                      </a:pPr>
                      <a:r>
                        <a:rPr lang="en-US" sz="2000" dirty="0" smtClean="0">
                          <a:latin typeface="Times New Roman"/>
                          <a:ea typeface="Calibri"/>
                          <a:cs typeface="Times New Roman"/>
                        </a:rPr>
                        <a:t>Linear </a:t>
                      </a:r>
                      <a:r>
                        <a:rPr lang="en-US" sz="2000" dirty="0">
                          <a:latin typeface="Times New Roman"/>
                          <a:ea typeface="Calibri"/>
                          <a:cs typeface="Times New Roman"/>
                        </a:rPr>
                        <a:t>homogeneous production function.</a:t>
                      </a:r>
                      <a:endParaRPr lang="en-US" sz="2000" dirty="0">
                        <a:latin typeface="Calibri"/>
                        <a:ea typeface="Calibri"/>
                        <a:cs typeface="Times New Roman"/>
                      </a:endParaRPr>
                    </a:p>
                    <a:p>
                      <a:pPr marL="0" marR="0" algn="just">
                        <a:lnSpc>
                          <a:spcPct val="115000"/>
                        </a:lnSpc>
                        <a:spcBef>
                          <a:spcPts val="0"/>
                        </a:spcBef>
                        <a:spcAft>
                          <a:spcPts val="0"/>
                        </a:spcAft>
                      </a:pPr>
                      <a:r>
                        <a:rPr lang="en-US" sz="2000" dirty="0">
                          <a:latin typeface="Times New Roman"/>
                          <a:ea typeface="Calibri"/>
                          <a:cs typeface="Times New Roman"/>
                        </a:rPr>
                        <a:t>Non-linear homogeneous production function</a:t>
                      </a:r>
                      <a:endParaRPr lang="en-US" sz="2000" dirty="0">
                        <a:latin typeface="Calibri"/>
                        <a:ea typeface="Calibri"/>
                        <a:cs typeface="Times New Roman"/>
                      </a:endParaRPr>
                    </a:p>
                  </a:txBody>
                  <a:tcPr marL="63106" marR="6310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356353" name="Rectangle 1"/>
          <p:cNvSpPr>
            <a:spLocks noChangeArrowheads="1"/>
          </p:cNvSpPr>
          <p:nvPr/>
        </p:nvSpPr>
        <p:spPr bwMode="auto">
          <a:xfrm>
            <a:off x="0" y="0"/>
            <a:ext cx="9144000" cy="43088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200" b="1" i="0" u="sng"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Comparison between Laws of Returns and Returns to Scale:</a:t>
            </a:r>
            <a:endParaRPr kumimoji="0" lang="en-US" sz="2200" b="0" i="0" u="none" strike="noStrike" cap="none" normalizeH="0" baseline="0" dirty="0" smtClean="0">
              <a:ln>
                <a:noFill/>
              </a:ln>
              <a:solidFill>
                <a:schemeClr val="tx1"/>
              </a:solidFill>
              <a:effectLst/>
              <a:latin typeface="Arial" pitchFamily="34" charset="0"/>
            </a:endParaRPr>
          </a:p>
        </p:txBody>
      </p:sp>
    </p:spTree>
    <p:extLst>
      <p:ext uri="{BB962C8B-B14F-4D97-AF65-F5344CB8AC3E}">
        <p14:creationId xmlns:p14="http://schemas.microsoft.com/office/powerpoint/2010/main" val="2135054440"/>
      </p:ext>
    </p:extLst>
  </p:cSld>
  <p:clrMapOvr>
    <a:masterClrMapping/>
  </p:clrMapOvr>
</p:sld>
</file>

<file path=ppt/slides/slide2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69" name="Rectangle 1"/>
          <p:cNvSpPr>
            <a:spLocks noChangeArrowheads="1"/>
          </p:cNvSpPr>
          <p:nvPr/>
        </p:nvSpPr>
        <p:spPr bwMode="auto">
          <a:xfrm>
            <a:off x="0" y="610374"/>
            <a:ext cx="9144000" cy="464742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7200" algn="just" defTabSz="914400" rtl="0" eaLnBrk="1" fontAlgn="base" latinLnBrk="0" hangingPunct="1">
              <a:lnSpc>
                <a:spcPct val="100000"/>
              </a:lnSpc>
              <a:spcBef>
                <a:spcPct val="0"/>
              </a:spcBef>
              <a:spcAft>
                <a:spcPct val="0"/>
              </a:spcAft>
              <a:buClrTx/>
              <a:buSzTx/>
              <a:buFontTx/>
              <a:buNone/>
              <a:tabLst/>
            </a:pPr>
            <a:r>
              <a:rPr kumimoji="0" lang="en-US" sz="4000" b="1" i="0" u="sng"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Empirical Illustrations:</a:t>
            </a:r>
            <a:endParaRPr kumimoji="0" lang="en-US" sz="4000" b="1" i="0" u="sng" strike="noStrike" cap="none" normalizeH="0" baseline="0" dirty="0" smtClean="0">
              <a:ln>
                <a:noFill/>
              </a:ln>
              <a:solidFill>
                <a:schemeClr val="tx1"/>
              </a:solidFill>
              <a:effectLst/>
              <a:latin typeface="Arial" pitchFamily="34" charset="0"/>
            </a:endParaRP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en-US" sz="3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Below some empirical measures of some cases of short run production function are given: </a:t>
            </a:r>
            <a:endParaRPr kumimoji="0" lang="en-US" sz="3200" b="0" i="0" u="none" strike="noStrike" cap="none" normalizeH="0" baseline="0" dirty="0" smtClean="0">
              <a:ln>
                <a:noFill/>
              </a:ln>
              <a:solidFill>
                <a:schemeClr val="tx1"/>
              </a:solidFill>
              <a:effectLst/>
              <a:latin typeface="Arial" pitchFamily="34" charset="0"/>
            </a:endParaRP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en-US" sz="3200" b="0" i="0" u="none" strike="noStrike" cap="none" normalizeH="0" baseline="0" dirty="0" smtClean="0">
                <a:ln>
                  <a:noFill/>
                </a:ln>
                <a:solidFill>
                  <a:srgbClr val="FFFF00"/>
                </a:solidFill>
                <a:effectLst/>
                <a:latin typeface="Times New Roman" pitchFamily="18" charset="0"/>
                <a:ea typeface="Calibri" pitchFamily="34" charset="0"/>
                <a:cs typeface="Times New Roman" pitchFamily="18" charset="0"/>
              </a:rPr>
              <a:t>Case 1</a:t>
            </a:r>
            <a:r>
              <a:rPr kumimoji="0" lang="en-US" sz="3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Agricultural Production Function</a:t>
            </a:r>
            <a:endParaRPr kumimoji="0" lang="en-US" sz="3200" b="0" i="0" u="none" strike="noStrike" cap="none" normalizeH="0" baseline="0" dirty="0" smtClean="0">
              <a:ln>
                <a:noFill/>
              </a:ln>
              <a:solidFill>
                <a:schemeClr val="tx1"/>
              </a:solidFill>
              <a:effectLst/>
              <a:latin typeface="Arial" pitchFamily="34" charset="0"/>
            </a:endParaRP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en-US" sz="3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Q 	= 200 + 4L</a:t>
            </a:r>
            <a:endParaRPr kumimoji="0" lang="en-US" sz="3200" b="0" i="0" u="none" strike="noStrike" cap="none" normalizeH="0" baseline="0" dirty="0" smtClean="0">
              <a:ln>
                <a:noFill/>
              </a:ln>
              <a:solidFill>
                <a:schemeClr val="tx1"/>
              </a:solidFill>
              <a:effectLst/>
              <a:latin typeface="Arial" pitchFamily="34" charset="0"/>
            </a:endParaRP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en-US" sz="3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Where, L 	= </a:t>
            </a:r>
            <a:r>
              <a:rPr kumimoji="0" lang="en-US" sz="32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Labour</a:t>
            </a:r>
            <a:r>
              <a:rPr kumimoji="0" lang="en-US" sz="3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endParaRPr kumimoji="0" lang="en-US" sz="3200" b="0" i="0" u="none" strike="noStrike" cap="none" normalizeH="0" baseline="0" dirty="0" smtClean="0">
              <a:ln>
                <a:noFill/>
              </a:ln>
              <a:solidFill>
                <a:schemeClr val="tx1"/>
              </a:solidFill>
              <a:effectLst/>
              <a:latin typeface="Arial" pitchFamily="34" charset="0"/>
            </a:endParaRP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en-US" sz="3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If	  </a:t>
            </a:r>
            <a:r>
              <a:rPr kumimoji="0" lang="en-US" sz="3200" b="0" i="0" u="none" strike="noStrike" cap="none" normalizeH="0" dirty="0" smtClean="0">
                <a:ln>
                  <a:noFill/>
                </a:ln>
                <a:solidFill>
                  <a:schemeClr val="tx1"/>
                </a:solidFill>
                <a:effectLst/>
                <a:latin typeface="Times New Roman" pitchFamily="18" charset="0"/>
                <a:ea typeface="Calibri" pitchFamily="34" charset="0"/>
                <a:cs typeface="Times New Roman" pitchFamily="18" charset="0"/>
              </a:rPr>
              <a:t>  </a:t>
            </a:r>
            <a:r>
              <a:rPr kumimoji="0" lang="en-US" sz="3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L	= 100 units, then:</a:t>
            </a:r>
            <a:endParaRPr kumimoji="0" lang="en-US" sz="3200" b="0" i="0" u="none" strike="noStrike" cap="none" normalizeH="0" baseline="0" dirty="0" smtClean="0">
              <a:ln>
                <a:noFill/>
              </a:ln>
              <a:solidFill>
                <a:schemeClr val="tx1"/>
              </a:solidFill>
              <a:effectLst/>
              <a:latin typeface="Arial" pitchFamily="34" charset="0"/>
            </a:endParaRP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en-US" sz="3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Q	= 200 + 4 (100)</a:t>
            </a:r>
            <a:endParaRPr kumimoji="0" lang="en-US" sz="3200" b="0" i="0" u="none" strike="noStrike" cap="none" normalizeH="0" baseline="0" dirty="0" smtClean="0">
              <a:ln>
                <a:noFill/>
              </a:ln>
              <a:solidFill>
                <a:schemeClr val="tx1"/>
              </a:solidFill>
              <a:effectLst/>
              <a:latin typeface="Arial" pitchFamily="34" charset="0"/>
            </a:endParaRP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en-US" sz="3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 600</a:t>
            </a:r>
            <a:endParaRPr kumimoji="0" lang="en-US" sz="3200" b="0" i="0" u="none" strike="noStrike" cap="none" normalizeH="0" baseline="0" dirty="0" smtClean="0">
              <a:ln>
                <a:noFill/>
              </a:ln>
              <a:solidFill>
                <a:schemeClr val="tx1"/>
              </a:solidFill>
              <a:effectLst/>
              <a:latin typeface="Arial" pitchFamily="34" charset="0"/>
            </a:endParaRPr>
          </a:p>
        </p:txBody>
      </p:sp>
    </p:spTree>
    <p:extLst>
      <p:ext uri="{BB962C8B-B14F-4D97-AF65-F5344CB8AC3E}">
        <p14:creationId xmlns:p14="http://schemas.microsoft.com/office/powerpoint/2010/main" val="3823673880"/>
      </p:ext>
    </p:extLst>
  </p:cSld>
  <p:clrMapOvr>
    <a:masterClrMapping/>
  </p:clrMapOvr>
</p:sld>
</file>

<file path=ppt/slides/slide2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0209" name="Rectangle 1"/>
          <p:cNvSpPr>
            <a:spLocks noChangeArrowheads="1"/>
          </p:cNvSpPr>
          <p:nvPr/>
        </p:nvSpPr>
        <p:spPr bwMode="auto">
          <a:xfrm>
            <a:off x="0" y="393442"/>
            <a:ext cx="9144000" cy="501675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7200" algn="l" defTabSz="914400" rtl="0" eaLnBrk="1" fontAlgn="base" latinLnBrk="0" hangingPunct="1">
              <a:lnSpc>
                <a:spcPct val="100000"/>
              </a:lnSpc>
              <a:spcBef>
                <a:spcPct val="0"/>
              </a:spcBef>
              <a:spcAft>
                <a:spcPct val="0"/>
              </a:spcAft>
              <a:buClrTx/>
              <a:buSzTx/>
              <a:buFontTx/>
              <a:buNone/>
              <a:tabLst/>
            </a:pPr>
            <a:r>
              <a:rPr kumimoji="0" lang="en-US" sz="3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Suppose, </a:t>
            </a:r>
            <a:r>
              <a:rPr kumimoji="0" lang="en-US" sz="32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labour</a:t>
            </a:r>
            <a:r>
              <a:rPr kumimoji="0" lang="en-US" sz="3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inputs is increased in agricultural operation by 2 percentage</a:t>
            </a:r>
            <a:endParaRPr kumimoji="0" lang="en-US" sz="3200" b="0" i="0" u="none" strike="noStrike" cap="none" normalizeH="0" baseline="0" dirty="0" smtClean="0">
              <a:ln>
                <a:noFill/>
              </a:ln>
              <a:solidFill>
                <a:schemeClr val="tx1"/>
              </a:solidFill>
              <a:effectLst/>
              <a:latin typeface="Arial" pitchFamily="34" charset="0"/>
            </a:endParaRPr>
          </a:p>
          <a:p>
            <a:pPr marL="0" marR="0" lvl="0" indent="457200" algn="l" defTabSz="914400" rtl="0" eaLnBrk="0" fontAlgn="base" latinLnBrk="0" hangingPunct="0">
              <a:lnSpc>
                <a:spcPct val="100000"/>
              </a:lnSpc>
              <a:spcBef>
                <a:spcPct val="0"/>
              </a:spcBef>
              <a:spcAft>
                <a:spcPct val="0"/>
              </a:spcAft>
              <a:buClrTx/>
              <a:buSzTx/>
              <a:buFontTx/>
              <a:buNone/>
              <a:tabLst/>
            </a:pPr>
            <a:r>
              <a:rPr kumimoji="0" lang="en-US" sz="3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Therefore, L	= 102 units</a:t>
            </a:r>
            <a:endParaRPr kumimoji="0" lang="en-US" sz="3200" b="0" i="0" u="none" strike="noStrike" cap="none" normalizeH="0" baseline="0" dirty="0" smtClean="0">
              <a:ln>
                <a:noFill/>
              </a:ln>
              <a:solidFill>
                <a:schemeClr val="tx1"/>
              </a:solidFill>
              <a:effectLst/>
              <a:latin typeface="Arial" pitchFamily="34" charset="0"/>
            </a:endParaRPr>
          </a:p>
          <a:p>
            <a:pPr marL="0" marR="0" lvl="0" indent="457200" algn="l" defTabSz="914400" rtl="0" eaLnBrk="0" fontAlgn="base" latinLnBrk="0" hangingPunct="0">
              <a:lnSpc>
                <a:spcPct val="100000"/>
              </a:lnSpc>
              <a:spcBef>
                <a:spcPct val="0"/>
              </a:spcBef>
              <a:spcAft>
                <a:spcPct val="0"/>
              </a:spcAft>
              <a:buClrTx/>
              <a:buSzTx/>
              <a:buFontTx/>
              <a:buNone/>
              <a:tabLst/>
            </a:pPr>
            <a:r>
              <a:rPr kumimoji="0" lang="en-US" sz="3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So, 	   Q</a:t>
            </a:r>
            <a:r>
              <a:rPr kumimoji="0" lang="en-US" sz="3200" b="0" i="0" u="none" strike="noStrike" cap="none" normalizeH="0" baseline="-30000" dirty="0" smtClean="0">
                <a:ln>
                  <a:noFill/>
                </a:ln>
                <a:solidFill>
                  <a:schemeClr val="tx1"/>
                </a:solidFill>
                <a:effectLst/>
                <a:latin typeface="Times New Roman" pitchFamily="18" charset="0"/>
                <a:ea typeface="Calibri" pitchFamily="34" charset="0"/>
                <a:cs typeface="Times New Roman" pitchFamily="18" charset="0"/>
              </a:rPr>
              <a:t>1</a:t>
            </a:r>
            <a:r>
              <a:rPr kumimoji="0" lang="en-US" sz="3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 200 + 4 (102)</a:t>
            </a:r>
            <a:endParaRPr kumimoji="0" lang="en-US" sz="3200" b="0" i="0" u="none" strike="noStrike" cap="none" normalizeH="0" baseline="0" dirty="0" smtClean="0">
              <a:ln>
                <a:noFill/>
              </a:ln>
              <a:solidFill>
                <a:schemeClr val="tx1"/>
              </a:solidFill>
              <a:effectLst/>
              <a:latin typeface="Arial" pitchFamily="34" charset="0"/>
            </a:endParaRPr>
          </a:p>
          <a:p>
            <a:pPr marL="0" marR="0" lvl="0" indent="457200" algn="l" defTabSz="914400" rtl="0" eaLnBrk="0" fontAlgn="base" latinLnBrk="0" hangingPunct="0">
              <a:lnSpc>
                <a:spcPct val="100000"/>
              </a:lnSpc>
              <a:spcBef>
                <a:spcPct val="0"/>
              </a:spcBef>
              <a:spcAft>
                <a:spcPct val="0"/>
              </a:spcAft>
              <a:buClrTx/>
              <a:buSzTx/>
              <a:buFontTx/>
              <a:buNone/>
              <a:tabLst/>
            </a:pPr>
            <a:r>
              <a:rPr kumimoji="0" lang="en-US" sz="3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 608</a:t>
            </a:r>
            <a:endParaRPr kumimoji="0" lang="en-US" sz="3200" b="0" i="0" u="none" strike="noStrike" cap="none" normalizeH="0" baseline="0" dirty="0" smtClean="0">
              <a:ln>
                <a:noFill/>
              </a:ln>
              <a:solidFill>
                <a:schemeClr val="tx1"/>
              </a:solidFill>
              <a:effectLst/>
              <a:latin typeface="Arial" pitchFamily="34" charset="0"/>
            </a:endParaRPr>
          </a:p>
          <a:p>
            <a:pPr marL="0" marR="0" lvl="0" indent="457200" algn="l" defTabSz="914400" rtl="0" eaLnBrk="0" fontAlgn="base" latinLnBrk="0" hangingPunct="0">
              <a:lnSpc>
                <a:spcPct val="100000"/>
              </a:lnSpc>
              <a:spcBef>
                <a:spcPct val="0"/>
              </a:spcBef>
              <a:spcAft>
                <a:spcPct val="0"/>
              </a:spcAft>
              <a:buClrTx/>
              <a:buSzTx/>
              <a:buFontTx/>
              <a:buNone/>
              <a:tabLst/>
            </a:pPr>
            <a:r>
              <a:rPr kumimoji="0" lang="en-US" sz="3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Q</a:t>
            </a:r>
            <a:r>
              <a:rPr kumimoji="0" lang="en-US" sz="3200" b="0" i="0" u="none" strike="noStrike" cap="none" normalizeH="0" baseline="-30000" dirty="0" smtClean="0">
                <a:ln>
                  <a:noFill/>
                </a:ln>
                <a:solidFill>
                  <a:schemeClr val="tx1"/>
                </a:solidFill>
                <a:effectLst/>
                <a:latin typeface="Times New Roman" pitchFamily="18" charset="0"/>
                <a:ea typeface="Calibri" pitchFamily="34" charset="0"/>
                <a:cs typeface="Times New Roman" pitchFamily="18" charset="0"/>
              </a:rPr>
              <a:t>1</a:t>
            </a:r>
            <a:r>
              <a:rPr kumimoji="0" lang="en-US" sz="3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/Q	= 608/600</a:t>
            </a:r>
            <a:endParaRPr kumimoji="0" lang="en-US" sz="3200" b="0" i="0" u="none" strike="noStrike" cap="none" normalizeH="0" baseline="0" dirty="0" smtClean="0">
              <a:ln>
                <a:noFill/>
              </a:ln>
              <a:solidFill>
                <a:schemeClr val="tx1"/>
              </a:solidFill>
              <a:effectLst/>
              <a:latin typeface="Arial" pitchFamily="34" charset="0"/>
            </a:endParaRPr>
          </a:p>
          <a:p>
            <a:pPr marL="0" marR="0" lvl="0" indent="457200" algn="l" defTabSz="914400" rtl="0" eaLnBrk="0" fontAlgn="base" latinLnBrk="0" hangingPunct="0">
              <a:lnSpc>
                <a:spcPct val="100000"/>
              </a:lnSpc>
              <a:spcBef>
                <a:spcPct val="0"/>
              </a:spcBef>
              <a:spcAft>
                <a:spcPct val="0"/>
              </a:spcAft>
              <a:buClrTx/>
              <a:buSzTx/>
              <a:buFontTx/>
              <a:buNone/>
              <a:tabLst/>
            </a:pPr>
            <a:r>
              <a:rPr kumimoji="0" lang="en-US" sz="3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 1.013</a:t>
            </a:r>
          </a:p>
          <a:p>
            <a:pPr marL="0" marR="0" lvl="0" indent="457200" algn="l" defTabSz="914400" rtl="0" eaLnBrk="0" fontAlgn="base" latinLnBrk="0" hangingPunct="0">
              <a:lnSpc>
                <a:spcPct val="100000"/>
              </a:lnSpc>
              <a:spcBef>
                <a:spcPct val="0"/>
              </a:spcBef>
              <a:spcAft>
                <a:spcPct val="0"/>
              </a:spcAft>
              <a:buClrTx/>
              <a:buSzTx/>
              <a:buFontTx/>
              <a:buNone/>
              <a:tabLst/>
            </a:pPr>
            <a:r>
              <a:rPr kumimoji="0" lang="en-US" sz="3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It follows that, there is 1.013%  increase in output against 2% increase in </a:t>
            </a:r>
            <a:r>
              <a:rPr kumimoji="0" lang="en-US" sz="32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labour</a:t>
            </a:r>
            <a:r>
              <a:rPr kumimoji="0" lang="en-US" sz="3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input. This implies diminishing returns to scale</a:t>
            </a:r>
            <a:r>
              <a:rPr kumimoji="0" lang="en-US" sz="3200" b="0" i="0" u="none" strike="noStrike" cap="none" normalizeH="0" baseline="0" dirty="0" smtClean="0">
                <a:ln>
                  <a:noFill/>
                </a:ln>
                <a:solidFill>
                  <a:schemeClr val="tx1"/>
                </a:solidFill>
                <a:effectLst/>
                <a:latin typeface="Arial" pitchFamily="34" charset="0"/>
              </a:rPr>
              <a:t> </a:t>
            </a:r>
          </a:p>
        </p:txBody>
      </p:sp>
    </p:spTree>
    <p:extLst>
      <p:ext uri="{BB962C8B-B14F-4D97-AF65-F5344CB8AC3E}">
        <p14:creationId xmlns:p14="http://schemas.microsoft.com/office/powerpoint/2010/main" val="1224725918"/>
      </p:ext>
    </p:extLst>
  </p:cSld>
  <p:clrMapOvr>
    <a:masterClrMapping/>
  </p:clrMapOvr>
</p:sld>
</file>

<file path=ppt/slides/slide2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152400" y="75962"/>
            <a:ext cx="8763000" cy="661719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4000" b="1" i="0" u="sng"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Case 2</a:t>
            </a:r>
            <a:r>
              <a:rPr kumimoji="0" lang="en-US" sz="3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Mumbai Garage has estimated the following Production Function for Car </a:t>
            </a:r>
            <a:r>
              <a:rPr kumimoji="0" lang="en-US" sz="3200"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en-US" sz="3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wash Service</a:t>
            </a:r>
            <a:endParaRPr kumimoji="0" lang="en-US" sz="3200" b="0" i="0" u="none" strike="noStrike" cap="none" normalizeH="0" baseline="0" dirty="0" smtClean="0">
              <a:ln>
                <a:noFill/>
              </a:ln>
              <a:solidFill>
                <a:schemeClr val="tx1"/>
              </a:solidFill>
              <a:effectLst/>
              <a:latin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3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Q 	=	6L </a:t>
            </a:r>
            <a:r>
              <a:rPr kumimoji="0" lang="en-US" sz="3200"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en-US" sz="3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0.5L</a:t>
            </a:r>
            <a:r>
              <a:rPr kumimoji="0" lang="en-US" sz="3200" b="0" i="0" u="none" strike="noStrike" cap="none" normalizeH="0" baseline="30000" dirty="0" smtClean="0">
                <a:ln>
                  <a:noFill/>
                </a:ln>
                <a:solidFill>
                  <a:schemeClr val="tx1"/>
                </a:solidFill>
                <a:effectLst/>
                <a:latin typeface="Times New Roman" pitchFamily="18" charset="0"/>
                <a:ea typeface="Calibri" pitchFamily="34" charset="0"/>
                <a:cs typeface="Times New Roman" pitchFamily="18" charset="0"/>
              </a:rPr>
              <a:t>2</a:t>
            </a:r>
            <a:endParaRPr kumimoji="0" lang="en-US" sz="3200" b="0" i="0" u="none" strike="noStrike" cap="none" normalizeH="0" baseline="0" dirty="0" smtClean="0">
              <a:ln>
                <a:noFill/>
              </a:ln>
              <a:solidFill>
                <a:schemeClr val="tx1"/>
              </a:solidFill>
              <a:effectLst/>
              <a:latin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3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Q	=	Number of car washes per hour</a:t>
            </a:r>
            <a:endParaRPr kumimoji="0" lang="en-US" sz="3200" b="0" i="0" u="none" strike="noStrike" cap="none" normalizeH="0" baseline="0" dirty="0" smtClean="0">
              <a:ln>
                <a:noFill/>
              </a:ln>
              <a:solidFill>
                <a:schemeClr val="tx1"/>
              </a:solidFill>
              <a:effectLst/>
              <a:latin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3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L	=	Number of workers</a:t>
            </a:r>
            <a:endParaRPr kumimoji="0" lang="en-US" sz="3200" b="0" i="0" u="none" strike="noStrike" cap="none" normalizeH="0" baseline="0" dirty="0" smtClean="0">
              <a:ln>
                <a:noFill/>
              </a:ln>
              <a:solidFill>
                <a:schemeClr val="tx1"/>
              </a:solidFill>
              <a:effectLst/>
              <a:latin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3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Price per car wash is Rs. 50. Hourly wage rate paid to the workers is Rs. 40.</a:t>
            </a:r>
            <a:endParaRPr kumimoji="0" lang="en-US" sz="3200" b="0" i="0" u="none" strike="noStrike" cap="none" normalizeH="0" baseline="0" dirty="0" smtClean="0">
              <a:ln>
                <a:noFill/>
              </a:ln>
              <a:solidFill>
                <a:schemeClr val="tx1"/>
              </a:solidFill>
              <a:effectLst/>
              <a:latin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3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Using this information, prepare a production schedule measuring total product (TP), average product (AP), average and marginal revenue product and advice the firm how many workers should it</a:t>
            </a:r>
            <a:r>
              <a:rPr kumimoji="0" lang="en-US" sz="3200" b="0" i="0" u="none" strike="noStrike" cap="none" normalizeH="0" dirty="0" smtClean="0">
                <a:ln>
                  <a:noFill/>
                </a:ln>
                <a:solidFill>
                  <a:schemeClr val="tx1"/>
                </a:solidFill>
                <a:effectLst/>
                <a:latin typeface="Times New Roman" pitchFamily="18" charset="0"/>
                <a:ea typeface="Calibri" pitchFamily="34" charset="0"/>
                <a:cs typeface="Times New Roman" pitchFamily="18" charset="0"/>
              </a:rPr>
              <a:t> employ in this case?</a:t>
            </a:r>
            <a:endParaRPr kumimoji="0" lang="en-US" sz="3200" b="0" i="0" u="none" strike="noStrike" cap="none" normalizeH="0" baseline="0" dirty="0" smtClean="0">
              <a:ln>
                <a:noFill/>
              </a:ln>
              <a:solidFill>
                <a:schemeClr val="tx1"/>
              </a:solidFill>
              <a:effectLst/>
              <a:latin typeface="Arial" pitchFamily="34" charset="0"/>
            </a:endParaRPr>
          </a:p>
        </p:txBody>
      </p:sp>
    </p:spTree>
    <p:extLst>
      <p:ext uri="{BB962C8B-B14F-4D97-AF65-F5344CB8AC3E}">
        <p14:creationId xmlns:p14="http://schemas.microsoft.com/office/powerpoint/2010/main" val="3310107486"/>
      </p:ext>
    </p:extLst>
  </p:cSld>
  <p:clrMapOvr>
    <a:masterClrMapping/>
  </p:clrMapOvr>
</p:sld>
</file>

<file path=ppt/slides/slide2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2257" name="Rectangle 1"/>
          <p:cNvSpPr>
            <a:spLocks noChangeArrowheads="1"/>
          </p:cNvSpPr>
          <p:nvPr/>
        </p:nvSpPr>
        <p:spPr bwMode="auto">
          <a:xfrm>
            <a:off x="76200" y="533400"/>
            <a:ext cx="8915400" cy="452431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3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In this case, we assume employment of the number of workers adding one worker each time into the production function and work on the resulting total product (Q). Thereafter, MP, AP, MRP and ARP to be measured, as in Table below.</a:t>
            </a:r>
            <a:endParaRPr kumimoji="0" lang="en-US" sz="3200" b="0" i="0" u="none" strike="noStrike" cap="none" normalizeH="0" baseline="0" dirty="0" smtClean="0">
              <a:ln>
                <a:noFill/>
              </a:ln>
              <a:solidFill>
                <a:schemeClr val="tx1"/>
              </a:solidFill>
              <a:effectLst/>
              <a:latin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3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AP	=	TP/Q</a:t>
            </a:r>
            <a:endParaRPr kumimoji="0" lang="en-US" sz="3200" b="0" i="0" u="none" strike="noStrike" cap="none" normalizeH="0" baseline="0" dirty="0" smtClean="0">
              <a:ln>
                <a:noFill/>
              </a:ln>
              <a:solidFill>
                <a:schemeClr val="tx1"/>
              </a:solidFill>
              <a:effectLst/>
              <a:latin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3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MP	=	</a:t>
            </a:r>
            <a:r>
              <a:rPr kumimoji="0" lang="en-US" sz="32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TP</a:t>
            </a:r>
            <a:r>
              <a:rPr kumimoji="0" lang="en-US" sz="3200" b="0" i="0" u="none" strike="noStrike" cap="none" normalizeH="0" baseline="-30000" dirty="0" err="1" smtClean="0">
                <a:ln>
                  <a:noFill/>
                </a:ln>
                <a:solidFill>
                  <a:schemeClr val="tx1"/>
                </a:solidFill>
                <a:effectLst/>
                <a:latin typeface="Times New Roman" pitchFamily="18" charset="0"/>
                <a:ea typeface="Calibri" pitchFamily="34" charset="0"/>
                <a:cs typeface="Times New Roman" pitchFamily="18" charset="0"/>
              </a:rPr>
              <a:t>n</a:t>
            </a:r>
            <a:r>
              <a:rPr kumimoji="0" lang="en-US" sz="3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en-US" sz="3200"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en-US" sz="3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en-US" sz="32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TP</a:t>
            </a:r>
            <a:r>
              <a:rPr kumimoji="0" lang="en-US" sz="3200" b="0" i="0" u="none" strike="noStrike" cap="none" normalizeH="0" baseline="-30000" dirty="0" err="1" smtClean="0">
                <a:ln>
                  <a:noFill/>
                </a:ln>
                <a:solidFill>
                  <a:schemeClr val="tx1"/>
                </a:solidFill>
                <a:effectLst/>
                <a:latin typeface="Times New Roman" pitchFamily="18" charset="0"/>
                <a:ea typeface="Calibri" pitchFamily="34" charset="0"/>
                <a:cs typeface="Times New Roman" pitchFamily="18" charset="0"/>
              </a:rPr>
              <a:t>n</a:t>
            </a:r>
            <a:r>
              <a:rPr kumimoji="0" lang="en-US" sz="3200" b="0" i="0" u="none" strike="noStrike" cap="none" normalizeH="0" baseline="-30000" dirty="0" smtClean="0">
                <a:ln>
                  <a:noFill/>
                </a:ln>
                <a:solidFill>
                  <a:schemeClr val="tx1"/>
                </a:solidFill>
                <a:effectLst/>
                <a:latin typeface="Times New Roman" pitchFamily="18" charset="0"/>
                <a:ea typeface="Calibri" pitchFamily="34" charset="0"/>
                <a:cs typeface="Times New Roman" pitchFamily="18" charset="0"/>
              </a:rPr>
              <a:t> </a:t>
            </a:r>
            <a:r>
              <a:rPr kumimoji="0" lang="en-US" sz="3200" b="0" i="0" u="none" strike="noStrike" cap="none" normalizeH="0" baseline="-30000" dirty="0" smtClean="0">
                <a:ln>
                  <a:noFill/>
                </a:ln>
                <a:solidFill>
                  <a:schemeClr val="tx1"/>
                </a:solidFill>
                <a:effectLst/>
                <a:latin typeface="Calibri"/>
                <a:ea typeface="Calibri" pitchFamily="34" charset="0"/>
                <a:cs typeface="Times New Roman" pitchFamily="18" charset="0"/>
              </a:rPr>
              <a:t>–</a:t>
            </a:r>
            <a:r>
              <a:rPr kumimoji="0" lang="en-US" sz="3200" b="0" i="0" u="none" strike="noStrike" cap="none" normalizeH="0" baseline="-30000" dirty="0" smtClean="0">
                <a:ln>
                  <a:noFill/>
                </a:ln>
                <a:solidFill>
                  <a:schemeClr val="tx1"/>
                </a:solidFill>
                <a:effectLst/>
                <a:latin typeface="Times New Roman" pitchFamily="18" charset="0"/>
                <a:ea typeface="Calibri" pitchFamily="34" charset="0"/>
                <a:cs typeface="Times New Roman" pitchFamily="18" charset="0"/>
              </a:rPr>
              <a:t> 1</a:t>
            </a:r>
            <a:r>
              <a:rPr kumimoji="0" lang="en-US" sz="3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endParaRPr kumimoji="0" lang="en-US" sz="3200" b="0" i="0" u="none" strike="noStrike" cap="none" normalizeH="0" baseline="0" dirty="0" smtClean="0">
              <a:ln>
                <a:noFill/>
              </a:ln>
              <a:solidFill>
                <a:schemeClr val="tx1"/>
              </a:solidFill>
              <a:effectLst/>
              <a:latin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3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MRP	=	MP X Price</a:t>
            </a:r>
            <a:endParaRPr kumimoji="0" lang="en-US" sz="3200" b="0" i="0" u="none" strike="noStrike" cap="none" normalizeH="0" baseline="0" dirty="0" smtClean="0">
              <a:ln>
                <a:noFill/>
              </a:ln>
              <a:solidFill>
                <a:schemeClr val="tx1"/>
              </a:solidFill>
              <a:effectLst/>
              <a:latin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3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ARP 	=	AP X Price</a:t>
            </a:r>
            <a:endParaRPr kumimoji="0" lang="en-US" sz="3200" b="0" i="0" u="none" strike="noStrike" cap="none" normalizeH="0" baseline="0" dirty="0" smtClean="0">
              <a:ln>
                <a:noFill/>
              </a:ln>
              <a:solidFill>
                <a:schemeClr val="tx1"/>
              </a:solidFill>
              <a:effectLst/>
              <a:latin typeface="Arial" pitchFamily="34" charset="0"/>
            </a:endParaRPr>
          </a:p>
        </p:txBody>
      </p:sp>
    </p:spTree>
    <p:extLst>
      <p:ext uri="{BB962C8B-B14F-4D97-AF65-F5344CB8AC3E}">
        <p14:creationId xmlns:p14="http://schemas.microsoft.com/office/powerpoint/2010/main" val="2151374977"/>
      </p:ext>
    </p:extLst>
  </p:cSld>
  <p:clrMapOvr>
    <a:masterClrMapping/>
  </p:clrMapOvr>
</p:sld>
</file>

<file path=ppt/slides/slide2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105228" y="152399"/>
          <a:ext cx="8915401" cy="6096001"/>
        </p:xfrm>
        <a:graphic>
          <a:graphicData uri="http://schemas.openxmlformats.org/drawingml/2006/table">
            <a:tbl>
              <a:tblPr/>
              <a:tblGrid>
                <a:gridCol w="1524001"/>
                <a:gridCol w="2590800"/>
                <a:gridCol w="1515978"/>
                <a:gridCol w="1340662"/>
                <a:gridCol w="921706"/>
                <a:gridCol w="1022254"/>
              </a:tblGrid>
              <a:tr h="1766455">
                <a:tc>
                  <a:txBody>
                    <a:bodyPr/>
                    <a:lstStyle/>
                    <a:p>
                      <a:pPr marL="0" marR="0" algn="ctr">
                        <a:lnSpc>
                          <a:spcPct val="115000"/>
                        </a:lnSpc>
                        <a:spcBef>
                          <a:spcPts val="0"/>
                        </a:spcBef>
                        <a:spcAft>
                          <a:spcPts val="0"/>
                        </a:spcAft>
                      </a:pPr>
                      <a:r>
                        <a:rPr lang="en-US" sz="2400" b="1" dirty="0">
                          <a:latin typeface="Times New Roman"/>
                          <a:ea typeface="Calibri"/>
                          <a:cs typeface="Times New Roman"/>
                        </a:rPr>
                        <a:t>No. of Workers</a:t>
                      </a:r>
                      <a:endParaRPr lang="en-US" sz="2400" dirty="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2400" b="1" dirty="0">
                          <a:latin typeface="Times New Roman"/>
                          <a:ea typeface="Calibri"/>
                          <a:cs typeface="Times New Roman"/>
                        </a:rPr>
                        <a:t>Total Product (TP)</a:t>
                      </a:r>
                      <a:endParaRPr lang="en-US" sz="2400" dirty="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2400" b="1">
                          <a:latin typeface="Times New Roman"/>
                          <a:ea typeface="Calibri"/>
                          <a:cs typeface="Times New Roman"/>
                        </a:rPr>
                        <a:t>Marginal Product</a:t>
                      </a:r>
                      <a:endParaRPr lang="en-US" sz="24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2400" b="1" dirty="0">
                          <a:latin typeface="Times New Roman"/>
                          <a:ea typeface="Calibri"/>
                          <a:cs typeface="Times New Roman"/>
                        </a:rPr>
                        <a:t>Average Product</a:t>
                      </a:r>
                      <a:endParaRPr lang="en-US" sz="2400" dirty="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2400" b="1" dirty="0">
                          <a:latin typeface="Times New Roman"/>
                          <a:ea typeface="Calibri"/>
                          <a:cs typeface="Times New Roman"/>
                        </a:rPr>
                        <a:t>MRP (Rs.)</a:t>
                      </a:r>
                      <a:endParaRPr lang="en-US" sz="2400" dirty="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2400" b="1" dirty="0">
                          <a:latin typeface="Times New Roman"/>
                          <a:ea typeface="Calibri"/>
                          <a:cs typeface="Times New Roman"/>
                        </a:rPr>
                        <a:t>ARP (Rs.)</a:t>
                      </a:r>
                      <a:endParaRPr lang="en-US" sz="2400" dirty="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88819">
                <a:tc>
                  <a:txBody>
                    <a:bodyPr/>
                    <a:lstStyle/>
                    <a:p>
                      <a:pPr marL="0" marR="0" algn="ctr">
                        <a:lnSpc>
                          <a:spcPct val="115000"/>
                        </a:lnSpc>
                        <a:spcBef>
                          <a:spcPts val="0"/>
                        </a:spcBef>
                        <a:spcAft>
                          <a:spcPts val="0"/>
                        </a:spcAft>
                      </a:pPr>
                      <a:r>
                        <a:rPr lang="en-US" sz="2800" b="1">
                          <a:latin typeface="Times New Roman"/>
                          <a:ea typeface="Calibri"/>
                          <a:cs typeface="Times New Roman"/>
                        </a:rPr>
                        <a:t>(L)</a:t>
                      </a:r>
                      <a:endParaRPr lang="en-US" sz="28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2800" b="1" dirty="0">
                          <a:latin typeface="Times New Roman"/>
                          <a:ea typeface="Calibri"/>
                          <a:cs typeface="Times New Roman"/>
                        </a:rPr>
                        <a:t>Q = 6L – 0.5L</a:t>
                      </a:r>
                      <a:r>
                        <a:rPr lang="en-US" sz="2800" b="1" baseline="30000" dirty="0">
                          <a:latin typeface="Times New Roman"/>
                          <a:ea typeface="Calibri"/>
                          <a:cs typeface="Times New Roman"/>
                        </a:rPr>
                        <a:t>2</a:t>
                      </a:r>
                      <a:endParaRPr lang="en-US" sz="2800" dirty="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2800" b="1" dirty="0">
                          <a:latin typeface="Times New Roman"/>
                          <a:ea typeface="Calibri"/>
                          <a:cs typeface="Times New Roman"/>
                        </a:rPr>
                        <a:t>(MP)</a:t>
                      </a:r>
                      <a:endParaRPr lang="en-US" sz="2800" dirty="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2800" b="1" dirty="0">
                          <a:latin typeface="Times New Roman"/>
                          <a:ea typeface="Calibri"/>
                          <a:cs typeface="Times New Roman"/>
                        </a:rPr>
                        <a:t>(AP)</a:t>
                      </a:r>
                      <a:endParaRPr lang="en-US" sz="2800" dirty="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endParaRPr lang="en-US" sz="28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endParaRPr lang="en-US" sz="28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740727">
                <a:tc>
                  <a:txBody>
                    <a:bodyPr/>
                    <a:lstStyle/>
                    <a:p>
                      <a:pPr marL="0" marR="0" algn="ctr">
                        <a:lnSpc>
                          <a:spcPct val="115000"/>
                        </a:lnSpc>
                        <a:spcBef>
                          <a:spcPts val="0"/>
                        </a:spcBef>
                        <a:spcAft>
                          <a:spcPts val="0"/>
                        </a:spcAft>
                      </a:pPr>
                      <a:r>
                        <a:rPr lang="en-US" sz="2800">
                          <a:latin typeface="Times New Roman"/>
                          <a:ea typeface="Calibri"/>
                          <a:cs typeface="Times New Roman"/>
                        </a:rPr>
                        <a:t>1</a:t>
                      </a:r>
                      <a:endParaRPr lang="en-US" sz="2800">
                        <a:latin typeface="Calibri"/>
                        <a:ea typeface="Calibri"/>
                        <a:cs typeface="Times New Roman"/>
                      </a:endParaRPr>
                    </a:p>
                    <a:p>
                      <a:pPr marL="0" marR="0" algn="ctr">
                        <a:lnSpc>
                          <a:spcPct val="115000"/>
                        </a:lnSpc>
                        <a:spcBef>
                          <a:spcPts val="0"/>
                        </a:spcBef>
                        <a:spcAft>
                          <a:spcPts val="0"/>
                        </a:spcAft>
                      </a:pPr>
                      <a:r>
                        <a:rPr lang="en-US" sz="2800">
                          <a:latin typeface="Times New Roman"/>
                          <a:ea typeface="Calibri"/>
                          <a:cs typeface="Times New Roman"/>
                        </a:rPr>
                        <a:t>2</a:t>
                      </a:r>
                      <a:endParaRPr lang="en-US" sz="2800">
                        <a:latin typeface="Calibri"/>
                        <a:ea typeface="Calibri"/>
                        <a:cs typeface="Times New Roman"/>
                      </a:endParaRPr>
                    </a:p>
                    <a:p>
                      <a:pPr marL="0" marR="0" algn="ctr">
                        <a:lnSpc>
                          <a:spcPct val="115000"/>
                        </a:lnSpc>
                        <a:spcBef>
                          <a:spcPts val="0"/>
                        </a:spcBef>
                        <a:spcAft>
                          <a:spcPts val="0"/>
                        </a:spcAft>
                      </a:pPr>
                      <a:r>
                        <a:rPr lang="en-US" sz="2800">
                          <a:latin typeface="Times New Roman"/>
                          <a:ea typeface="Calibri"/>
                          <a:cs typeface="Times New Roman"/>
                        </a:rPr>
                        <a:t>3</a:t>
                      </a:r>
                      <a:endParaRPr lang="en-US" sz="2800">
                        <a:latin typeface="Calibri"/>
                        <a:ea typeface="Calibri"/>
                        <a:cs typeface="Times New Roman"/>
                      </a:endParaRPr>
                    </a:p>
                    <a:p>
                      <a:pPr marL="0" marR="0" algn="ctr">
                        <a:lnSpc>
                          <a:spcPct val="115000"/>
                        </a:lnSpc>
                        <a:spcBef>
                          <a:spcPts val="0"/>
                        </a:spcBef>
                        <a:spcAft>
                          <a:spcPts val="0"/>
                        </a:spcAft>
                      </a:pPr>
                      <a:r>
                        <a:rPr lang="en-US" sz="2800">
                          <a:latin typeface="Times New Roman"/>
                          <a:ea typeface="Calibri"/>
                          <a:cs typeface="Times New Roman"/>
                        </a:rPr>
                        <a:t>4</a:t>
                      </a:r>
                      <a:endParaRPr lang="en-US" sz="2800">
                        <a:latin typeface="Calibri"/>
                        <a:ea typeface="Calibri"/>
                        <a:cs typeface="Times New Roman"/>
                      </a:endParaRPr>
                    </a:p>
                    <a:p>
                      <a:pPr marL="0" marR="0" algn="ctr">
                        <a:lnSpc>
                          <a:spcPct val="115000"/>
                        </a:lnSpc>
                        <a:spcBef>
                          <a:spcPts val="0"/>
                        </a:spcBef>
                        <a:spcAft>
                          <a:spcPts val="0"/>
                        </a:spcAft>
                      </a:pPr>
                      <a:r>
                        <a:rPr lang="en-US" sz="2800">
                          <a:latin typeface="Times New Roman"/>
                          <a:ea typeface="Calibri"/>
                          <a:cs typeface="Times New Roman"/>
                        </a:rPr>
                        <a:t>5</a:t>
                      </a:r>
                      <a:endParaRPr lang="en-US" sz="2800">
                        <a:latin typeface="Calibri"/>
                        <a:ea typeface="Calibri"/>
                        <a:cs typeface="Times New Roman"/>
                      </a:endParaRPr>
                    </a:p>
                    <a:p>
                      <a:pPr marL="0" marR="0" algn="ctr">
                        <a:lnSpc>
                          <a:spcPct val="115000"/>
                        </a:lnSpc>
                        <a:spcBef>
                          <a:spcPts val="0"/>
                        </a:spcBef>
                        <a:spcAft>
                          <a:spcPts val="0"/>
                        </a:spcAft>
                      </a:pPr>
                      <a:r>
                        <a:rPr lang="en-US" sz="2800">
                          <a:latin typeface="Times New Roman"/>
                          <a:ea typeface="Calibri"/>
                          <a:cs typeface="Times New Roman"/>
                        </a:rPr>
                        <a:t>6</a:t>
                      </a:r>
                      <a:endParaRPr lang="en-US" sz="2800">
                        <a:latin typeface="Calibri"/>
                        <a:ea typeface="Calibri"/>
                        <a:cs typeface="Times New Roman"/>
                      </a:endParaRPr>
                    </a:p>
                    <a:p>
                      <a:pPr marL="0" marR="0" algn="ctr">
                        <a:lnSpc>
                          <a:spcPct val="115000"/>
                        </a:lnSpc>
                        <a:spcBef>
                          <a:spcPts val="0"/>
                        </a:spcBef>
                        <a:spcAft>
                          <a:spcPts val="0"/>
                        </a:spcAft>
                      </a:pPr>
                      <a:r>
                        <a:rPr lang="en-US" sz="2800">
                          <a:latin typeface="Times New Roman"/>
                          <a:ea typeface="Calibri"/>
                          <a:cs typeface="Times New Roman"/>
                        </a:rPr>
                        <a:t>7</a:t>
                      </a:r>
                      <a:endParaRPr lang="en-US" sz="28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2800">
                          <a:latin typeface="Times New Roman"/>
                          <a:ea typeface="Calibri"/>
                          <a:cs typeface="Times New Roman"/>
                        </a:rPr>
                        <a:t>6 – 0.5  = 5.5</a:t>
                      </a:r>
                      <a:endParaRPr lang="en-US" sz="2800">
                        <a:latin typeface="Calibri"/>
                        <a:ea typeface="Calibri"/>
                        <a:cs typeface="Times New Roman"/>
                      </a:endParaRPr>
                    </a:p>
                    <a:p>
                      <a:pPr marL="0" marR="0" algn="ctr">
                        <a:lnSpc>
                          <a:spcPct val="115000"/>
                        </a:lnSpc>
                        <a:spcBef>
                          <a:spcPts val="0"/>
                        </a:spcBef>
                        <a:spcAft>
                          <a:spcPts val="0"/>
                        </a:spcAft>
                      </a:pPr>
                      <a:r>
                        <a:rPr lang="en-US" sz="2800">
                          <a:latin typeface="Times New Roman"/>
                          <a:ea typeface="Calibri"/>
                          <a:cs typeface="Times New Roman"/>
                        </a:rPr>
                        <a:t>12 – 2     = 10.0</a:t>
                      </a:r>
                      <a:endParaRPr lang="en-US" sz="2800">
                        <a:latin typeface="Calibri"/>
                        <a:ea typeface="Calibri"/>
                        <a:cs typeface="Times New Roman"/>
                      </a:endParaRPr>
                    </a:p>
                    <a:p>
                      <a:pPr marL="0" marR="0" algn="ctr">
                        <a:lnSpc>
                          <a:spcPct val="115000"/>
                        </a:lnSpc>
                        <a:spcBef>
                          <a:spcPts val="0"/>
                        </a:spcBef>
                        <a:spcAft>
                          <a:spcPts val="0"/>
                        </a:spcAft>
                      </a:pPr>
                      <a:r>
                        <a:rPr lang="en-US" sz="2800">
                          <a:latin typeface="Times New Roman"/>
                          <a:ea typeface="Calibri"/>
                          <a:cs typeface="Times New Roman"/>
                        </a:rPr>
                        <a:t>18 – 4.5  = 13.5</a:t>
                      </a:r>
                      <a:endParaRPr lang="en-US" sz="2800">
                        <a:latin typeface="Calibri"/>
                        <a:ea typeface="Calibri"/>
                        <a:cs typeface="Times New Roman"/>
                      </a:endParaRPr>
                    </a:p>
                    <a:p>
                      <a:pPr marL="0" marR="0" algn="ctr">
                        <a:lnSpc>
                          <a:spcPct val="115000"/>
                        </a:lnSpc>
                        <a:spcBef>
                          <a:spcPts val="0"/>
                        </a:spcBef>
                        <a:spcAft>
                          <a:spcPts val="0"/>
                        </a:spcAft>
                      </a:pPr>
                      <a:r>
                        <a:rPr lang="en-US" sz="2800">
                          <a:latin typeface="Times New Roman"/>
                          <a:ea typeface="Calibri"/>
                          <a:cs typeface="Times New Roman"/>
                        </a:rPr>
                        <a:t>24 – 8     = 16.0</a:t>
                      </a:r>
                      <a:endParaRPr lang="en-US" sz="2800">
                        <a:latin typeface="Calibri"/>
                        <a:ea typeface="Calibri"/>
                        <a:cs typeface="Times New Roman"/>
                      </a:endParaRPr>
                    </a:p>
                    <a:p>
                      <a:pPr marL="0" marR="0" algn="ctr">
                        <a:lnSpc>
                          <a:spcPct val="115000"/>
                        </a:lnSpc>
                        <a:spcBef>
                          <a:spcPts val="0"/>
                        </a:spcBef>
                        <a:spcAft>
                          <a:spcPts val="0"/>
                        </a:spcAft>
                      </a:pPr>
                      <a:r>
                        <a:rPr lang="en-US" sz="2800">
                          <a:latin typeface="Times New Roman"/>
                          <a:ea typeface="Calibri"/>
                          <a:cs typeface="Times New Roman"/>
                        </a:rPr>
                        <a:t>30 – 12.5 = 17.5</a:t>
                      </a:r>
                      <a:endParaRPr lang="en-US" sz="2800">
                        <a:latin typeface="Calibri"/>
                        <a:ea typeface="Calibri"/>
                        <a:cs typeface="Times New Roman"/>
                      </a:endParaRPr>
                    </a:p>
                    <a:p>
                      <a:pPr marL="0" marR="0" algn="ctr">
                        <a:lnSpc>
                          <a:spcPct val="115000"/>
                        </a:lnSpc>
                        <a:spcBef>
                          <a:spcPts val="0"/>
                        </a:spcBef>
                        <a:spcAft>
                          <a:spcPts val="0"/>
                        </a:spcAft>
                      </a:pPr>
                      <a:r>
                        <a:rPr lang="en-US" sz="2800">
                          <a:latin typeface="Times New Roman"/>
                          <a:ea typeface="Calibri"/>
                          <a:cs typeface="Times New Roman"/>
                        </a:rPr>
                        <a:t>36 – 18    = 18.0</a:t>
                      </a:r>
                      <a:endParaRPr lang="en-US" sz="2800">
                        <a:latin typeface="Calibri"/>
                        <a:ea typeface="Calibri"/>
                        <a:cs typeface="Times New Roman"/>
                      </a:endParaRPr>
                    </a:p>
                    <a:p>
                      <a:pPr marL="0" marR="0" algn="ctr">
                        <a:lnSpc>
                          <a:spcPct val="115000"/>
                        </a:lnSpc>
                        <a:spcBef>
                          <a:spcPts val="0"/>
                        </a:spcBef>
                        <a:spcAft>
                          <a:spcPts val="0"/>
                        </a:spcAft>
                      </a:pPr>
                      <a:r>
                        <a:rPr lang="en-US" sz="2800">
                          <a:latin typeface="Times New Roman"/>
                          <a:ea typeface="Calibri"/>
                          <a:cs typeface="Times New Roman"/>
                        </a:rPr>
                        <a:t>42 – 24.5 = 17.5</a:t>
                      </a:r>
                      <a:endParaRPr lang="en-US" sz="28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2800">
                          <a:latin typeface="Times New Roman"/>
                          <a:ea typeface="Calibri"/>
                          <a:cs typeface="Times New Roman"/>
                        </a:rPr>
                        <a:t>5.5</a:t>
                      </a:r>
                      <a:endParaRPr lang="en-US" sz="2800">
                        <a:latin typeface="Calibri"/>
                        <a:ea typeface="Calibri"/>
                        <a:cs typeface="Times New Roman"/>
                      </a:endParaRPr>
                    </a:p>
                    <a:p>
                      <a:pPr marL="0" marR="0" algn="ctr">
                        <a:lnSpc>
                          <a:spcPct val="115000"/>
                        </a:lnSpc>
                        <a:spcBef>
                          <a:spcPts val="0"/>
                        </a:spcBef>
                        <a:spcAft>
                          <a:spcPts val="0"/>
                        </a:spcAft>
                      </a:pPr>
                      <a:r>
                        <a:rPr lang="en-US" sz="2800">
                          <a:latin typeface="Times New Roman"/>
                          <a:ea typeface="Calibri"/>
                          <a:cs typeface="Times New Roman"/>
                        </a:rPr>
                        <a:t>4.5</a:t>
                      </a:r>
                      <a:endParaRPr lang="en-US" sz="2800">
                        <a:latin typeface="Calibri"/>
                        <a:ea typeface="Calibri"/>
                        <a:cs typeface="Times New Roman"/>
                      </a:endParaRPr>
                    </a:p>
                    <a:p>
                      <a:pPr marL="0" marR="0" algn="ctr">
                        <a:lnSpc>
                          <a:spcPct val="115000"/>
                        </a:lnSpc>
                        <a:spcBef>
                          <a:spcPts val="0"/>
                        </a:spcBef>
                        <a:spcAft>
                          <a:spcPts val="0"/>
                        </a:spcAft>
                      </a:pPr>
                      <a:r>
                        <a:rPr lang="en-US" sz="2800">
                          <a:latin typeface="Times New Roman"/>
                          <a:ea typeface="Calibri"/>
                          <a:cs typeface="Times New Roman"/>
                        </a:rPr>
                        <a:t>3.5</a:t>
                      </a:r>
                      <a:endParaRPr lang="en-US" sz="2800">
                        <a:latin typeface="Calibri"/>
                        <a:ea typeface="Calibri"/>
                        <a:cs typeface="Times New Roman"/>
                      </a:endParaRPr>
                    </a:p>
                    <a:p>
                      <a:pPr marL="0" marR="0" algn="ctr">
                        <a:lnSpc>
                          <a:spcPct val="115000"/>
                        </a:lnSpc>
                        <a:spcBef>
                          <a:spcPts val="0"/>
                        </a:spcBef>
                        <a:spcAft>
                          <a:spcPts val="0"/>
                        </a:spcAft>
                      </a:pPr>
                      <a:r>
                        <a:rPr lang="en-US" sz="2800">
                          <a:latin typeface="Times New Roman"/>
                          <a:ea typeface="Calibri"/>
                          <a:cs typeface="Times New Roman"/>
                        </a:rPr>
                        <a:t>2.5</a:t>
                      </a:r>
                      <a:endParaRPr lang="en-US" sz="2800">
                        <a:latin typeface="Calibri"/>
                        <a:ea typeface="Calibri"/>
                        <a:cs typeface="Times New Roman"/>
                      </a:endParaRPr>
                    </a:p>
                    <a:p>
                      <a:pPr marL="0" marR="0" algn="ctr">
                        <a:lnSpc>
                          <a:spcPct val="115000"/>
                        </a:lnSpc>
                        <a:spcBef>
                          <a:spcPts val="0"/>
                        </a:spcBef>
                        <a:spcAft>
                          <a:spcPts val="0"/>
                        </a:spcAft>
                      </a:pPr>
                      <a:r>
                        <a:rPr lang="en-US" sz="2800">
                          <a:latin typeface="Times New Roman"/>
                          <a:ea typeface="Calibri"/>
                          <a:cs typeface="Times New Roman"/>
                        </a:rPr>
                        <a:t>1.5</a:t>
                      </a:r>
                      <a:endParaRPr lang="en-US" sz="2800">
                        <a:latin typeface="Calibri"/>
                        <a:ea typeface="Calibri"/>
                        <a:cs typeface="Times New Roman"/>
                      </a:endParaRPr>
                    </a:p>
                    <a:p>
                      <a:pPr marL="0" marR="0" algn="ctr">
                        <a:lnSpc>
                          <a:spcPct val="115000"/>
                        </a:lnSpc>
                        <a:spcBef>
                          <a:spcPts val="0"/>
                        </a:spcBef>
                        <a:spcAft>
                          <a:spcPts val="0"/>
                        </a:spcAft>
                      </a:pPr>
                      <a:r>
                        <a:rPr lang="en-US" sz="2800">
                          <a:latin typeface="Times New Roman"/>
                          <a:ea typeface="Calibri"/>
                          <a:cs typeface="Times New Roman"/>
                        </a:rPr>
                        <a:t>0.5</a:t>
                      </a:r>
                      <a:endParaRPr lang="en-US" sz="2800">
                        <a:latin typeface="Calibri"/>
                        <a:ea typeface="Calibri"/>
                        <a:cs typeface="Times New Roman"/>
                      </a:endParaRPr>
                    </a:p>
                    <a:p>
                      <a:pPr marL="0" marR="0" algn="ctr">
                        <a:lnSpc>
                          <a:spcPct val="115000"/>
                        </a:lnSpc>
                        <a:spcBef>
                          <a:spcPts val="0"/>
                        </a:spcBef>
                        <a:spcAft>
                          <a:spcPts val="0"/>
                        </a:spcAft>
                      </a:pPr>
                      <a:r>
                        <a:rPr lang="en-US" sz="2800">
                          <a:latin typeface="Times New Roman"/>
                          <a:ea typeface="Calibri"/>
                          <a:cs typeface="Times New Roman"/>
                        </a:rPr>
                        <a:t>-0.5</a:t>
                      </a:r>
                      <a:endParaRPr lang="en-US" sz="28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2800" dirty="0">
                          <a:latin typeface="Times New Roman"/>
                          <a:ea typeface="Calibri"/>
                          <a:cs typeface="Times New Roman"/>
                        </a:rPr>
                        <a:t>5.5</a:t>
                      </a:r>
                      <a:endParaRPr lang="en-US" sz="2800" dirty="0">
                        <a:latin typeface="Calibri"/>
                        <a:ea typeface="Calibri"/>
                        <a:cs typeface="Times New Roman"/>
                      </a:endParaRPr>
                    </a:p>
                    <a:p>
                      <a:pPr marL="0" marR="0" algn="ctr">
                        <a:lnSpc>
                          <a:spcPct val="115000"/>
                        </a:lnSpc>
                        <a:spcBef>
                          <a:spcPts val="0"/>
                        </a:spcBef>
                        <a:spcAft>
                          <a:spcPts val="0"/>
                        </a:spcAft>
                      </a:pPr>
                      <a:r>
                        <a:rPr lang="en-US" sz="2800" dirty="0">
                          <a:latin typeface="Times New Roman"/>
                          <a:ea typeface="Calibri"/>
                          <a:cs typeface="Times New Roman"/>
                        </a:rPr>
                        <a:t>5.0</a:t>
                      </a:r>
                      <a:endParaRPr lang="en-US" sz="2800" dirty="0">
                        <a:latin typeface="Calibri"/>
                        <a:ea typeface="Calibri"/>
                        <a:cs typeface="Times New Roman"/>
                      </a:endParaRPr>
                    </a:p>
                    <a:p>
                      <a:pPr marL="0" marR="0" algn="ctr">
                        <a:lnSpc>
                          <a:spcPct val="115000"/>
                        </a:lnSpc>
                        <a:spcBef>
                          <a:spcPts val="0"/>
                        </a:spcBef>
                        <a:spcAft>
                          <a:spcPts val="0"/>
                        </a:spcAft>
                      </a:pPr>
                      <a:r>
                        <a:rPr lang="en-US" sz="2800" dirty="0">
                          <a:latin typeface="Times New Roman"/>
                          <a:ea typeface="Calibri"/>
                          <a:cs typeface="Times New Roman"/>
                        </a:rPr>
                        <a:t>4.5</a:t>
                      </a:r>
                      <a:endParaRPr lang="en-US" sz="2800" dirty="0">
                        <a:latin typeface="Calibri"/>
                        <a:ea typeface="Calibri"/>
                        <a:cs typeface="Times New Roman"/>
                      </a:endParaRPr>
                    </a:p>
                    <a:p>
                      <a:pPr marL="0" marR="0" algn="ctr">
                        <a:lnSpc>
                          <a:spcPct val="115000"/>
                        </a:lnSpc>
                        <a:spcBef>
                          <a:spcPts val="0"/>
                        </a:spcBef>
                        <a:spcAft>
                          <a:spcPts val="0"/>
                        </a:spcAft>
                      </a:pPr>
                      <a:r>
                        <a:rPr lang="en-US" sz="2800" dirty="0">
                          <a:latin typeface="Times New Roman"/>
                          <a:ea typeface="Calibri"/>
                          <a:cs typeface="Times New Roman"/>
                        </a:rPr>
                        <a:t>4.0</a:t>
                      </a:r>
                      <a:endParaRPr lang="en-US" sz="2800" dirty="0">
                        <a:latin typeface="Calibri"/>
                        <a:ea typeface="Calibri"/>
                        <a:cs typeface="Times New Roman"/>
                      </a:endParaRPr>
                    </a:p>
                    <a:p>
                      <a:pPr marL="0" marR="0" algn="ctr">
                        <a:lnSpc>
                          <a:spcPct val="115000"/>
                        </a:lnSpc>
                        <a:spcBef>
                          <a:spcPts val="0"/>
                        </a:spcBef>
                        <a:spcAft>
                          <a:spcPts val="0"/>
                        </a:spcAft>
                      </a:pPr>
                      <a:r>
                        <a:rPr lang="en-US" sz="2800" dirty="0">
                          <a:latin typeface="Times New Roman"/>
                          <a:ea typeface="Calibri"/>
                          <a:cs typeface="Times New Roman"/>
                        </a:rPr>
                        <a:t>3.5</a:t>
                      </a:r>
                      <a:endParaRPr lang="en-US" sz="2800" dirty="0">
                        <a:latin typeface="Calibri"/>
                        <a:ea typeface="Calibri"/>
                        <a:cs typeface="Times New Roman"/>
                      </a:endParaRPr>
                    </a:p>
                    <a:p>
                      <a:pPr marL="0" marR="0" algn="ctr">
                        <a:lnSpc>
                          <a:spcPct val="115000"/>
                        </a:lnSpc>
                        <a:spcBef>
                          <a:spcPts val="0"/>
                        </a:spcBef>
                        <a:spcAft>
                          <a:spcPts val="0"/>
                        </a:spcAft>
                      </a:pPr>
                      <a:r>
                        <a:rPr lang="en-US" sz="2800" dirty="0">
                          <a:latin typeface="Times New Roman"/>
                          <a:ea typeface="Calibri"/>
                          <a:cs typeface="Times New Roman"/>
                        </a:rPr>
                        <a:t>3.0</a:t>
                      </a:r>
                      <a:endParaRPr lang="en-US" sz="2800" dirty="0">
                        <a:latin typeface="Calibri"/>
                        <a:ea typeface="Calibri"/>
                        <a:cs typeface="Times New Roman"/>
                      </a:endParaRPr>
                    </a:p>
                    <a:p>
                      <a:pPr marL="0" marR="0" algn="ctr">
                        <a:lnSpc>
                          <a:spcPct val="115000"/>
                        </a:lnSpc>
                        <a:spcBef>
                          <a:spcPts val="0"/>
                        </a:spcBef>
                        <a:spcAft>
                          <a:spcPts val="0"/>
                        </a:spcAft>
                      </a:pPr>
                      <a:r>
                        <a:rPr lang="en-US" sz="2800" dirty="0">
                          <a:latin typeface="Times New Roman"/>
                          <a:ea typeface="Calibri"/>
                          <a:cs typeface="Times New Roman"/>
                        </a:rPr>
                        <a:t>2.5</a:t>
                      </a:r>
                      <a:endParaRPr lang="en-US" sz="2800" dirty="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2800">
                          <a:latin typeface="Times New Roman"/>
                          <a:ea typeface="Calibri"/>
                          <a:cs typeface="Times New Roman"/>
                        </a:rPr>
                        <a:t>275</a:t>
                      </a:r>
                      <a:endParaRPr lang="en-US" sz="2800">
                        <a:latin typeface="Calibri"/>
                        <a:ea typeface="Calibri"/>
                        <a:cs typeface="Times New Roman"/>
                      </a:endParaRPr>
                    </a:p>
                    <a:p>
                      <a:pPr marL="0" marR="0" algn="ctr">
                        <a:lnSpc>
                          <a:spcPct val="115000"/>
                        </a:lnSpc>
                        <a:spcBef>
                          <a:spcPts val="0"/>
                        </a:spcBef>
                        <a:spcAft>
                          <a:spcPts val="0"/>
                        </a:spcAft>
                      </a:pPr>
                      <a:r>
                        <a:rPr lang="en-US" sz="2800">
                          <a:latin typeface="Times New Roman"/>
                          <a:ea typeface="Calibri"/>
                          <a:cs typeface="Times New Roman"/>
                        </a:rPr>
                        <a:t>225</a:t>
                      </a:r>
                      <a:endParaRPr lang="en-US" sz="2800">
                        <a:latin typeface="Calibri"/>
                        <a:ea typeface="Calibri"/>
                        <a:cs typeface="Times New Roman"/>
                      </a:endParaRPr>
                    </a:p>
                    <a:p>
                      <a:pPr marL="0" marR="0" algn="ctr">
                        <a:lnSpc>
                          <a:spcPct val="115000"/>
                        </a:lnSpc>
                        <a:spcBef>
                          <a:spcPts val="0"/>
                        </a:spcBef>
                        <a:spcAft>
                          <a:spcPts val="0"/>
                        </a:spcAft>
                      </a:pPr>
                      <a:r>
                        <a:rPr lang="en-US" sz="2800">
                          <a:latin typeface="Times New Roman"/>
                          <a:ea typeface="Calibri"/>
                          <a:cs typeface="Times New Roman"/>
                        </a:rPr>
                        <a:t>175</a:t>
                      </a:r>
                      <a:endParaRPr lang="en-US" sz="2800">
                        <a:latin typeface="Calibri"/>
                        <a:ea typeface="Calibri"/>
                        <a:cs typeface="Times New Roman"/>
                      </a:endParaRPr>
                    </a:p>
                    <a:p>
                      <a:pPr marL="0" marR="0" algn="ctr">
                        <a:lnSpc>
                          <a:spcPct val="115000"/>
                        </a:lnSpc>
                        <a:spcBef>
                          <a:spcPts val="0"/>
                        </a:spcBef>
                        <a:spcAft>
                          <a:spcPts val="0"/>
                        </a:spcAft>
                      </a:pPr>
                      <a:r>
                        <a:rPr lang="en-US" sz="2800">
                          <a:latin typeface="Times New Roman"/>
                          <a:ea typeface="Calibri"/>
                          <a:cs typeface="Times New Roman"/>
                        </a:rPr>
                        <a:t>125</a:t>
                      </a:r>
                      <a:endParaRPr lang="en-US" sz="2800">
                        <a:latin typeface="Calibri"/>
                        <a:ea typeface="Calibri"/>
                        <a:cs typeface="Times New Roman"/>
                      </a:endParaRPr>
                    </a:p>
                    <a:p>
                      <a:pPr marL="0" marR="0" algn="ctr">
                        <a:lnSpc>
                          <a:spcPct val="115000"/>
                        </a:lnSpc>
                        <a:spcBef>
                          <a:spcPts val="0"/>
                        </a:spcBef>
                        <a:spcAft>
                          <a:spcPts val="0"/>
                        </a:spcAft>
                      </a:pPr>
                      <a:r>
                        <a:rPr lang="en-US" sz="2800">
                          <a:latin typeface="Times New Roman"/>
                          <a:ea typeface="Calibri"/>
                          <a:cs typeface="Times New Roman"/>
                        </a:rPr>
                        <a:t>75</a:t>
                      </a:r>
                      <a:endParaRPr lang="en-US" sz="2800">
                        <a:latin typeface="Calibri"/>
                        <a:ea typeface="Calibri"/>
                        <a:cs typeface="Times New Roman"/>
                      </a:endParaRPr>
                    </a:p>
                    <a:p>
                      <a:pPr marL="0" marR="0" algn="ctr">
                        <a:lnSpc>
                          <a:spcPct val="115000"/>
                        </a:lnSpc>
                        <a:spcBef>
                          <a:spcPts val="0"/>
                        </a:spcBef>
                        <a:spcAft>
                          <a:spcPts val="0"/>
                        </a:spcAft>
                      </a:pPr>
                      <a:r>
                        <a:rPr lang="en-US" sz="2800">
                          <a:latin typeface="Times New Roman"/>
                          <a:ea typeface="Calibri"/>
                          <a:cs typeface="Times New Roman"/>
                        </a:rPr>
                        <a:t>30</a:t>
                      </a:r>
                      <a:endParaRPr lang="en-US" sz="2800">
                        <a:latin typeface="Calibri"/>
                        <a:ea typeface="Calibri"/>
                        <a:cs typeface="Times New Roman"/>
                      </a:endParaRPr>
                    </a:p>
                    <a:p>
                      <a:pPr marL="0" marR="0" algn="ctr">
                        <a:lnSpc>
                          <a:spcPct val="115000"/>
                        </a:lnSpc>
                        <a:spcBef>
                          <a:spcPts val="0"/>
                        </a:spcBef>
                        <a:spcAft>
                          <a:spcPts val="0"/>
                        </a:spcAft>
                      </a:pPr>
                      <a:r>
                        <a:rPr lang="en-US" sz="2800">
                          <a:latin typeface="Times New Roman"/>
                          <a:ea typeface="Calibri"/>
                          <a:cs typeface="Times New Roman"/>
                        </a:rPr>
                        <a:t>-25</a:t>
                      </a:r>
                      <a:endParaRPr lang="en-US" sz="28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2800" dirty="0">
                          <a:latin typeface="Times New Roman"/>
                          <a:ea typeface="Calibri"/>
                          <a:cs typeface="Times New Roman"/>
                        </a:rPr>
                        <a:t>275</a:t>
                      </a:r>
                      <a:endParaRPr lang="en-US" sz="2800" dirty="0">
                        <a:latin typeface="Calibri"/>
                        <a:ea typeface="Calibri"/>
                        <a:cs typeface="Times New Roman"/>
                      </a:endParaRPr>
                    </a:p>
                    <a:p>
                      <a:pPr marL="0" marR="0" algn="ctr">
                        <a:lnSpc>
                          <a:spcPct val="115000"/>
                        </a:lnSpc>
                        <a:spcBef>
                          <a:spcPts val="0"/>
                        </a:spcBef>
                        <a:spcAft>
                          <a:spcPts val="0"/>
                        </a:spcAft>
                      </a:pPr>
                      <a:r>
                        <a:rPr lang="en-US" sz="2800" dirty="0">
                          <a:latin typeface="Times New Roman"/>
                          <a:ea typeface="Calibri"/>
                          <a:cs typeface="Times New Roman"/>
                        </a:rPr>
                        <a:t>250</a:t>
                      </a:r>
                      <a:endParaRPr lang="en-US" sz="2800" dirty="0">
                        <a:latin typeface="Calibri"/>
                        <a:ea typeface="Calibri"/>
                        <a:cs typeface="Times New Roman"/>
                      </a:endParaRPr>
                    </a:p>
                    <a:p>
                      <a:pPr marL="0" marR="0" algn="ctr">
                        <a:lnSpc>
                          <a:spcPct val="115000"/>
                        </a:lnSpc>
                        <a:spcBef>
                          <a:spcPts val="0"/>
                        </a:spcBef>
                        <a:spcAft>
                          <a:spcPts val="0"/>
                        </a:spcAft>
                      </a:pPr>
                      <a:r>
                        <a:rPr lang="en-US" sz="2800" dirty="0">
                          <a:latin typeface="Times New Roman"/>
                          <a:ea typeface="Calibri"/>
                          <a:cs typeface="Times New Roman"/>
                        </a:rPr>
                        <a:t>225</a:t>
                      </a:r>
                      <a:endParaRPr lang="en-US" sz="2800" dirty="0">
                        <a:latin typeface="Calibri"/>
                        <a:ea typeface="Calibri"/>
                        <a:cs typeface="Times New Roman"/>
                      </a:endParaRPr>
                    </a:p>
                    <a:p>
                      <a:pPr marL="0" marR="0" algn="ctr">
                        <a:lnSpc>
                          <a:spcPct val="115000"/>
                        </a:lnSpc>
                        <a:spcBef>
                          <a:spcPts val="0"/>
                        </a:spcBef>
                        <a:spcAft>
                          <a:spcPts val="0"/>
                        </a:spcAft>
                      </a:pPr>
                      <a:r>
                        <a:rPr lang="en-US" sz="2800" dirty="0">
                          <a:latin typeface="Times New Roman"/>
                          <a:ea typeface="Calibri"/>
                          <a:cs typeface="Times New Roman"/>
                        </a:rPr>
                        <a:t>200</a:t>
                      </a:r>
                      <a:endParaRPr lang="en-US" sz="2800" dirty="0">
                        <a:latin typeface="Calibri"/>
                        <a:ea typeface="Calibri"/>
                        <a:cs typeface="Times New Roman"/>
                      </a:endParaRPr>
                    </a:p>
                    <a:p>
                      <a:pPr marL="0" marR="0" algn="ctr">
                        <a:lnSpc>
                          <a:spcPct val="115000"/>
                        </a:lnSpc>
                        <a:spcBef>
                          <a:spcPts val="0"/>
                        </a:spcBef>
                        <a:spcAft>
                          <a:spcPts val="0"/>
                        </a:spcAft>
                      </a:pPr>
                      <a:r>
                        <a:rPr lang="en-US" sz="2800" dirty="0">
                          <a:latin typeface="Times New Roman"/>
                          <a:ea typeface="Calibri"/>
                          <a:cs typeface="Times New Roman"/>
                        </a:rPr>
                        <a:t>175</a:t>
                      </a:r>
                      <a:endParaRPr lang="en-US" sz="2800" dirty="0">
                        <a:latin typeface="Calibri"/>
                        <a:ea typeface="Calibri"/>
                        <a:cs typeface="Times New Roman"/>
                      </a:endParaRPr>
                    </a:p>
                    <a:p>
                      <a:pPr marL="0" marR="0" algn="ctr">
                        <a:lnSpc>
                          <a:spcPct val="115000"/>
                        </a:lnSpc>
                        <a:spcBef>
                          <a:spcPts val="0"/>
                        </a:spcBef>
                        <a:spcAft>
                          <a:spcPts val="0"/>
                        </a:spcAft>
                      </a:pPr>
                      <a:r>
                        <a:rPr lang="en-US" sz="2800" dirty="0">
                          <a:latin typeface="Times New Roman"/>
                          <a:ea typeface="Calibri"/>
                          <a:cs typeface="Times New Roman"/>
                        </a:rPr>
                        <a:t>150</a:t>
                      </a:r>
                      <a:endParaRPr lang="en-US" sz="2800" dirty="0">
                        <a:latin typeface="Calibri"/>
                        <a:ea typeface="Calibri"/>
                        <a:cs typeface="Times New Roman"/>
                      </a:endParaRPr>
                    </a:p>
                    <a:p>
                      <a:pPr marL="0" marR="0" algn="ctr">
                        <a:lnSpc>
                          <a:spcPct val="115000"/>
                        </a:lnSpc>
                        <a:spcBef>
                          <a:spcPts val="0"/>
                        </a:spcBef>
                        <a:spcAft>
                          <a:spcPts val="0"/>
                        </a:spcAft>
                      </a:pPr>
                      <a:r>
                        <a:rPr lang="en-US" sz="2800" dirty="0">
                          <a:latin typeface="Times New Roman"/>
                          <a:ea typeface="Calibri"/>
                          <a:cs typeface="Times New Roman"/>
                        </a:rPr>
                        <a:t>125</a:t>
                      </a:r>
                      <a:endParaRPr lang="en-US" sz="2800" dirty="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353281" name="Rectangle 1"/>
          <p:cNvSpPr>
            <a:spLocks noChangeArrowheads="1"/>
          </p:cNvSpPr>
          <p:nvPr/>
        </p:nvSpPr>
        <p:spPr bwMode="auto">
          <a:xfrm>
            <a:off x="0" y="6248400"/>
            <a:ext cx="9144000" cy="55399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30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Production Schedule of Car Washes</a:t>
            </a:r>
            <a:endParaRPr kumimoji="0" lang="en-US" sz="3000" b="0" i="0" u="none" strike="noStrike" cap="none" normalizeH="0" baseline="0" dirty="0" smtClean="0">
              <a:ln>
                <a:noFill/>
              </a:ln>
              <a:solidFill>
                <a:schemeClr val="tx1"/>
              </a:solidFill>
              <a:effectLst/>
              <a:latin typeface="Arial" pitchFamily="34" charset="0"/>
            </a:endParaRPr>
          </a:p>
        </p:txBody>
      </p:sp>
    </p:spTree>
    <p:extLst>
      <p:ext uri="{BB962C8B-B14F-4D97-AF65-F5344CB8AC3E}">
        <p14:creationId xmlns:p14="http://schemas.microsoft.com/office/powerpoint/2010/main" val="382751758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685800" y="1828800"/>
          <a:ext cx="7924800" cy="4486656"/>
        </p:xfrm>
        <a:graphic>
          <a:graphicData uri="http://schemas.openxmlformats.org/drawingml/2006/table">
            <a:tbl>
              <a:tblPr/>
              <a:tblGrid>
                <a:gridCol w="1707205"/>
                <a:gridCol w="3266872"/>
                <a:gridCol w="2950723"/>
              </a:tblGrid>
              <a:tr h="0">
                <a:tc>
                  <a:txBody>
                    <a:bodyPr/>
                    <a:lstStyle/>
                    <a:p>
                      <a:pPr marL="0" marR="0" algn="ctr">
                        <a:lnSpc>
                          <a:spcPct val="115000"/>
                        </a:lnSpc>
                        <a:spcBef>
                          <a:spcPts val="0"/>
                        </a:spcBef>
                        <a:spcAft>
                          <a:spcPts val="0"/>
                        </a:spcAft>
                        <a:tabLst>
                          <a:tab pos="857250" algn="l"/>
                        </a:tabLst>
                      </a:pPr>
                      <a:r>
                        <a:rPr lang="en-US" sz="3200" b="1" dirty="0">
                          <a:latin typeface="Times New Roman"/>
                          <a:ea typeface="Calibri"/>
                          <a:cs typeface="Times New Roman"/>
                        </a:rPr>
                        <a:t>Price</a:t>
                      </a:r>
                      <a:endParaRPr lang="en-US" sz="2400" dirty="0">
                        <a:latin typeface="Calibri"/>
                        <a:ea typeface="Calibri"/>
                        <a:cs typeface="Times New Roman"/>
                      </a:endParaRPr>
                    </a:p>
                    <a:p>
                      <a:pPr marL="0" marR="0" algn="ctr">
                        <a:lnSpc>
                          <a:spcPct val="115000"/>
                        </a:lnSpc>
                        <a:spcBef>
                          <a:spcPts val="0"/>
                        </a:spcBef>
                        <a:spcAft>
                          <a:spcPts val="0"/>
                        </a:spcAft>
                        <a:tabLst>
                          <a:tab pos="857250" algn="l"/>
                        </a:tabLst>
                      </a:pPr>
                      <a:r>
                        <a:rPr lang="en-US" sz="3200" b="1" dirty="0">
                          <a:latin typeface="Times New Roman"/>
                          <a:ea typeface="Calibri"/>
                          <a:cs typeface="Times New Roman"/>
                        </a:rPr>
                        <a:t>(</a:t>
                      </a:r>
                      <a:r>
                        <a:rPr lang="en-US" sz="3200" b="1" dirty="0" err="1">
                          <a:latin typeface="Times New Roman"/>
                          <a:ea typeface="Calibri"/>
                          <a:cs typeface="Times New Roman"/>
                        </a:rPr>
                        <a:t>Px</a:t>
                      </a:r>
                      <a:r>
                        <a:rPr lang="en-US" sz="3200" b="1" dirty="0">
                          <a:latin typeface="Times New Roman"/>
                          <a:ea typeface="Calibri"/>
                          <a:cs typeface="Times New Roman"/>
                        </a:rPr>
                        <a:t>)</a:t>
                      </a:r>
                      <a:endParaRPr lang="en-US" sz="2400" dirty="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tabLst>
                          <a:tab pos="857250" algn="l"/>
                        </a:tabLst>
                      </a:pPr>
                      <a:r>
                        <a:rPr lang="en-US" sz="3200" b="1" dirty="0">
                          <a:latin typeface="Times New Roman"/>
                          <a:ea typeface="Calibri"/>
                          <a:cs typeface="Times New Roman"/>
                        </a:rPr>
                        <a:t>Demand function</a:t>
                      </a:r>
                      <a:endParaRPr lang="en-US" sz="2400" dirty="0">
                        <a:latin typeface="Calibri"/>
                        <a:ea typeface="Calibri"/>
                        <a:cs typeface="Times New Roman"/>
                      </a:endParaRPr>
                    </a:p>
                    <a:p>
                      <a:pPr marL="0" marR="0" algn="ctr">
                        <a:lnSpc>
                          <a:spcPct val="115000"/>
                        </a:lnSpc>
                        <a:spcBef>
                          <a:spcPts val="0"/>
                        </a:spcBef>
                        <a:spcAft>
                          <a:spcPts val="0"/>
                        </a:spcAft>
                        <a:tabLst>
                          <a:tab pos="857250" algn="l"/>
                        </a:tabLst>
                      </a:pPr>
                      <a:r>
                        <a:rPr lang="en-US" sz="3200" b="1" dirty="0" err="1">
                          <a:latin typeface="Times New Roman"/>
                          <a:ea typeface="Calibri"/>
                          <a:cs typeface="Times New Roman"/>
                        </a:rPr>
                        <a:t>Dx</a:t>
                      </a:r>
                      <a:r>
                        <a:rPr lang="en-US" sz="3200" b="1" dirty="0">
                          <a:latin typeface="Times New Roman"/>
                          <a:ea typeface="Calibri"/>
                          <a:cs typeface="Times New Roman"/>
                        </a:rPr>
                        <a:t> = 20 – 2 </a:t>
                      </a:r>
                      <a:r>
                        <a:rPr lang="en-US" sz="3200" b="1" dirty="0" err="1">
                          <a:latin typeface="Times New Roman"/>
                          <a:ea typeface="Calibri"/>
                          <a:cs typeface="Times New Roman"/>
                        </a:rPr>
                        <a:t>Px</a:t>
                      </a:r>
                      <a:endParaRPr lang="en-US" sz="2400" dirty="0">
                        <a:latin typeface="Calibri"/>
                        <a:ea typeface="Calibri"/>
                        <a:cs typeface="Times New Roman"/>
                      </a:endParaRPr>
                    </a:p>
                    <a:p>
                      <a:pPr marL="0" marR="0" algn="ctr">
                        <a:lnSpc>
                          <a:spcPct val="115000"/>
                        </a:lnSpc>
                        <a:spcBef>
                          <a:spcPts val="0"/>
                        </a:spcBef>
                        <a:spcAft>
                          <a:spcPts val="0"/>
                        </a:spcAft>
                        <a:tabLst>
                          <a:tab pos="857250" algn="l"/>
                        </a:tabLst>
                      </a:pPr>
                      <a:r>
                        <a:rPr lang="en-US" sz="3200" b="1" dirty="0">
                          <a:latin typeface="Times New Roman"/>
                          <a:ea typeface="Calibri"/>
                          <a:cs typeface="Times New Roman"/>
                        </a:rPr>
                        <a:t>(Values inserted)</a:t>
                      </a:r>
                      <a:endParaRPr lang="en-US" sz="2400" dirty="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tabLst>
                          <a:tab pos="857250" algn="l"/>
                        </a:tabLst>
                      </a:pPr>
                      <a:r>
                        <a:rPr lang="en-US" sz="3200" b="1">
                          <a:latin typeface="Times New Roman"/>
                          <a:ea typeface="Calibri"/>
                          <a:cs typeface="Times New Roman"/>
                        </a:rPr>
                        <a:t>Demand</a:t>
                      </a:r>
                      <a:endParaRPr lang="en-US" sz="2400">
                        <a:latin typeface="Calibri"/>
                        <a:ea typeface="Calibri"/>
                        <a:cs typeface="Times New Roman"/>
                      </a:endParaRPr>
                    </a:p>
                    <a:p>
                      <a:pPr marL="0" marR="0" algn="ctr">
                        <a:lnSpc>
                          <a:spcPct val="115000"/>
                        </a:lnSpc>
                        <a:spcBef>
                          <a:spcPts val="0"/>
                        </a:spcBef>
                        <a:spcAft>
                          <a:spcPts val="0"/>
                        </a:spcAft>
                        <a:tabLst>
                          <a:tab pos="857250" algn="l"/>
                        </a:tabLst>
                      </a:pPr>
                      <a:r>
                        <a:rPr lang="en-US" sz="3200" b="1">
                          <a:latin typeface="Times New Roman"/>
                          <a:ea typeface="Calibri"/>
                          <a:cs typeface="Times New Roman"/>
                        </a:rPr>
                        <a:t>(Dx)</a:t>
                      </a:r>
                      <a:endParaRPr lang="en-US" sz="24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lgn="ctr">
                        <a:lnSpc>
                          <a:spcPct val="115000"/>
                        </a:lnSpc>
                        <a:spcBef>
                          <a:spcPts val="0"/>
                        </a:spcBef>
                        <a:spcAft>
                          <a:spcPts val="0"/>
                        </a:spcAft>
                        <a:tabLst>
                          <a:tab pos="857250" algn="l"/>
                        </a:tabLst>
                      </a:pPr>
                      <a:r>
                        <a:rPr lang="en-US" sz="3200">
                          <a:latin typeface="Times New Roman"/>
                          <a:ea typeface="Calibri"/>
                          <a:cs typeface="Times New Roman"/>
                        </a:rPr>
                        <a:t>1</a:t>
                      </a:r>
                      <a:endParaRPr lang="en-US" sz="2400">
                        <a:latin typeface="Calibri"/>
                        <a:ea typeface="Calibri"/>
                        <a:cs typeface="Times New Roman"/>
                      </a:endParaRPr>
                    </a:p>
                    <a:p>
                      <a:pPr marL="0" marR="0" algn="ctr">
                        <a:lnSpc>
                          <a:spcPct val="115000"/>
                        </a:lnSpc>
                        <a:spcBef>
                          <a:spcPts val="0"/>
                        </a:spcBef>
                        <a:spcAft>
                          <a:spcPts val="0"/>
                        </a:spcAft>
                        <a:tabLst>
                          <a:tab pos="857250" algn="l"/>
                        </a:tabLst>
                      </a:pPr>
                      <a:r>
                        <a:rPr lang="en-US" sz="3200">
                          <a:latin typeface="Times New Roman"/>
                          <a:ea typeface="Calibri"/>
                          <a:cs typeface="Times New Roman"/>
                        </a:rPr>
                        <a:t>2</a:t>
                      </a:r>
                      <a:endParaRPr lang="en-US" sz="2400">
                        <a:latin typeface="Calibri"/>
                        <a:ea typeface="Calibri"/>
                        <a:cs typeface="Times New Roman"/>
                      </a:endParaRPr>
                    </a:p>
                    <a:p>
                      <a:pPr marL="0" marR="0" algn="ctr">
                        <a:lnSpc>
                          <a:spcPct val="115000"/>
                        </a:lnSpc>
                        <a:spcBef>
                          <a:spcPts val="0"/>
                        </a:spcBef>
                        <a:spcAft>
                          <a:spcPts val="0"/>
                        </a:spcAft>
                        <a:tabLst>
                          <a:tab pos="857250" algn="l"/>
                        </a:tabLst>
                      </a:pPr>
                      <a:r>
                        <a:rPr lang="en-US" sz="3200">
                          <a:latin typeface="Times New Roman"/>
                          <a:ea typeface="Calibri"/>
                          <a:cs typeface="Times New Roman"/>
                        </a:rPr>
                        <a:t>3</a:t>
                      </a:r>
                      <a:endParaRPr lang="en-US" sz="2400">
                        <a:latin typeface="Calibri"/>
                        <a:ea typeface="Calibri"/>
                        <a:cs typeface="Times New Roman"/>
                      </a:endParaRPr>
                    </a:p>
                    <a:p>
                      <a:pPr marL="0" marR="0" algn="ctr">
                        <a:lnSpc>
                          <a:spcPct val="115000"/>
                        </a:lnSpc>
                        <a:spcBef>
                          <a:spcPts val="0"/>
                        </a:spcBef>
                        <a:spcAft>
                          <a:spcPts val="0"/>
                        </a:spcAft>
                        <a:tabLst>
                          <a:tab pos="857250" algn="l"/>
                        </a:tabLst>
                      </a:pPr>
                      <a:r>
                        <a:rPr lang="en-US" sz="3200">
                          <a:latin typeface="Times New Roman"/>
                          <a:ea typeface="Calibri"/>
                          <a:cs typeface="Times New Roman"/>
                        </a:rPr>
                        <a:t>4</a:t>
                      </a:r>
                      <a:endParaRPr lang="en-US" sz="2400">
                        <a:latin typeface="Calibri"/>
                        <a:ea typeface="Calibri"/>
                        <a:cs typeface="Times New Roman"/>
                      </a:endParaRPr>
                    </a:p>
                    <a:p>
                      <a:pPr marL="0" marR="0" algn="ctr">
                        <a:lnSpc>
                          <a:spcPct val="115000"/>
                        </a:lnSpc>
                        <a:spcBef>
                          <a:spcPts val="0"/>
                        </a:spcBef>
                        <a:spcAft>
                          <a:spcPts val="0"/>
                        </a:spcAft>
                        <a:tabLst>
                          <a:tab pos="857250" algn="l"/>
                        </a:tabLst>
                      </a:pPr>
                      <a:r>
                        <a:rPr lang="en-US" sz="3200">
                          <a:latin typeface="Times New Roman"/>
                          <a:ea typeface="Calibri"/>
                          <a:cs typeface="Times New Roman"/>
                        </a:rPr>
                        <a:t>5</a:t>
                      </a:r>
                      <a:endParaRPr lang="en-US" sz="24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tabLst>
                          <a:tab pos="857250" algn="l"/>
                        </a:tabLst>
                      </a:pPr>
                      <a:r>
                        <a:rPr lang="en-US" sz="3200" dirty="0">
                          <a:latin typeface="Times New Roman"/>
                          <a:ea typeface="Calibri"/>
                          <a:cs typeface="Times New Roman"/>
                        </a:rPr>
                        <a:t>20 – 2 X 1</a:t>
                      </a:r>
                      <a:endParaRPr lang="en-US" sz="2400" dirty="0">
                        <a:latin typeface="Calibri"/>
                        <a:ea typeface="Calibri"/>
                        <a:cs typeface="Times New Roman"/>
                      </a:endParaRPr>
                    </a:p>
                    <a:p>
                      <a:pPr marL="0" marR="0" algn="ctr">
                        <a:lnSpc>
                          <a:spcPct val="115000"/>
                        </a:lnSpc>
                        <a:spcBef>
                          <a:spcPts val="0"/>
                        </a:spcBef>
                        <a:spcAft>
                          <a:spcPts val="0"/>
                        </a:spcAft>
                        <a:tabLst>
                          <a:tab pos="857250" algn="l"/>
                        </a:tabLst>
                      </a:pPr>
                      <a:r>
                        <a:rPr lang="en-US" sz="3200" dirty="0">
                          <a:latin typeface="Times New Roman"/>
                          <a:ea typeface="Calibri"/>
                          <a:cs typeface="Times New Roman"/>
                        </a:rPr>
                        <a:t>20 – 2 X 2</a:t>
                      </a:r>
                      <a:endParaRPr lang="en-US" sz="2400" dirty="0">
                        <a:latin typeface="Calibri"/>
                        <a:ea typeface="Calibri"/>
                        <a:cs typeface="Times New Roman"/>
                      </a:endParaRPr>
                    </a:p>
                    <a:p>
                      <a:pPr marL="0" marR="0" algn="ctr">
                        <a:lnSpc>
                          <a:spcPct val="115000"/>
                        </a:lnSpc>
                        <a:spcBef>
                          <a:spcPts val="0"/>
                        </a:spcBef>
                        <a:spcAft>
                          <a:spcPts val="0"/>
                        </a:spcAft>
                        <a:tabLst>
                          <a:tab pos="857250" algn="l"/>
                        </a:tabLst>
                      </a:pPr>
                      <a:r>
                        <a:rPr lang="en-US" sz="3200" dirty="0">
                          <a:latin typeface="Times New Roman"/>
                          <a:ea typeface="Calibri"/>
                          <a:cs typeface="Times New Roman"/>
                        </a:rPr>
                        <a:t>20 – 2 X 3</a:t>
                      </a:r>
                      <a:endParaRPr lang="en-US" sz="2400" dirty="0">
                        <a:latin typeface="Calibri"/>
                        <a:ea typeface="Calibri"/>
                        <a:cs typeface="Times New Roman"/>
                      </a:endParaRPr>
                    </a:p>
                    <a:p>
                      <a:pPr marL="0" marR="0" algn="ctr">
                        <a:lnSpc>
                          <a:spcPct val="115000"/>
                        </a:lnSpc>
                        <a:spcBef>
                          <a:spcPts val="0"/>
                        </a:spcBef>
                        <a:spcAft>
                          <a:spcPts val="0"/>
                        </a:spcAft>
                        <a:tabLst>
                          <a:tab pos="857250" algn="l"/>
                        </a:tabLst>
                      </a:pPr>
                      <a:r>
                        <a:rPr lang="en-US" sz="3200" dirty="0">
                          <a:latin typeface="Times New Roman"/>
                          <a:ea typeface="Calibri"/>
                          <a:cs typeface="Times New Roman"/>
                        </a:rPr>
                        <a:t>20 – 2 X 4</a:t>
                      </a:r>
                      <a:endParaRPr lang="en-US" sz="2400" dirty="0">
                        <a:latin typeface="Calibri"/>
                        <a:ea typeface="Calibri"/>
                        <a:cs typeface="Times New Roman"/>
                      </a:endParaRPr>
                    </a:p>
                    <a:p>
                      <a:pPr marL="0" marR="0" algn="ctr">
                        <a:lnSpc>
                          <a:spcPct val="115000"/>
                        </a:lnSpc>
                        <a:spcBef>
                          <a:spcPts val="0"/>
                        </a:spcBef>
                        <a:spcAft>
                          <a:spcPts val="0"/>
                        </a:spcAft>
                        <a:tabLst>
                          <a:tab pos="857250" algn="l"/>
                        </a:tabLst>
                      </a:pPr>
                      <a:r>
                        <a:rPr lang="en-US" sz="3200" dirty="0">
                          <a:latin typeface="Times New Roman"/>
                          <a:ea typeface="Calibri"/>
                          <a:cs typeface="Times New Roman"/>
                        </a:rPr>
                        <a:t>20 – 2 X 5</a:t>
                      </a:r>
                      <a:endParaRPr lang="en-US" sz="2400" dirty="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tabLst>
                          <a:tab pos="857250" algn="l"/>
                        </a:tabLst>
                      </a:pPr>
                      <a:r>
                        <a:rPr lang="en-US" sz="3200" dirty="0">
                          <a:latin typeface="Times New Roman"/>
                          <a:ea typeface="Calibri"/>
                          <a:cs typeface="Times New Roman"/>
                        </a:rPr>
                        <a:t>18</a:t>
                      </a:r>
                      <a:endParaRPr lang="en-US" sz="2400" dirty="0">
                        <a:latin typeface="Calibri"/>
                        <a:ea typeface="Calibri"/>
                        <a:cs typeface="Times New Roman"/>
                      </a:endParaRPr>
                    </a:p>
                    <a:p>
                      <a:pPr marL="0" marR="0" algn="ctr">
                        <a:lnSpc>
                          <a:spcPct val="115000"/>
                        </a:lnSpc>
                        <a:spcBef>
                          <a:spcPts val="0"/>
                        </a:spcBef>
                        <a:spcAft>
                          <a:spcPts val="0"/>
                        </a:spcAft>
                        <a:tabLst>
                          <a:tab pos="857250" algn="l"/>
                        </a:tabLst>
                      </a:pPr>
                      <a:r>
                        <a:rPr lang="en-US" sz="3200" dirty="0">
                          <a:latin typeface="Times New Roman"/>
                          <a:ea typeface="Calibri"/>
                          <a:cs typeface="Times New Roman"/>
                        </a:rPr>
                        <a:t>16</a:t>
                      </a:r>
                      <a:endParaRPr lang="en-US" sz="2400" dirty="0">
                        <a:latin typeface="Calibri"/>
                        <a:ea typeface="Calibri"/>
                        <a:cs typeface="Times New Roman"/>
                      </a:endParaRPr>
                    </a:p>
                    <a:p>
                      <a:pPr marL="0" marR="0" algn="ctr">
                        <a:lnSpc>
                          <a:spcPct val="115000"/>
                        </a:lnSpc>
                        <a:spcBef>
                          <a:spcPts val="0"/>
                        </a:spcBef>
                        <a:spcAft>
                          <a:spcPts val="0"/>
                        </a:spcAft>
                        <a:tabLst>
                          <a:tab pos="857250" algn="l"/>
                        </a:tabLst>
                      </a:pPr>
                      <a:r>
                        <a:rPr lang="en-US" sz="3200" dirty="0">
                          <a:latin typeface="Times New Roman"/>
                          <a:ea typeface="Calibri"/>
                          <a:cs typeface="Times New Roman"/>
                        </a:rPr>
                        <a:t>14</a:t>
                      </a:r>
                      <a:endParaRPr lang="en-US" sz="2400" dirty="0">
                        <a:latin typeface="Calibri"/>
                        <a:ea typeface="Calibri"/>
                        <a:cs typeface="Times New Roman"/>
                      </a:endParaRPr>
                    </a:p>
                    <a:p>
                      <a:pPr marL="0" marR="0" algn="ctr">
                        <a:lnSpc>
                          <a:spcPct val="115000"/>
                        </a:lnSpc>
                        <a:spcBef>
                          <a:spcPts val="0"/>
                        </a:spcBef>
                        <a:spcAft>
                          <a:spcPts val="0"/>
                        </a:spcAft>
                        <a:tabLst>
                          <a:tab pos="857250" algn="l"/>
                        </a:tabLst>
                      </a:pPr>
                      <a:r>
                        <a:rPr lang="en-US" sz="3200" dirty="0">
                          <a:latin typeface="Times New Roman"/>
                          <a:ea typeface="Calibri"/>
                          <a:cs typeface="Times New Roman"/>
                        </a:rPr>
                        <a:t>12</a:t>
                      </a:r>
                      <a:endParaRPr lang="en-US" sz="2400" dirty="0">
                        <a:latin typeface="Calibri"/>
                        <a:ea typeface="Calibri"/>
                        <a:cs typeface="Times New Roman"/>
                      </a:endParaRPr>
                    </a:p>
                    <a:p>
                      <a:pPr marL="0" marR="0" algn="ctr">
                        <a:lnSpc>
                          <a:spcPct val="115000"/>
                        </a:lnSpc>
                        <a:spcBef>
                          <a:spcPts val="0"/>
                        </a:spcBef>
                        <a:spcAft>
                          <a:spcPts val="0"/>
                        </a:spcAft>
                        <a:tabLst>
                          <a:tab pos="857250" algn="l"/>
                        </a:tabLst>
                      </a:pPr>
                      <a:r>
                        <a:rPr lang="en-US" sz="3200" dirty="0">
                          <a:latin typeface="Times New Roman"/>
                          <a:ea typeface="Calibri"/>
                          <a:cs typeface="Times New Roman"/>
                        </a:rPr>
                        <a:t>10</a:t>
                      </a:r>
                      <a:endParaRPr lang="en-US" sz="2400" dirty="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39937" name="Rectangle 1"/>
          <p:cNvSpPr>
            <a:spLocks noChangeArrowheads="1"/>
          </p:cNvSpPr>
          <p:nvPr/>
        </p:nvSpPr>
        <p:spPr bwMode="auto">
          <a:xfrm>
            <a:off x="762000" y="990600"/>
            <a:ext cx="7620000" cy="92333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tab pos="857250" algn="l"/>
              </a:tabLst>
            </a:pPr>
            <a:r>
              <a:rPr kumimoji="0" lang="en-US" sz="36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Computation of Demand Schedule:</a:t>
            </a:r>
            <a:endParaRPr kumimoji="0" lang="en-US" sz="1600" b="1"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857250" algn="l"/>
              </a:tabLst>
            </a:pPr>
            <a:endParaRPr kumimoji="0" lang="en-US" sz="1800" b="0" i="0" u="none" strike="noStrike" cap="none" normalizeH="0" baseline="0" dirty="0" smtClean="0">
              <a:ln>
                <a:noFill/>
              </a:ln>
              <a:solidFill>
                <a:schemeClr val="tx1"/>
              </a:solidFill>
              <a:effectLst/>
              <a:latin typeface="Arial" pitchFamily="34" charset="0"/>
            </a:endParaRPr>
          </a:p>
        </p:txBody>
      </p:sp>
    </p:spTree>
  </p:cSld>
  <p:clrMapOvr>
    <a:masterClrMapping/>
  </p:clrMapOvr>
</p:sld>
</file>

<file path=ppt/slides/slide2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2400" y="0"/>
            <a:ext cx="8915400" cy="5016758"/>
          </a:xfrm>
          <a:prstGeom prst="rect">
            <a:avLst/>
          </a:prstGeom>
        </p:spPr>
        <p:txBody>
          <a:bodyPr wrap="square">
            <a:spAutoFit/>
          </a:bodyPr>
          <a:lstStyle/>
          <a:p>
            <a:pPr algn="just"/>
            <a:r>
              <a:rPr lang="en-US" sz="3200" dirty="0" smtClean="0"/>
              <a:t>	The production schedule shows that there is operation of the law of diminishing marginal product with the increase in the number of workers. The marginal product of each additional worker tends to decline, whereas the garage has to pay the wage at a constant rate. The production theory suggests that the firm should compare MRP of workers with the wage rate (W). It should employ additional workers till MRP is greater than wage rate.</a:t>
            </a:r>
            <a:endParaRPr lang="en-US" sz="3200" dirty="0"/>
          </a:p>
        </p:txBody>
      </p:sp>
    </p:spTree>
    <p:extLst>
      <p:ext uri="{BB962C8B-B14F-4D97-AF65-F5344CB8AC3E}">
        <p14:creationId xmlns:p14="http://schemas.microsoft.com/office/powerpoint/2010/main" val="307161734"/>
      </p:ext>
    </p:extLst>
  </p:cSld>
  <p:clrMapOvr>
    <a:masterClrMapping/>
  </p:clrMapOvr>
</p:sld>
</file>

<file path=ppt/slides/slide2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ChangeArrowheads="1"/>
          </p:cNvSpPr>
          <p:nvPr/>
        </p:nvSpPr>
        <p:spPr bwMode="auto">
          <a:xfrm>
            <a:off x="152400" y="1219200"/>
            <a:ext cx="8839200" cy="403187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3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An equilibrium or near equilibrium position is reached when MRP = W. In this case, when five workers are employed MRP = Rs. 75 which is higher by closer to wage rate Rs. 40. If the sixth worker is employed MRP = Rs. 30, which is less than the wage rate (W) Rs. 40. Therefore, the sixth worker should not be employed under the present business condition.</a:t>
            </a:r>
            <a:endParaRPr kumimoji="0" lang="en-US" sz="3200" b="0" i="0" u="none" strike="noStrike" cap="none" normalizeH="0" baseline="0" dirty="0" smtClean="0">
              <a:ln>
                <a:noFill/>
              </a:ln>
              <a:solidFill>
                <a:schemeClr val="tx1"/>
              </a:solidFill>
              <a:effectLst/>
              <a:latin typeface="Arial" pitchFamily="34" charset="0"/>
            </a:endParaRPr>
          </a:p>
        </p:txBody>
      </p:sp>
    </p:spTree>
    <p:extLst>
      <p:ext uri="{BB962C8B-B14F-4D97-AF65-F5344CB8AC3E}">
        <p14:creationId xmlns:p14="http://schemas.microsoft.com/office/powerpoint/2010/main" val="3530525851"/>
      </p:ext>
    </p:extLst>
  </p:cSld>
  <p:clrMapOvr>
    <a:masterClrMapping/>
  </p:clrMapOvr>
</p:sld>
</file>

<file path=ppt/slides/slide2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7377" name="Rectangle 1"/>
          <p:cNvSpPr>
            <a:spLocks noChangeArrowheads="1"/>
          </p:cNvSpPr>
          <p:nvPr/>
        </p:nvSpPr>
        <p:spPr bwMode="auto">
          <a:xfrm>
            <a:off x="0" y="657285"/>
            <a:ext cx="9144000" cy="452431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 typeface="Wingdings" pitchFamily="2" charset="2"/>
              <a:buChar char="Ø"/>
              <a:tabLst/>
            </a:pPr>
            <a:r>
              <a:rPr kumimoji="0" lang="en-US" sz="3200" b="1" i="0" u="none" strike="noStrike" cap="none" normalizeH="0" baseline="0" dirty="0" smtClean="0">
                <a:ln>
                  <a:noFill/>
                </a:ln>
                <a:solidFill>
                  <a:srgbClr val="FFFF00"/>
                </a:solidFill>
                <a:effectLst/>
                <a:latin typeface="Times New Roman" pitchFamily="18" charset="0"/>
                <a:ea typeface="Calibri" pitchFamily="34" charset="0"/>
                <a:cs typeface="Times New Roman" pitchFamily="18" charset="0"/>
              </a:rPr>
              <a:t>Economies of the Scale of production</a:t>
            </a:r>
            <a:r>
              <a:rPr kumimoji="0" lang="en-US" sz="3200" b="0" i="0" u="none" strike="noStrike" cap="none" normalizeH="0" baseline="0" dirty="0" smtClean="0">
                <a:ln>
                  <a:noFill/>
                </a:ln>
                <a:solidFill>
                  <a:srgbClr val="FFFF00"/>
                </a:solidFill>
                <a:effectLst/>
                <a:latin typeface="Times New Roman" pitchFamily="18" charset="0"/>
                <a:ea typeface="Calibri" pitchFamily="34" charset="0"/>
                <a:cs typeface="Times New Roman" pitchFamily="18" charset="0"/>
              </a:rPr>
              <a:t>:</a:t>
            </a:r>
            <a:endParaRPr kumimoji="0" lang="en-US" sz="3200" b="0" i="0" u="none" strike="noStrike" cap="none" normalizeH="0" baseline="0" dirty="0" smtClean="0">
              <a:ln>
                <a:noFill/>
              </a:ln>
              <a:solidFill>
                <a:srgbClr val="FFFF00"/>
              </a:solidFill>
              <a:effectLst/>
              <a:latin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3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Prof. Stigler defines, economies of scale as synonymous with returns to scale. As the scale of production is increased, up to a certain point, one gets economies of scale.</a:t>
            </a:r>
            <a:endParaRPr kumimoji="0" lang="en-US" sz="3200" b="0" i="0" u="none" strike="noStrike" cap="none" normalizeH="0" baseline="0" dirty="0" smtClean="0">
              <a:ln>
                <a:noFill/>
              </a:ln>
              <a:solidFill>
                <a:schemeClr val="tx1"/>
              </a:solidFill>
              <a:effectLst/>
              <a:latin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32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Classification of Economies of scale:</a:t>
            </a:r>
            <a:endParaRPr kumimoji="0" lang="en-US" sz="3200" b="0" i="0" u="none" strike="noStrike" cap="none" normalizeH="0" baseline="0" dirty="0" smtClean="0">
              <a:ln>
                <a:noFill/>
              </a:ln>
              <a:solidFill>
                <a:schemeClr val="tx1"/>
              </a:solidFill>
              <a:effectLst/>
              <a:latin typeface="Arial" pitchFamily="34" charset="0"/>
            </a:endParaRPr>
          </a:p>
          <a:p>
            <a:pPr marL="514350" marR="0" lvl="0" indent="-514350" algn="just" defTabSz="914400" rtl="0" eaLnBrk="0" fontAlgn="base" latinLnBrk="0" hangingPunct="0">
              <a:lnSpc>
                <a:spcPct val="100000"/>
              </a:lnSpc>
              <a:spcBef>
                <a:spcPct val="0"/>
              </a:spcBef>
              <a:spcAft>
                <a:spcPct val="0"/>
              </a:spcAft>
              <a:buClrTx/>
              <a:buSzTx/>
              <a:buFont typeface="+mj-lt"/>
              <a:buAutoNum type="arabicPeriod"/>
              <a:tabLst/>
            </a:pPr>
            <a:r>
              <a:rPr kumimoji="0" lang="en-US" sz="3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Internal Economies</a:t>
            </a:r>
            <a:endParaRPr kumimoji="0" lang="en-US" sz="3200" b="0" i="0" u="none" strike="noStrike" cap="none" normalizeH="0" baseline="0" dirty="0" smtClean="0">
              <a:ln>
                <a:noFill/>
              </a:ln>
              <a:solidFill>
                <a:schemeClr val="tx1"/>
              </a:solidFill>
              <a:effectLst/>
              <a:latin typeface="Arial" pitchFamily="34" charset="0"/>
            </a:endParaRPr>
          </a:p>
          <a:p>
            <a:pPr marL="514350" marR="0" lvl="0" indent="-514350" algn="just" defTabSz="914400" rtl="0" eaLnBrk="0" fontAlgn="base" latinLnBrk="0" hangingPunct="0">
              <a:lnSpc>
                <a:spcPct val="100000"/>
              </a:lnSpc>
              <a:spcBef>
                <a:spcPct val="0"/>
              </a:spcBef>
              <a:spcAft>
                <a:spcPct val="0"/>
              </a:spcAft>
              <a:buClrTx/>
              <a:buSzTx/>
              <a:buFont typeface="+mj-lt"/>
              <a:buAutoNum type="arabicPeriod"/>
              <a:tabLst/>
            </a:pPr>
            <a:r>
              <a:rPr kumimoji="0" lang="en-US" sz="3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External Economies</a:t>
            </a:r>
            <a:endParaRPr kumimoji="0" lang="en-US" sz="3200" b="0" i="0" u="none" strike="noStrike" cap="none" normalizeH="0" baseline="0" dirty="0" smtClean="0">
              <a:ln>
                <a:noFill/>
              </a:ln>
              <a:solidFill>
                <a:schemeClr val="tx1"/>
              </a:solidFill>
              <a:effectLst/>
              <a:latin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3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Let us explain these economies of scale in detail:</a:t>
            </a:r>
            <a:endParaRPr kumimoji="0" lang="en-US" sz="3200" b="0" i="0" u="none" strike="noStrike" cap="none" normalizeH="0" baseline="0" dirty="0" smtClean="0">
              <a:ln>
                <a:noFill/>
              </a:ln>
              <a:solidFill>
                <a:schemeClr val="tx1"/>
              </a:solidFill>
              <a:effectLst/>
              <a:latin typeface="Arial" pitchFamily="34" charset="0"/>
            </a:endParaRPr>
          </a:p>
        </p:txBody>
      </p:sp>
    </p:spTree>
    <p:extLst>
      <p:ext uri="{BB962C8B-B14F-4D97-AF65-F5344CB8AC3E}">
        <p14:creationId xmlns:p14="http://schemas.microsoft.com/office/powerpoint/2010/main" val="4220651770"/>
      </p:ext>
    </p:extLst>
  </p:cSld>
  <p:clrMapOvr>
    <a:masterClrMapping/>
  </p:clrMapOvr>
</p:sld>
</file>

<file path=ppt/slides/slide2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01" name="Rectangle 1"/>
          <p:cNvSpPr>
            <a:spLocks noChangeArrowheads="1"/>
          </p:cNvSpPr>
          <p:nvPr/>
        </p:nvSpPr>
        <p:spPr bwMode="auto">
          <a:xfrm>
            <a:off x="0" y="0"/>
            <a:ext cx="9144000" cy="678647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514350" marR="0" lvl="0" indent="-514350" algn="just" defTabSz="914400" rtl="0" eaLnBrk="1" fontAlgn="base" latinLnBrk="0" hangingPunct="1">
              <a:lnSpc>
                <a:spcPct val="100000"/>
              </a:lnSpc>
              <a:spcBef>
                <a:spcPct val="0"/>
              </a:spcBef>
              <a:spcAft>
                <a:spcPct val="0"/>
              </a:spcAft>
              <a:buClrTx/>
              <a:buSzTx/>
              <a:buFont typeface="+mj-lt"/>
              <a:buAutoNum type="arabicPeriod"/>
              <a:tabLst>
                <a:tab pos="1781175" algn="l"/>
              </a:tabLst>
            </a:pPr>
            <a:r>
              <a:rPr kumimoji="0" lang="en-US" sz="2900" b="1" i="0" u="none" strike="noStrike" cap="none" normalizeH="0" baseline="0" dirty="0" smtClean="0">
                <a:ln>
                  <a:noFill/>
                </a:ln>
                <a:solidFill>
                  <a:srgbClr val="FFFF00"/>
                </a:solidFill>
                <a:effectLst/>
                <a:latin typeface="Times New Roman" pitchFamily="18" charset="0"/>
                <a:ea typeface="Calibri" pitchFamily="34" charset="0"/>
                <a:cs typeface="Times New Roman" pitchFamily="18" charset="0"/>
              </a:rPr>
              <a:t>Internal Economies</a:t>
            </a:r>
            <a:r>
              <a:rPr kumimoji="0" lang="en-US" sz="29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en-US" sz="29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As a firm increases its scale of production, the firm enjoys several economies named as internal economies. Basically, internal economies are those which are special to each firm. These solely depend on the size of firm and will be different for different firms. For example, one firm will enjoy the advantage of good management, the other may have the advantage of specialization in the techniques of production and so on. According to </a:t>
            </a:r>
            <a:r>
              <a:rPr kumimoji="0" lang="en-US" sz="29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Cairncross</a:t>
            </a:r>
            <a:r>
              <a:rPr kumimoji="0" lang="en-US" sz="29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en-US" sz="2900"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en-US" sz="29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Internal economies are those which are open to a single factory, or a single firm independently of the action of other firms. These result from an increase in the scale of output of a firm and cannot be achieved unless output increases.</a:t>
            </a:r>
            <a:r>
              <a:rPr kumimoji="0" lang="en-US" sz="2900"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en-US" sz="29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Prof. </a:t>
            </a:r>
            <a:r>
              <a:rPr kumimoji="0" lang="en-US" sz="29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Koutsoyannis</a:t>
            </a:r>
            <a:r>
              <a:rPr kumimoji="0" lang="en-US" sz="29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has divided the internal economies into two parts.</a:t>
            </a:r>
            <a:endParaRPr kumimoji="0" lang="en-US" sz="2900" b="0" i="0" u="none" strike="noStrike" cap="none" normalizeH="0" baseline="0" dirty="0" smtClean="0">
              <a:ln>
                <a:noFill/>
              </a:ln>
              <a:solidFill>
                <a:schemeClr val="tx1"/>
              </a:solidFill>
              <a:effectLst/>
              <a:latin typeface="Arial" pitchFamily="34" charset="0"/>
            </a:endParaRPr>
          </a:p>
        </p:txBody>
      </p:sp>
    </p:spTree>
    <p:extLst>
      <p:ext uri="{BB962C8B-B14F-4D97-AF65-F5344CB8AC3E}">
        <p14:creationId xmlns:p14="http://schemas.microsoft.com/office/powerpoint/2010/main" val="1261688553"/>
      </p:ext>
    </p:extLst>
  </p:cSld>
  <p:clrMapOvr>
    <a:masterClrMapping/>
  </p:clrMapOvr>
</p:sld>
</file>

<file path=ppt/slides/slide2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9425" name="Rectangle 1"/>
          <p:cNvSpPr>
            <a:spLocks noChangeArrowheads="1"/>
          </p:cNvSpPr>
          <p:nvPr/>
        </p:nvSpPr>
        <p:spPr bwMode="auto">
          <a:xfrm>
            <a:off x="0" y="0"/>
            <a:ext cx="9144000" cy="678647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1654175" marR="0" lvl="0" indent="-681038" algn="just" defTabSz="914400" rtl="0" eaLnBrk="1" fontAlgn="base" latinLnBrk="0" hangingPunct="1">
              <a:lnSpc>
                <a:spcPct val="100000"/>
              </a:lnSpc>
              <a:spcBef>
                <a:spcPct val="0"/>
              </a:spcBef>
              <a:spcAft>
                <a:spcPct val="0"/>
              </a:spcAft>
              <a:buClrTx/>
              <a:buSzTx/>
              <a:buFont typeface="+mj-lt"/>
              <a:buAutoNum type="alphaUcPeriod"/>
              <a:tabLst/>
            </a:pPr>
            <a:r>
              <a:rPr kumimoji="0" lang="en-US" sz="29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Real Economies</a:t>
            </a:r>
            <a:endParaRPr kumimoji="0" lang="en-US" sz="2900" b="0" i="0" u="none" strike="noStrike" cap="none" normalizeH="0" baseline="0" dirty="0" smtClean="0">
              <a:ln>
                <a:noFill/>
              </a:ln>
              <a:solidFill>
                <a:schemeClr val="tx1"/>
              </a:solidFill>
              <a:effectLst/>
              <a:latin typeface="Arial" pitchFamily="34" charset="0"/>
            </a:endParaRPr>
          </a:p>
          <a:p>
            <a:pPr marL="1654175" marR="0" lvl="0" indent="-681038" algn="just" defTabSz="914400" rtl="0" eaLnBrk="0" fontAlgn="base" latinLnBrk="0" hangingPunct="0">
              <a:lnSpc>
                <a:spcPct val="100000"/>
              </a:lnSpc>
              <a:spcBef>
                <a:spcPct val="0"/>
              </a:spcBef>
              <a:spcAft>
                <a:spcPct val="0"/>
              </a:spcAft>
              <a:buClrTx/>
              <a:buSzTx/>
              <a:buFont typeface="+mj-lt"/>
              <a:buAutoNum type="alphaUcPeriod"/>
              <a:tabLst/>
            </a:pPr>
            <a:r>
              <a:rPr kumimoji="0" lang="en-US" sz="29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Pecuniary Economies</a:t>
            </a:r>
            <a:endParaRPr kumimoji="0" lang="en-US" sz="2900" b="0" i="0" u="none" strike="noStrike" cap="none" normalizeH="0" baseline="0" dirty="0" smtClean="0">
              <a:ln>
                <a:noFill/>
              </a:ln>
              <a:solidFill>
                <a:schemeClr val="tx1"/>
              </a:solidFill>
              <a:effectLst/>
              <a:latin typeface="Arial" pitchFamily="34" charset="0"/>
            </a:endParaRPr>
          </a:p>
          <a:p>
            <a:pPr marL="514350" marR="0" lvl="0" indent="-514350" algn="just" defTabSz="914400" rtl="0" eaLnBrk="0" fontAlgn="base" latinLnBrk="0" hangingPunct="0">
              <a:lnSpc>
                <a:spcPct val="100000"/>
              </a:lnSpc>
              <a:spcBef>
                <a:spcPct val="0"/>
              </a:spcBef>
              <a:spcAft>
                <a:spcPct val="0"/>
              </a:spcAft>
              <a:buClrTx/>
              <a:buSzTx/>
              <a:tabLst/>
            </a:pPr>
            <a:r>
              <a:rPr kumimoji="0" lang="en-US" sz="2900" b="1" i="0" u="none" strike="noStrike" cap="none" normalizeH="0" baseline="0" dirty="0" smtClean="0">
                <a:ln>
                  <a:noFill/>
                </a:ln>
                <a:solidFill>
                  <a:srgbClr val="FFFF00"/>
                </a:solidFill>
                <a:effectLst/>
                <a:latin typeface="Times New Roman" pitchFamily="18" charset="0"/>
                <a:ea typeface="Calibri" pitchFamily="34" charset="0"/>
                <a:cs typeface="Times New Roman" pitchFamily="18" charset="0"/>
              </a:rPr>
              <a:t>A. </a:t>
            </a:r>
            <a:r>
              <a:rPr kumimoji="0" lang="en-US" sz="2900" b="1" i="0" u="sng" strike="noStrike" cap="none" normalizeH="0" baseline="0" dirty="0" smtClean="0">
                <a:ln>
                  <a:noFill/>
                </a:ln>
                <a:solidFill>
                  <a:srgbClr val="FFFF00"/>
                </a:solidFill>
                <a:effectLst/>
                <a:latin typeface="Times New Roman" pitchFamily="18" charset="0"/>
                <a:ea typeface="Calibri" pitchFamily="34" charset="0"/>
                <a:cs typeface="Times New Roman" pitchFamily="18" charset="0"/>
              </a:rPr>
              <a:t>Real Economies</a:t>
            </a:r>
            <a:r>
              <a:rPr kumimoji="0" lang="en-US" sz="29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Real economies are those which are associated with the reduction of physical quantity of inputs, raw materials, various types of </a:t>
            </a:r>
            <a:r>
              <a:rPr kumimoji="0" lang="en-US" sz="29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labour</a:t>
            </a:r>
            <a:r>
              <a:rPr kumimoji="0" lang="en-US" sz="29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and capital, etc. These economies are of the following types:</a:t>
            </a:r>
            <a:endParaRPr kumimoji="0" lang="en-US" sz="2900" b="0" i="0" u="none" strike="noStrike" cap="none" normalizeH="0" baseline="0" dirty="0" smtClean="0">
              <a:ln>
                <a:noFill/>
              </a:ln>
              <a:solidFill>
                <a:schemeClr val="tx1"/>
              </a:solidFill>
              <a:effectLst/>
              <a:latin typeface="Arial" pitchFamily="34" charset="0"/>
            </a:endParaRPr>
          </a:p>
          <a:p>
            <a:pPr marL="514350" marR="0" lvl="0" indent="-514350" algn="just" defTabSz="914400" rtl="0" eaLnBrk="0" fontAlgn="base" latinLnBrk="0" hangingPunct="0">
              <a:lnSpc>
                <a:spcPct val="100000"/>
              </a:lnSpc>
              <a:spcBef>
                <a:spcPct val="0"/>
              </a:spcBef>
              <a:spcAft>
                <a:spcPct val="0"/>
              </a:spcAft>
              <a:buClrTx/>
              <a:buSzTx/>
              <a:buFont typeface="+mj-lt"/>
              <a:buAutoNum type="arabicPeriod"/>
              <a:tabLst/>
            </a:pPr>
            <a:r>
              <a:rPr kumimoji="0" lang="en-US" sz="2900" b="1" i="0" u="none" strike="noStrike" cap="none" normalizeH="0" baseline="0" dirty="0" smtClean="0">
                <a:ln>
                  <a:noFill/>
                </a:ln>
                <a:solidFill>
                  <a:schemeClr val="tx2">
                    <a:lumMod val="60000"/>
                    <a:lumOff val="40000"/>
                  </a:schemeClr>
                </a:solidFill>
                <a:effectLst/>
                <a:latin typeface="Times New Roman" pitchFamily="18" charset="0"/>
                <a:ea typeface="Calibri" pitchFamily="34" charset="0"/>
                <a:cs typeface="Times New Roman" pitchFamily="18" charset="0"/>
              </a:rPr>
              <a:t>Technical Economies</a:t>
            </a:r>
            <a:r>
              <a:rPr kumimoji="0" lang="en-US" sz="29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Technical economies have their influence on the size of the firm. Generally, these economies accrue to large firms which enjoy higher efficiency from capital goods or machinery. Bigger firms having more resources at their disposal are able to install the most suitable machinery. Therefore, a firm producing on large scale can enjoy economies by the use of superior techniques. Technical economies are of three kinds:</a:t>
            </a:r>
            <a:endParaRPr kumimoji="0" lang="en-US" sz="2900" b="0" i="0" u="none" strike="noStrike" cap="none" normalizeH="0" baseline="0" dirty="0" smtClean="0">
              <a:ln>
                <a:noFill/>
              </a:ln>
              <a:solidFill>
                <a:schemeClr val="tx1"/>
              </a:solidFill>
              <a:effectLst/>
              <a:latin typeface="Arial" pitchFamily="34" charset="0"/>
            </a:endParaRPr>
          </a:p>
        </p:txBody>
      </p:sp>
    </p:spTree>
    <p:extLst>
      <p:ext uri="{BB962C8B-B14F-4D97-AF65-F5344CB8AC3E}">
        <p14:creationId xmlns:p14="http://schemas.microsoft.com/office/powerpoint/2010/main" val="2173983059"/>
      </p:ext>
    </p:extLst>
  </p:cSld>
  <p:clrMapOvr>
    <a:masterClrMapping/>
  </p:clrMapOvr>
</p:sld>
</file>

<file path=ppt/slides/slide2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0449" name="Rectangle 1"/>
          <p:cNvSpPr>
            <a:spLocks noChangeArrowheads="1"/>
          </p:cNvSpPr>
          <p:nvPr/>
        </p:nvSpPr>
        <p:spPr bwMode="auto">
          <a:xfrm>
            <a:off x="0" y="0"/>
            <a:ext cx="9144000" cy="678647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571500" marR="0" lvl="0" indent="-571500" algn="just" defTabSz="914400" rtl="0" eaLnBrk="1" fontAlgn="base" latinLnBrk="0" hangingPunct="1">
              <a:lnSpc>
                <a:spcPct val="100000"/>
              </a:lnSpc>
              <a:spcBef>
                <a:spcPct val="0"/>
              </a:spcBef>
              <a:spcAft>
                <a:spcPct val="0"/>
              </a:spcAft>
              <a:buClrTx/>
              <a:buSzTx/>
              <a:buFont typeface="+mj-lt"/>
              <a:buAutoNum type="romanLcPeriod"/>
              <a:tabLst/>
            </a:pPr>
            <a:r>
              <a:rPr kumimoji="0" lang="en-US" sz="2900" b="1" i="0" u="none" strike="noStrike" cap="none" normalizeH="0" baseline="0" dirty="0" smtClean="0">
                <a:ln>
                  <a:noFill/>
                </a:ln>
                <a:solidFill>
                  <a:schemeClr val="tx2">
                    <a:lumMod val="60000"/>
                    <a:lumOff val="40000"/>
                  </a:schemeClr>
                </a:solidFill>
                <a:effectLst/>
                <a:latin typeface="Times New Roman" pitchFamily="18" charset="0"/>
                <a:ea typeface="Calibri" pitchFamily="34" charset="0"/>
                <a:cs typeface="Times New Roman" pitchFamily="18" charset="0"/>
              </a:rPr>
              <a:t>Economies of Dimensions</a:t>
            </a:r>
            <a:r>
              <a:rPr kumimoji="0" lang="en-US" sz="29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 firm by increasing the scale of production can enjoy the technical economies. When a firm increases its scale of production, average cost of production falls but its average return will be more.</a:t>
            </a:r>
            <a:endParaRPr kumimoji="0" lang="en-US" sz="2900" b="0" i="0" u="none" strike="noStrike" cap="none" normalizeH="0" baseline="0" dirty="0" smtClean="0">
              <a:ln>
                <a:noFill/>
              </a:ln>
              <a:solidFill>
                <a:schemeClr val="tx1"/>
              </a:solidFill>
              <a:effectLst/>
              <a:latin typeface="Arial" pitchFamily="34" charset="0"/>
            </a:endParaRPr>
          </a:p>
          <a:p>
            <a:pPr marL="571500" marR="0" lvl="0" indent="-571500" algn="just" defTabSz="914400" rtl="0" eaLnBrk="0" fontAlgn="base" latinLnBrk="0" hangingPunct="0">
              <a:lnSpc>
                <a:spcPct val="100000"/>
              </a:lnSpc>
              <a:spcBef>
                <a:spcPct val="0"/>
              </a:spcBef>
              <a:spcAft>
                <a:spcPct val="0"/>
              </a:spcAft>
              <a:buClrTx/>
              <a:buSzTx/>
              <a:buFont typeface="+mj-lt"/>
              <a:buAutoNum type="romanLcPeriod"/>
              <a:tabLst/>
            </a:pPr>
            <a:r>
              <a:rPr kumimoji="0" lang="en-US" sz="2900" b="1" i="0" u="none" strike="noStrike" cap="none" normalizeH="0" baseline="0" dirty="0" smtClean="0">
                <a:ln>
                  <a:noFill/>
                </a:ln>
                <a:solidFill>
                  <a:schemeClr val="tx2">
                    <a:lumMod val="60000"/>
                    <a:lumOff val="40000"/>
                  </a:schemeClr>
                </a:solidFill>
                <a:effectLst/>
                <a:latin typeface="Times New Roman" pitchFamily="18" charset="0"/>
                <a:ea typeface="Calibri" pitchFamily="34" charset="0"/>
                <a:cs typeface="Times New Roman" pitchFamily="18" charset="0"/>
              </a:rPr>
              <a:t>Economies of Linked Process</a:t>
            </a:r>
            <a:r>
              <a:rPr kumimoji="0" lang="en-US" sz="29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 big firm can also enjoy the economies of linked process. A big firm carries all productive activities. These activities get economies. These linked activities save time and transport cost to the firm.</a:t>
            </a:r>
            <a:endParaRPr kumimoji="0" lang="en-US" sz="2900" b="0" i="0" u="none" strike="noStrike" cap="none" normalizeH="0" baseline="0" dirty="0" smtClean="0">
              <a:ln>
                <a:noFill/>
              </a:ln>
              <a:solidFill>
                <a:schemeClr val="tx1"/>
              </a:solidFill>
              <a:effectLst/>
              <a:latin typeface="Arial" pitchFamily="34" charset="0"/>
            </a:endParaRPr>
          </a:p>
          <a:p>
            <a:pPr marL="571500" marR="0" lvl="0" indent="-571500" algn="just" defTabSz="914400" rtl="0" eaLnBrk="0" fontAlgn="base" latinLnBrk="0" hangingPunct="0">
              <a:lnSpc>
                <a:spcPct val="100000"/>
              </a:lnSpc>
              <a:spcBef>
                <a:spcPct val="0"/>
              </a:spcBef>
              <a:spcAft>
                <a:spcPct val="0"/>
              </a:spcAft>
              <a:buClrTx/>
              <a:buSzTx/>
              <a:buFont typeface="+mj-lt"/>
              <a:buAutoNum type="romanLcPeriod"/>
              <a:tabLst/>
            </a:pPr>
            <a:r>
              <a:rPr kumimoji="0" lang="en-US" sz="2900" b="1" i="0" u="none" strike="noStrike" cap="none" normalizeH="0" baseline="0" dirty="0" smtClean="0">
                <a:ln>
                  <a:noFill/>
                </a:ln>
                <a:solidFill>
                  <a:schemeClr val="tx2">
                    <a:lumMod val="60000"/>
                    <a:lumOff val="40000"/>
                  </a:schemeClr>
                </a:solidFill>
                <a:effectLst/>
                <a:latin typeface="Times New Roman" pitchFamily="18" charset="0"/>
                <a:ea typeface="Calibri" pitchFamily="34" charset="0"/>
                <a:cs typeface="Times New Roman" pitchFamily="18" charset="0"/>
              </a:rPr>
              <a:t>Economies of the use of By-Products</a:t>
            </a:r>
            <a:r>
              <a:rPr kumimoji="0" lang="en-US" sz="29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All the large sized firms are in a position to use its by </a:t>
            </a:r>
            <a:r>
              <a:rPr kumimoji="0" lang="en-US" sz="2900"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en-US" sz="29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products and waste </a:t>
            </a:r>
            <a:r>
              <a:rPr kumimoji="0" lang="en-US" sz="2900"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en-US" sz="29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material to produce another material and thus, supplement their income. For instance, sugar industries make power, alcohol out of the molasses.</a:t>
            </a:r>
            <a:endParaRPr kumimoji="0" lang="en-US" sz="2900" b="0" i="0" u="none" strike="noStrike" cap="none" normalizeH="0" baseline="0" dirty="0" smtClean="0">
              <a:ln>
                <a:noFill/>
              </a:ln>
              <a:solidFill>
                <a:schemeClr val="tx1"/>
              </a:solidFill>
              <a:effectLst/>
              <a:latin typeface="Arial" pitchFamily="34" charset="0"/>
            </a:endParaRPr>
          </a:p>
        </p:txBody>
      </p:sp>
    </p:spTree>
    <p:extLst>
      <p:ext uri="{BB962C8B-B14F-4D97-AF65-F5344CB8AC3E}">
        <p14:creationId xmlns:p14="http://schemas.microsoft.com/office/powerpoint/2010/main" val="1495068565"/>
      </p:ext>
    </p:extLst>
  </p:cSld>
  <p:clrMapOvr>
    <a:masterClrMapping/>
  </p:clrMapOvr>
</p:sld>
</file>

<file path=ppt/slides/slide2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1473" name="Rectangle 1"/>
          <p:cNvSpPr>
            <a:spLocks noChangeArrowheads="1"/>
          </p:cNvSpPr>
          <p:nvPr/>
        </p:nvSpPr>
        <p:spPr bwMode="auto">
          <a:xfrm>
            <a:off x="0" y="0"/>
            <a:ext cx="9144000" cy="629403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514350" marR="0" lvl="0" indent="-514350" algn="just" defTabSz="914400" rtl="0" eaLnBrk="1" fontAlgn="base" latinLnBrk="0" hangingPunct="1">
              <a:lnSpc>
                <a:spcPct val="100000"/>
              </a:lnSpc>
              <a:spcBef>
                <a:spcPct val="0"/>
              </a:spcBef>
              <a:spcAft>
                <a:spcPct val="0"/>
              </a:spcAft>
              <a:buClrTx/>
              <a:buSzTx/>
              <a:buFont typeface="+mj-lt"/>
              <a:buAutoNum type="arabicPeriod" startAt="2"/>
              <a:tabLst/>
            </a:pPr>
            <a:r>
              <a:rPr kumimoji="0" lang="en-US" sz="3100" b="1" i="0" u="none" strike="noStrike" cap="none" normalizeH="0" baseline="0" dirty="0" smtClean="0">
                <a:ln>
                  <a:noFill/>
                </a:ln>
                <a:solidFill>
                  <a:schemeClr val="tx2">
                    <a:lumMod val="60000"/>
                    <a:lumOff val="40000"/>
                  </a:schemeClr>
                </a:solidFill>
                <a:effectLst/>
                <a:latin typeface="Times New Roman" pitchFamily="18" charset="0"/>
                <a:ea typeface="Calibri" pitchFamily="34" charset="0"/>
                <a:cs typeface="Times New Roman" pitchFamily="18" charset="0"/>
              </a:rPr>
              <a:t>Marketing Economies</a:t>
            </a:r>
            <a:r>
              <a:rPr kumimoji="0" lang="en-US" sz="31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When the scale of production of a firm is increased, it enjoys numerous selling or marketing economies. In the marketing economies, we include advertisement economies, opening up of show rooms, appointment of sole distributors, etc. Moreover, a large firm can conduct its own research to effect improvement in the quality of the product and to reduce the cost of production. The other economies of scale are advertising economies, economies from special arrangements with exclusive dealers and model change economies. In this way, all these acts lead to economies of large scale production.</a:t>
            </a:r>
            <a:endParaRPr kumimoji="0" lang="en-US" sz="3100" b="0" i="0" u="none" strike="noStrike" cap="none" normalizeH="0" baseline="0" dirty="0" smtClean="0">
              <a:ln>
                <a:noFill/>
              </a:ln>
              <a:solidFill>
                <a:schemeClr val="tx1"/>
              </a:solidFill>
              <a:effectLst/>
              <a:latin typeface="Arial" pitchFamily="34" charset="0"/>
            </a:endParaRPr>
          </a:p>
        </p:txBody>
      </p:sp>
    </p:spTree>
    <p:extLst>
      <p:ext uri="{BB962C8B-B14F-4D97-AF65-F5344CB8AC3E}">
        <p14:creationId xmlns:p14="http://schemas.microsoft.com/office/powerpoint/2010/main" val="3570185651"/>
      </p:ext>
    </p:extLst>
  </p:cSld>
  <p:clrMapOvr>
    <a:masterClrMapping/>
  </p:clrMapOvr>
</p:sld>
</file>

<file path=ppt/slides/slide2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2497" name="Rectangle 1"/>
          <p:cNvSpPr>
            <a:spLocks noChangeArrowheads="1"/>
          </p:cNvSpPr>
          <p:nvPr/>
        </p:nvSpPr>
        <p:spPr bwMode="auto">
          <a:xfrm>
            <a:off x="152400" y="125849"/>
            <a:ext cx="8839200" cy="55092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514350" marR="0" lvl="0" indent="-514350" algn="just" defTabSz="914400" rtl="0" eaLnBrk="1" fontAlgn="base" latinLnBrk="0" hangingPunct="1">
              <a:lnSpc>
                <a:spcPct val="100000"/>
              </a:lnSpc>
              <a:spcBef>
                <a:spcPct val="0"/>
              </a:spcBef>
              <a:spcAft>
                <a:spcPct val="0"/>
              </a:spcAft>
              <a:buClrTx/>
              <a:buSzTx/>
              <a:buFont typeface="+mj-lt"/>
              <a:buAutoNum type="arabicPeriod" startAt="3"/>
              <a:tabLst/>
            </a:pPr>
            <a:r>
              <a:rPr kumimoji="0" lang="en-US" sz="3200" b="1" i="0" u="none" strike="noStrike" cap="none" normalizeH="0" baseline="0" dirty="0" smtClean="0">
                <a:ln>
                  <a:noFill/>
                </a:ln>
                <a:solidFill>
                  <a:schemeClr val="tx2">
                    <a:lumMod val="60000"/>
                    <a:lumOff val="40000"/>
                  </a:schemeClr>
                </a:solidFill>
                <a:effectLst/>
                <a:latin typeface="Times New Roman" pitchFamily="18" charset="0"/>
                <a:ea typeface="Calibri" pitchFamily="34" charset="0"/>
                <a:cs typeface="Times New Roman" pitchFamily="18" charset="0"/>
              </a:rPr>
              <a:t>Managerial Economies</a:t>
            </a:r>
            <a:r>
              <a:rPr kumimoji="0" lang="en-US" sz="3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Managerial economies refer to production in managerial costs and proper management of large scale firm. Under this, work is divided and subdivided into different departments. Each department is headed by an expert who keeps a vigil on the minute details of his department. A small firm cannot afford this specialization. Experts are able to reduce the costs of production under their supervision. These also arise due to specialization of management and mechanization of managerial functions.</a:t>
            </a:r>
            <a:endParaRPr kumimoji="0" lang="en-US" sz="3200" b="0" i="0" u="none" strike="noStrike" cap="none" normalizeH="0" baseline="0" dirty="0" smtClean="0">
              <a:ln>
                <a:noFill/>
              </a:ln>
              <a:solidFill>
                <a:schemeClr val="tx1"/>
              </a:solidFill>
              <a:effectLst/>
              <a:latin typeface="Arial" pitchFamily="34" charset="0"/>
            </a:endParaRPr>
          </a:p>
        </p:txBody>
      </p:sp>
    </p:spTree>
    <p:extLst>
      <p:ext uri="{BB962C8B-B14F-4D97-AF65-F5344CB8AC3E}">
        <p14:creationId xmlns:p14="http://schemas.microsoft.com/office/powerpoint/2010/main" val="600964015"/>
      </p:ext>
    </p:extLst>
  </p:cSld>
  <p:clrMapOvr>
    <a:masterClrMapping/>
  </p:clrMapOvr>
</p:sld>
</file>

<file path=ppt/slides/slide2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3521" name="Rectangle 1"/>
          <p:cNvSpPr>
            <a:spLocks noChangeArrowheads="1"/>
          </p:cNvSpPr>
          <p:nvPr/>
        </p:nvSpPr>
        <p:spPr bwMode="auto">
          <a:xfrm>
            <a:off x="76200" y="88642"/>
            <a:ext cx="8915400" cy="501675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514350" marR="0" lvl="0" indent="-514350" algn="just" defTabSz="914400" rtl="0" eaLnBrk="1" fontAlgn="base" latinLnBrk="0" hangingPunct="1">
              <a:lnSpc>
                <a:spcPct val="100000"/>
              </a:lnSpc>
              <a:spcBef>
                <a:spcPct val="0"/>
              </a:spcBef>
              <a:spcAft>
                <a:spcPct val="0"/>
              </a:spcAft>
              <a:buClrTx/>
              <a:buSzTx/>
              <a:buFont typeface="+mj-lt"/>
              <a:buAutoNum type="arabicPeriod" startAt="4"/>
              <a:tabLst/>
            </a:pPr>
            <a:r>
              <a:rPr kumimoji="0" lang="en-US" sz="3200" b="1" i="0" u="none" strike="noStrike" cap="none" normalizeH="0" baseline="0" dirty="0" err="1" smtClean="0">
                <a:ln>
                  <a:noFill/>
                </a:ln>
                <a:solidFill>
                  <a:schemeClr val="tx2">
                    <a:lumMod val="60000"/>
                    <a:lumOff val="40000"/>
                  </a:schemeClr>
                </a:solidFill>
                <a:effectLst/>
                <a:latin typeface="Times New Roman" pitchFamily="18" charset="0"/>
                <a:ea typeface="Calibri" pitchFamily="34" charset="0"/>
                <a:cs typeface="Times New Roman" pitchFamily="18" charset="0"/>
              </a:rPr>
              <a:t>Labour</a:t>
            </a:r>
            <a:r>
              <a:rPr kumimoji="0" lang="en-US" sz="3200" b="1" i="0" u="none" strike="noStrike" cap="none" normalizeH="0" baseline="0" dirty="0" smtClean="0">
                <a:ln>
                  <a:noFill/>
                </a:ln>
                <a:solidFill>
                  <a:schemeClr val="tx2">
                    <a:lumMod val="60000"/>
                    <a:lumOff val="40000"/>
                  </a:schemeClr>
                </a:solidFill>
                <a:effectLst/>
                <a:latin typeface="Times New Roman" pitchFamily="18" charset="0"/>
                <a:ea typeface="Calibri" pitchFamily="34" charset="0"/>
                <a:cs typeface="Times New Roman" pitchFamily="18" charset="0"/>
              </a:rPr>
              <a:t> Economies</a:t>
            </a:r>
            <a:r>
              <a:rPr kumimoji="0" lang="en-US" sz="3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As the scale of production is expanded there accrue many </a:t>
            </a:r>
            <a:r>
              <a:rPr kumimoji="0" lang="en-US" sz="32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labour</a:t>
            </a:r>
            <a:r>
              <a:rPr kumimoji="0" lang="en-US" sz="3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economies, like new inventions, specialization, time saving production, etc. A large firm employs large number of workers. Each worker is given the kind of job he is fit for. The personnel officer evaluates the working efficiency of the </a:t>
            </a:r>
            <a:r>
              <a:rPr kumimoji="0" lang="en-US" sz="32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labour</a:t>
            </a:r>
            <a:r>
              <a:rPr kumimoji="0" lang="en-US" sz="3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if possible. Workers are skilled in their operations which saves production, time and simultaneously encourages new ideas.</a:t>
            </a:r>
            <a:endParaRPr kumimoji="0" lang="en-US" sz="3200" b="0" i="0" u="none" strike="noStrike" cap="none" normalizeH="0" baseline="0" dirty="0" smtClean="0">
              <a:ln>
                <a:noFill/>
              </a:ln>
              <a:solidFill>
                <a:schemeClr val="tx1"/>
              </a:solidFill>
              <a:effectLst/>
              <a:latin typeface="Arial" pitchFamily="34" charset="0"/>
            </a:endParaRPr>
          </a:p>
        </p:txBody>
      </p:sp>
    </p:spTree>
    <p:extLst>
      <p:ext uri="{BB962C8B-B14F-4D97-AF65-F5344CB8AC3E}">
        <p14:creationId xmlns:p14="http://schemas.microsoft.com/office/powerpoint/2010/main" val="2852608200"/>
      </p:ext>
    </p:extLst>
  </p:cSld>
  <p:clrMapOvr>
    <a:masterClrMapping/>
  </p:clrMapOvr>
</p:sld>
</file>

<file path=ppt/slides/slide2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4545" name="Rectangle 1"/>
          <p:cNvSpPr>
            <a:spLocks noChangeArrowheads="1"/>
          </p:cNvSpPr>
          <p:nvPr/>
        </p:nvSpPr>
        <p:spPr bwMode="auto">
          <a:xfrm>
            <a:off x="76200" y="164842"/>
            <a:ext cx="8915400" cy="501675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514350" marR="0" lvl="0" indent="-514350" algn="just" defTabSz="914400" rtl="0" eaLnBrk="1" fontAlgn="base" latinLnBrk="0" hangingPunct="1">
              <a:lnSpc>
                <a:spcPct val="100000"/>
              </a:lnSpc>
              <a:spcBef>
                <a:spcPct val="0"/>
              </a:spcBef>
              <a:spcAft>
                <a:spcPct val="0"/>
              </a:spcAft>
              <a:buClrTx/>
              <a:buSzTx/>
              <a:buFont typeface="+mj-lt"/>
              <a:buAutoNum type="arabicPeriod" startAt="5"/>
              <a:tabLst/>
            </a:pPr>
            <a:r>
              <a:rPr kumimoji="0" lang="en-US" sz="3200" b="1" i="0" u="none" strike="noStrike" cap="none" normalizeH="0" baseline="0" dirty="0" smtClean="0">
                <a:ln>
                  <a:noFill/>
                </a:ln>
                <a:solidFill>
                  <a:schemeClr val="tx2">
                    <a:lumMod val="60000"/>
                    <a:lumOff val="40000"/>
                  </a:schemeClr>
                </a:solidFill>
                <a:effectLst/>
                <a:latin typeface="Times New Roman" pitchFamily="18" charset="0"/>
                <a:ea typeface="Calibri" pitchFamily="34" charset="0"/>
                <a:cs typeface="Times New Roman" pitchFamily="18" charset="0"/>
              </a:rPr>
              <a:t>Economies of Transport and Storage</a:t>
            </a:r>
            <a:r>
              <a:rPr kumimoji="0" lang="en-US" sz="3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 firm producing on large scale enjoys the economies of transport and storage. A big firm can have its own means of transportation to carry finished as well as raw material from one place to another. Moreover, big firms also enjoy the economies of storage facilities. The big firm also has its own storage and </a:t>
            </a:r>
            <a:r>
              <a:rPr kumimoji="0" lang="en-US" sz="32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godown</a:t>
            </a:r>
            <a:r>
              <a:rPr kumimoji="0" lang="en-US" sz="3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facilities. Therefore, these firms can store their products when prices are unfavorable in the market.</a:t>
            </a:r>
            <a:endParaRPr kumimoji="0" lang="en-US" sz="3200" b="0" i="0" u="none" strike="noStrike" cap="none" normalizeH="0" baseline="0" dirty="0" smtClean="0">
              <a:ln>
                <a:noFill/>
              </a:ln>
              <a:solidFill>
                <a:schemeClr val="tx1"/>
              </a:solidFill>
              <a:effectLst/>
              <a:latin typeface="Arial" pitchFamily="34" charset="0"/>
            </a:endParaRPr>
          </a:p>
        </p:txBody>
      </p:sp>
    </p:spTree>
    <p:extLst>
      <p:ext uri="{BB962C8B-B14F-4D97-AF65-F5344CB8AC3E}">
        <p14:creationId xmlns:p14="http://schemas.microsoft.com/office/powerpoint/2010/main" val="313363394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p:nvPr/>
        </p:nvGraphicFramePr>
        <p:xfrm>
          <a:off x="533400" y="1828800"/>
          <a:ext cx="8077200" cy="3962400"/>
        </p:xfrm>
        <a:graphic>
          <a:graphicData uri="http://schemas.openxmlformats.org/drawingml/2006/chart">
            <c:chart xmlns:c="http://schemas.openxmlformats.org/drawingml/2006/chart" xmlns:r="http://schemas.openxmlformats.org/officeDocument/2006/relationships" r:id="rId2"/>
          </a:graphicData>
        </a:graphic>
      </p:graphicFrame>
      <p:sp>
        <p:nvSpPr>
          <p:cNvPr id="40961" name="Rectangle 1"/>
          <p:cNvSpPr>
            <a:spLocks noChangeArrowheads="1"/>
          </p:cNvSpPr>
          <p:nvPr/>
        </p:nvSpPr>
        <p:spPr bwMode="auto">
          <a:xfrm>
            <a:off x="0" y="5791200"/>
            <a:ext cx="8839200" cy="40011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tab pos="857250" algn="l"/>
              </a:tabLst>
            </a:pPr>
            <a:r>
              <a:rPr kumimoji="0" lang="en-US"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Quantity (</a:t>
            </a:r>
            <a:r>
              <a:rPr kumimoji="0" lang="en-US" sz="20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Dx</a:t>
            </a:r>
            <a:r>
              <a:rPr kumimoji="0" lang="en-US"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endParaRPr kumimoji="0" lang="en-US" sz="2800" b="0" i="0" u="none" strike="noStrike" cap="none" normalizeH="0" baseline="0" dirty="0" smtClean="0">
              <a:ln>
                <a:noFill/>
              </a:ln>
              <a:solidFill>
                <a:schemeClr val="tx1"/>
              </a:solidFill>
              <a:effectLst/>
              <a:latin typeface="Arial" pitchFamily="34" charset="0"/>
            </a:endParaRPr>
          </a:p>
        </p:txBody>
      </p:sp>
      <p:sp>
        <p:nvSpPr>
          <p:cNvPr id="40962" name="Rectangle 2"/>
          <p:cNvSpPr>
            <a:spLocks noChangeArrowheads="1"/>
          </p:cNvSpPr>
          <p:nvPr/>
        </p:nvSpPr>
        <p:spPr bwMode="auto">
          <a:xfrm>
            <a:off x="152400" y="3048000"/>
            <a:ext cx="381000" cy="109260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3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P</a:t>
            </a:r>
          </a:p>
          <a:p>
            <a:pPr marL="0" marR="0" lvl="0" indent="0" algn="ctr" defTabSz="914400" rtl="0" eaLnBrk="1" fontAlgn="base" latinLnBrk="0" hangingPunct="1">
              <a:lnSpc>
                <a:spcPct val="100000"/>
              </a:lnSpc>
              <a:spcBef>
                <a:spcPct val="0"/>
              </a:spcBef>
              <a:spcAft>
                <a:spcPct val="0"/>
              </a:spcAft>
              <a:buClrTx/>
              <a:buSzTx/>
              <a:buFontTx/>
              <a:buNone/>
              <a:tabLst/>
            </a:pPr>
            <a:r>
              <a:rPr lang="en-US" sz="1300" b="1" dirty="0" smtClean="0">
                <a:latin typeface="Calibri" pitchFamily="34" charset="0"/>
                <a:ea typeface="Calibri" pitchFamily="34" charset="0"/>
                <a:cs typeface="Times New Roman" pitchFamily="18" charset="0"/>
              </a:rPr>
              <a:t>r</a:t>
            </a:r>
            <a:endParaRPr kumimoji="0" lang="en-US" sz="13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1300" b="1" i="0" u="none" strike="noStrike" cap="none" normalizeH="0" baseline="0" dirty="0" err="1" smtClean="0">
                <a:ln>
                  <a:noFill/>
                </a:ln>
                <a:solidFill>
                  <a:schemeClr val="tx1"/>
                </a:solidFill>
                <a:effectLst/>
                <a:latin typeface="Calibri" pitchFamily="34" charset="0"/>
                <a:ea typeface="Calibri" pitchFamily="34" charset="0"/>
                <a:cs typeface="Times New Roman" pitchFamily="18" charset="0"/>
              </a:rPr>
              <a:t>i</a:t>
            </a:r>
            <a:endParaRPr kumimoji="0" lang="en-US" sz="13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13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C</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13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e</a:t>
            </a:r>
            <a:endParaRPr kumimoji="0" lang="en-US" sz="1800" b="0" i="0" u="none" strike="noStrike" cap="none" normalizeH="0" baseline="0" dirty="0" smtClean="0">
              <a:ln>
                <a:noFill/>
              </a:ln>
              <a:solidFill>
                <a:schemeClr val="tx1"/>
              </a:solidFill>
              <a:effectLst/>
              <a:latin typeface="Arial" pitchFamily="34" charset="0"/>
            </a:endParaRPr>
          </a:p>
        </p:txBody>
      </p:sp>
    </p:spTree>
  </p:cSld>
  <p:clrMapOvr>
    <a:masterClrMapping/>
  </p:clrMapOvr>
</p:sld>
</file>

<file path=ppt/slides/slide2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5569" name="Rectangle 1"/>
          <p:cNvSpPr>
            <a:spLocks noChangeArrowheads="1"/>
          </p:cNvSpPr>
          <p:nvPr/>
        </p:nvSpPr>
        <p:spPr bwMode="auto">
          <a:xfrm>
            <a:off x="76200" y="75962"/>
            <a:ext cx="8915400" cy="677108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514350" marR="0" lvl="0" indent="-514350" algn="just" defTabSz="914400" rtl="0" eaLnBrk="1" fontAlgn="base" latinLnBrk="0" hangingPunct="1">
              <a:lnSpc>
                <a:spcPct val="100000"/>
              </a:lnSpc>
              <a:spcBef>
                <a:spcPct val="0"/>
              </a:spcBef>
              <a:spcAft>
                <a:spcPct val="0"/>
              </a:spcAft>
              <a:buClrTx/>
              <a:buSzTx/>
              <a:buFont typeface="+mj-lt"/>
              <a:buAutoNum type="alphaUcPeriod" startAt="2"/>
              <a:tabLst/>
            </a:pPr>
            <a:r>
              <a:rPr kumimoji="0" lang="en-US" sz="3200" b="1" i="0" u="sng" strike="noStrike" cap="none" normalizeH="0" baseline="0" dirty="0" smtClean="0">
                <a:ln>
                  <a:noFill/>
                </a:ln>
                <a:solidFill>
                  <a:srgbClr val="FFFF00"/>
                </a:solidFill>
                <a:effectLst/>
                <a:latin typeface="Times New Roman" pitchFamily="18" charset="0"/>
                <a:ea typeface="Calibri" pitchFamily="34" charset="0"/>
                <a:cs typeface="Times New Roman" pitchFamily="18" charset="0"/>
              </a:rPr>
              <a:t>Pecuniary Economies</a:t>
            </a:r>
            <a:r>
              <a:rPr kumimoji="0" lang="en-US" sz="3100" b="0" i="0" u="none" strike="noStrike" cap="none" normalizeH="0" baseline="0" dirty="0" smtClean="0">
                <a:ln>
                  <a:noFill/>
                </a:ln>
                <a:solidFill>
                  <a:srgbClr val="FFFF00"/>
                </a:solidFill>
                <a:effectLst/>
                <a:latin typeface="Times New Roman" pitchFamily="18" charset="0"/>
                <a:ea typeface="Calibri" pitchFamily="34" charset="0"/>
                <a:cs typeface="Times New Roman" pitchFamily="18" charset="0"/>
              </a:rPr>
              <a:t>: </a:t>
            </a:r>
            <a:endParaRPr kumimoji="0" lang="en-US" sz="3100" b="0" i="0" u="none" strike="noStrike" cap="none" normalizeH="0" baseline="0" dirty="0" smtClean="0">
              <a:ln>
                <a:noFill/>
              </a:ln>
              <a:solidFill>
                <a:srgbClr val="FFFF00"/>
              </a:solidFill>
              <a:effectLst/>
              <a:latin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31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Pecuniary economies are those which can be had after paying less prices for the factors used in the process of production and distribution. Big firms can get raw material at the low price because they buy the same in the large bulk. In the same way, they enjoy a lot of concessions in bank borrowing and advertisements.</a:t>
            </a:r>
            <a:endParaRPr kumimoji="0" lang="en-US" sz="3100" b="0" i="0" u="none" strike="noStrike" cap="none" normalizeH="0" baseline="0" dirty="0" smtClean="0">
              <a:ln>
                <a:noFill/>
              </a:ln>
              <a:solidFill>
                <a:schemeClr val="tx1"/>
              </a:solidFill>
              <a:effectLst/>
              <a:latin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3100" b="0" i="0" u="none" strike="noStrike" cap="none" normalizeH="0" baseline="0" dirty="0" smtClean="0">
                <a:ln>
                  <a:noFill/>
                </a:ln>
                <a:solidFill>
                  <a:schemeClr val="tx2">
                    <a:lumMod val="60000"/>
                    <a:lumOff val="40000"/>
                  </a:schemeClr>
                </a:solidFill>
                <a:effectLst/>
                <a:latin typeface="Times New Roman" pitchFamily="18" charset="0"/>
                <a:ea typeface="Calibri" pitchFamily="34" charset="0"/>
                <a:cs typeface="Times New Roman" pitchFamily="18" charset="0"/>
              </a:rPr>
              <a:t>These economies accrue to a large firm in the following ways:</a:t>
            </a:r>
            <a:endParaRPr kumimoji="0" lang="en-US" sz="3100" b="0" i="0" u="none" strike="noStrike" cap="none" normalizeH="0" baseline="0" dirty="0" smtClean="0">
              <a:ln>
                <a:noFill/>
              </a:ln>
              <a:solidFill>
                <a:schemeClr val="tx2">
                  <a:lumMod val="60000"/>
                  <a:lumOff val="40000"/>
                </a:schemeClr>
              </a:solidFill>
              <a:effectLst/>
              <a:latin typeface="Arial" pitchFamily="34" charset="0"/>
            </a:endParaRPr>
          </a:p>
          <a:p>
            <a:pPr marL="571500" marR="0" lvl="0" indent="-571500" algn="just" defTabSz="914400" rtl="0" eaLnBrk="0" fontAlgn="base" latinLnBrk="0" hangingPunct="0">
              <a:lnSpc>
                <a:spcPct val="100000"/>
              </a:lnSpc>
              <a:spcBef>
                <a:spcPct val="0"/>
              </a:spcBef>
              <a:spcAft>
                <a:spcPct val="0"/>
              </a:spcAft>
              <a:buClrTx/>
              <a:buSzTx/>
              <a:buFont typeface="+mj-lt"/>
              <a:buAutoNum type="romanLcPeriod"/>
              <a:tabLst/>
            </a:pPr>
            <a:r>
              <a:rPr kumimoji="0" lang="en-US" sz="31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The firms producing output on a large scale purchase raw material in bulk quantity. As a result of this, the firms get a special discount from suppliers. This is a monetary gain to the firms.</a:t>
            </a:r>
            <a:endParaRPr kumimoji="0" lang="en-US" sz="3100" b="0" i="0" u="none" strike="noStrike" cap="none" normalizeH="0" baseline="0" dirty="0" smtClean="0">
              <a:ln>
                <a:noFill/>
              </a:ln>
              <a:solidFill>
                <a:schemeClr val="tx1"/>
              </a:solidFill>
              <a:effectLst/>
              <a:latin typeface="Arial" pitchFamily="34" charset="0"/>
            </a:endParaRPr>
          </a:p>
        </p:txBody>
      </p:sp>
    </p:spTree>
    <p:extLst>
      <p:ext uri="{BB962C8B-B14F-4D97-AF65-F5344CB8AC3E}">
        <p14:creationId xmlns:p14="http://schemas.microsoft.com/office/powerpoint/2010/main" val="1908290564"/>
      </p:ext>
    </p:extLst>
  </p:cSld>
  <p:clrMapOvr>
    <a:masterClrMapping/>
  </p:clrMapOvr>
</p:sld>
</file>

<file path=ppt/slides/slide2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6593" name="Rectangle 1"/>
          <p:cNvSpPr>
            <a:spLocks noChangeArrowheads="1"/>
          </p:cNvSpPr>
          <p:nvPr/>
        </p:nvSpPr>
        <p:spPr bwMode="auto">
          <a:xfrm>
            <a:off x="90714" y="510600"/>
            <a:ext cx="8915400" cy="55092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571500" marR="0" lvl="0" indent="-571500" algn="just" defTabSz="914400" rtl="0" eaLnBrk="1" fontAlgn="base" latinLnBrk="0" hangingPunct="1">
              <a:lnSpc>
                <a:spcPct val="100000"/>
              </a:lnSpc>
              <a:spcBef>
                <a:spcPct val="0"/>
              </a:spcBef>
              <a:spcAft>
                <a:spcPct val="0"/>
              </a:spcAft>
              <a:buClrTx/>
              <a:buSzTx/>
              <a:buFont typeface="+mj-lt"/>
              <a:buAutoNum type="romanLcPeriod" startAt="2"/>
              <a:tabLst/>
            </a:pPr>
            <a:r>
              <a:rPr kumimoji="0" lang="en-US" sz="3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The large-scale firms are offered loans by the banks at a low interest rate and other </a:t>
            </a:r>
            <a:r>
              <a:rPr kumimoji="0" lang="en-US" sz="32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favourable</a:t>
            </a:r>
            <a:r>
              <a:rPr kumimoji="0" lang="en-US" sz="3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terms.</a:t>
            </a:r>
            <a:endParaRPr kumimoji="0" lang="en-US" sz="3200" b="0" i="0" u="none" strike="noStrike" cap="none" normalizeH="0" baseline="0" dirty="0" smtClean="0">
              <a:ln>
                <a:noFill/>
              </a:ln>
              <a:solidFill>
                <a:schemeClr val="tx1"/>
              </a:solidFill>
              <a:effectLst/>
              <a:latin typeface="Arial" pitchFamily="34" charset="0"/>
            </a:endParaRPr>
          </a:p>
          <a:p>
            <a:pPr marL="571500" marR="0" lvl="0" indent="-571500" algn="just" defTabSz="914400" rtl="0" eaLnBrk="0" fontAlgn="base" latinLnBrk="0" hangingPunct="0">
              <a:lnSpc>
                <a:spcPct val="100000"/>
              </a:lnSpc>
              <a:spcBef>
                <a:spcPct val="0"/>
              </a:spcBef>
              <a:spcAft>
                <a:spcPct val="0"/>
              </a:spcAft>
              <a:buClrTx/>
              <a:buSzTx/>
              <a:buFont typeface="+mj-lt"/>
              <a:buAutoNum type="romanLcPeriod" startAt="2"/>
              <a:tabLst/>
            </a:pPr>
            <a:r>
              <a:rPr kumimoji="0" lang="en-US" sz="3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The large-scale firms are offered concessional transportation facilities by the transport companies because of the large </a:t>
            </a:r>
            <a:r>
              <a:rPr kumimoji="0" lang="en-US" sz="3200"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en-US" sz="3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scale transportation handling.</a:t>
            </a:r>
            <a:endParaRPr kumimoji="0" lang="en-US" sz="3200" b="0" i="0" u="none" strike="noStrike" cap="none" normalizeH="0" baseline="0" dirty="0" smtClean="0">
              <a:ln>
                <a:noFill/>
              </a:ln>
              <a:solidFill>
                <a:schemeClr val="tx1"/>
              </a:solidFill>
              <a:effectLst/>
              <a:latin typeface="Arial" pitchFamily="34" charset="0"/>
            </a:endParaRPr>
          </a:p>
          <a:p>
            <a:pPr marL="571500" marR="0" lvl="0" indent="-571500" algn="just" defTabSz="914400" rtl="0" eaLnBrk="0" fontAlgn="base" latinLnBrk="0" hangingPunct="0">
              <a:lnSpc>
                <a:spcPct val="100000"/>
              </a:lnSpc>
              <a:spcBef>
                <a:spcPct val="0"/>
              </a:spcBef>
              <a:spcAft>
                <a:spcPct val="0"/>
              </a:spcAft>
              <a:buClrTx/>
              <a:buSzTx/>
              <a:buFont typeface="+mj-lt"/>
              <a:buAutoNum type="romanLcPeriod" startAt="2"/>
              <a:tabLst/>
            </a:pPr>
            <a:r>
              <a:rPr kumimoji="0" lang="en-US" sz="3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The large </a:t>
            </a:r>
            <a:r>
              <a:rPr kumimoji="0" lang="en-US" sz="3200"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en-US" sz="3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scale firms advertise their products on large scales and they are offered advertising facilities at lower prices by advertising firms and newspapers</a:t>
            </a:r>
            <a:endParaRPr kumimoji="0" lang="en-US" sz="3200" b="0" i="0" u="none" strike="noStrike" cap="none" normalizeH="0" baseline="0" dirty="0" smtClean="0">
              <a:ln>
                <a:noFill/>
              </a:ln>
              <a:solidFill>
                <a:schemeClr val="tx1"/>
              </a:solidFill>
              <a:effectLst/>
              <a:latin typeface="Arial" pitchFamily="34" charset="0"/>
            </a:endParaRPr>
          </a:p>
        </p:txBody>
      </p:sp>
    </p:spTree>
    <p:extLst>
      <p:ext uri="{BB962C8B-B14F-4D97-AF65-F5344CB8AC3E}">
        <p14:creationId xmlns:p14="http://schemas.microsoft.com/office/powerpoint/2010/main" val="2234765603"/>
      </p:ext>
    </p:extLst>
  </p:cSld>
  <p:clrMapOvr>
    <a:masterClrMapping/>
  </p:clrMapOvr>
</p:sld>
</file>

<file path=ppt/slides/slide2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7617" name="Rectangle 1"/>
          <p:cNvSpPr>
            <a:spLocks noChangeArrowheads="1"/>
          </p:cNvSpPr>
          <p:nvPr/>
        </p:nvSpPr>
        <p:spPr bwMode="auto">
          <a:xfrm>
            <a:off x="0" y="0"/>
            <a:ext cx="9144000" cy="655564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 typeface="Wingdings" pitchFamily="2" charset="2"/>
              <a:buChar char="Ø"/>
              <a:tabLst/>
            </a:pPr>
            <a:r>
              <a:rPr kumimoji="0" lang="en-US" sz="3200" b="1" i="0" u="sng" strike="noStrike" cap="none" normalizeH="0" baseline="0" dirty="0" smtClean="0">
                <a:ln>
                  <a:noFill/>
                </a:ln>
                <a:solidFill>
                  <a:schemeClr val="tx2">
                    <a:lumMod val="60000"/>
                    <a:lumOff val="40000"/>
                  </a:schemeClr>
                </a:solidFill>
                <a:effectLst/>
                <a:latin typeface="Times New Roman" pitchFamily="18" charset="0"/>
                <a:ea typeface="Calibri" pitchFamily="34" charset="0"/>
                <a:cs typeface="Times New Roman" pitchFamily="18" charset="0"/>
              </a:rPr>
              <a:t>External Economies</a:t>
            </a:r>
            <a:r>
              <a:rPr kumimoji="0" lang="en-US"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External economies refer to all those benefits which accrue to all the firms operating in a given industry. Generally, these economies accrue due to the expansion of industry and other facilities expanded by the Government. According to </a:t>
            </a:r>
            <a:r>
              <a:rPr kumimoji="0" lang="en-US" sz="28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Cairncross</a:t>
            </a:r>
            <a:r>
              <a:rPr kumimoji="0" lang="en-US"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“External economies are those benefits which are shared in by a number of firms or industries when the scale of production in any industry increases.” Moreover, the simplest case of an external economy arises when the scale of production function of a firm contains as an implicit variable the output of the industry. A good example is that of coal mines in a locality. The greater the amount of water which other coal mines pumps out the less will be left for the remaining mines to remove. Prof. </a:t>
            </a:r>
            <a:r>
              <a:rPr kumimoji="0" lang="en-US" sz="28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Cairncross</a:t>
            </a:r>
            <a:r>
              <a:rPr kumimoji="0" lang="en-US"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has divided the external economies into the following parts as</a:t>
            </a:r>
            <a:r>
              <a:rPr kumimoji="0" lang="en-US" sz="2800" b="0" i="0" u="none" strike="noStrike" cap="none" normalizeH="0" baseline="0" dirty="0" smtClean="0">
                <a:ln>
                  <a:noFill/>
                </a:ln>
                <a:solidFill>
                  <a:schemeClr val="tx1"/>
                </a:solidFill>
                <a:effectLst/>
                <a:latin typeface="Arial" pitchFamily="34" charset="0"/>
              </a:rPr>
              <a:t> </a:t>
            </a:r>
          </a:p>
        </p:txBody>
      </p:sp>
    </p:spTree>
    <p:extLst>
      <p:ext uri="{BB962C8B-B14F-4D97-AF65-F5344CB8AC3E}">
        <p14:creationId xmlns:p14="http://schemas.microsoft.com/office/powerpoint/2010/main" val="1690804535"/>
      </p:ext>
    </p:extLst>
  </p:cSld>
  <p:clrMapOvr>
    <a:masterClrMapping/>
  </p:clrMapOvr>
</p:sld>
</file>

<file path=ppt/slides/slide2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41" name="Rectangle 1"/>
          <p:cNvSpPr>
            <a:spLocks noChangeArrowheads="1"/>
          </p:cNvSpPr>
          <p:nvPr/>
        </p:nvSpPr>
        <p:spPr bwMode="auto">
          <a:xfrm>
            <a:off x="76200" y="75962"/>
            <a:ext cx="8915400" cy="678647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514350" marR="0" lvl="0" indent="-514350" algn="just" defTabSz="914400" rtl="0" eaLnBrk="1" fontAlgn="base" latinLnBrk="0" hangingPunct="1">
              <a:lnSpc>
                <a:spcPct val="100000"/>
              </a:lnSpc>
              <a:spcBef>
                <a:spcPct val="0"/>
              </a:spcBef>
              <a:spcAft>
                <a:spcPct val="0"/>
              </a:spcAft>
              <a:buClrTx/>
              <a:buSzTx/>
              <a:buFont typeface="+mj-lt"/>
              <a:buAutoNum type="arabicPeriod"/>
              <a:tabLst/>
            </a:pPr>
            <a:r>
              <a:rPr kumimoji="0" lang="en-US" sz="2900" b="1" i="0" u="sng" strike="noStrike" cap="none" normalizeH="0" baseline="0" dirty="0" smtClean="0">
                <a:ln>
                  <a:noFill/>
                </a:ln>
                <a:solidFill>
                  <a:schemeClr val="tx2">
                    <a:lumMod val="60000"/>
                    <a:lumOff val="40000"/>
                  </a:schemeClr>
                </a:solidFill>
                <a:effectLst/>
                <a:latin typeface="Times New Roman" pitchFamily="18" charset="0"/>
                <a:ea typeface="Calibri" pitchFamily="34" charset="0"/>
                <a:cs typeface="Times New Roman" pitchFamily="18" charset="0"/>
              </a:rPr>
              <a:t>Economies of Concentration</a:t>
            </a:r>
            <a:r>
              <a:rPr kumimoji="0" lang="en-US" sz="29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As the number of firms in an area increases each firm enjoys some benefits like, transport and communication, availability of raw materials, research and invention, etc. Further, financial assistance from banks and non </a:t>
            </a:r>
            <a:r>
              <a:rPr kumimoji="0" lang="en-US" sz="2900"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en-US" sz="29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bank institutions easily accrue to firm. We can, therefore, conclude that concentration of industries lead to economies of concentration.</a:t>
            </a:r>
            <a:endParaRPr kumimoji="0" lang="en-US" sz="2900" b="0" i="0" u="none" strike="noStrike" cap="none" normalizeH="0" baseline="0" dirty="0" smtClean="0">
              <a:ln>
                <a:noFill/>
              </a:ln>
              <a:solidFill>
                <a:schemeClr val="tx1"/>
              </a:solidFill>
              <a:effectLst/>
              <a:latin typeface="Arial" pitchFamily="34" charset="0"/>
            </a:endParaRPr>
          </a:p>
          <a:p>
            <a:pPr marL="514350" marR="0" lvl="0" indent="-514350" algn="just" defTabSz="914400" rtl="0" eaLnBrk="0" fontAlgn="base" latinLnBrk="0" hangingPunct="0">
              <a:lnSpc>
                <a:spcPct val="100000"/>
              </a:lnSpc>
              <a:spcBef>
                <a:spcPct val="0"/>
              </a:spcBef>
              <a:spcAft>
                <a:spcPct val="0"/>
              </a:spcAft>
              <a:buClrTx/>
              <a:buSzTx/>
              <a:buFont typeface="+mj-lt"/>
              <a:buAutoNum type="arabicPeriod"/>
              <a:tabLst/>
            </a:pPr>
            <a:r>
              <a:rPr kumimoji="0" lang="en-US" sz="2900" b="1" i="0" u="sng" strike="noStrike" cap="none" normalizeH="0" baseline="0" dirty="0" smtClean="0">
                <a:ln>
                  <a:noFill/>
                </a:ln>
                <a:solidFill>
                  <a:schemeClr val="tx2">
                    <a:lumMod val="60000"/>
                    <a:lumOff val="40000"/>
                  </a:schemeClr>
                </a:solidFill>
                <a:effectLst/>
                <a:latin typeface="Times New Roman" pitchFamily="18" charset="0"/>
                <a:ea typeface="Calibri" pitchFamily="34" charset="0"/>
                <a:cs typeface="Times New Roman" pitchFamily="18" charset="0"/>
              </a:rPr>
              <a:t>Economies of Information</a:t>
            </a:r>
            <a:r>
              <a:rPr kumimoji="0" lang="en-US" sz="29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When the number of firms in an industry expends they become mutually dependent on each other. In other words, they do not feel the need of independent research on individual basis. Many scientific and trade journals are published. These journals provide information, latest techniques of production etc. </a:t>
            </a:r>
            <a:endParaRPr kumimoji="0" lang="en-US" sz="2900" b="0" i="0" u="none" strike="noStrike" cap="none" normalizeH="0" baseline="0" dirty="0" smtClean="0">
              <a:ln>
                <a:noFill/>
              </a:ln>
              <a:solidFill>
                <a:schemeClr val="tx1"/>
              </a:solidFill>
              <a:effectLst/>
              <a:latin typeface="Arial" pitchFamily="34" charset="0"/>
            </a:endParaRPr>
          </a:p>
        </p:txBody>
      </p:sp>
    </p:spTree>
    <p:extLst>
      <p:ext uri="{BB962C8B-B14F-4D97-AF65-F5344CB8AC3E}">
        <p14:creationId xmlns:p14="http://schemas.microsoft.com/office/powerpoint/2010/main" val="3923129764"/>
      </p:ext>
    </p:extLst>
  </p:cSld>
  <p:clrMapOvr>
    <a:masterClrMapping/>
  </p:clrMapOvr>
</p:sld>
</file>

<file path=ppt/slides/slide2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78224"/>
            <a:ext cx="8915400" cy="6093976"/>
          </a:xfrm>
          <a:prstGeom prst="rect">
            <a:avLst/>
          </a:prstGeom>
        </p:spPr>
        <p:txBody>
          <a:bodyPr wrap="square">
            <a:spAutoFit/>
          </a:bodyPr>
          <a:lstStyle/>
          <a:p>
            <a:pPr marL="514350" indent="-514350" algn="just">
              <a:buFont typeface="+mj-lt"/>
              <a:buAutoNum type="arabicPeriod" startAt="3"/>
            </a:pPr>
            <a:r>
              <a:rPr lang="en-US" sz="3000" b="1" dirty="0" smtClean="0">
                <a:solidFill>
                  <a:schemeClr val="tx2">
                    <a:lumMod val="60000"/>
                    <a:lumOff val="40000"/>
                  </a:schemeClr>
                </a:solidFill>
              </a:rPr>
              <a:t>Economics of Disintegration</a:t>
            </a:r>
            <a:r>
              <a:rPr lang="en-US" sz="3000" dirty="0" smtClean="0"/>
              <a:t>: As an industry develops, all he firms engaged in it decide to divide and sub-divide the process of production among them. Each firm </a:t>
            </a:r>
            <a:r>
              <a:rPr lang="en-US" sz="3000" dirty="0" err="1" smtClean="0"/>
              <a:t>specialises</a:t>
            </a:r>
            <a:r>
              <a:rPr lang="en-US" sz="3000" dirty="0" smtClean="0"/>
              <a:t> in its own process. For instance, in case of moped industry, some firms </a:t>
            </a:r>
            <a:r>
              <a:rPr lang="en-US" sz="3000" dirty="0" err="1" smtClean="0"/>
              <a:t>specialise</a:t>
            </a:r>
            <a:r>
              <a:rPr lang="en-US" sz="3000" dirty="0" smtClean="0"/>
              <a:t> in rims, hubs and still others in chains, pedals, </a:t>
            </a:r>
            <a:r>
              <a:rPr lang="en-US" sz="3000" dirty="0" err="1" smtClean="0"/>
              <a:t>tyres</a:t>
            </a:r>
            <a:r>
              <a:rPr lang="en-US" sz="3000" dirty="0" smtClean="0"/>
              <a:t> etc. It is of two types’ horizontal</a:t>
            </a:r>
            <a:r>
              <a:rPr lang="en-US" sz="3000" b="1" dirty="0" smtClean="0"/>
              <a:t> disintegration   </a:t>
            </a:r>
            <a:r>
              <a:rPr lang="en-US" sz="3000" dirty="0" smtClean="0"/>
              <a:t>and </a:t>
            </a:r>
            <a:r>
              <a:rPr lang="en-US" sz="3000" b="1" dirty="0" smtClean="0"/>
              <a:t>vertical disintegration</a:t>
            </a:r>
            <a:r>
              <a:rPr lang="en-US" sz="3000" dirty="0" smtClean="0"/>
              <a:t>. In case of horizontal disintegration each firm in the industry tries to specialize in one particular item whereas, under vertical disintegration every firm </a:t>
            </a:r>
            <a:r>
              <a:rPr lang="en-US" sz="3000" dirty="0" err="1" smtClean="0"/>
              <a:t>endeavours</a:t>
            </a:r>
            <a:r>
              <a:rPr lang="en-US" sz="3000" dirty="0" smtClean="0"/>
              <a:t> to specialize in different types of items. </a:t>
            </a:r>
            <a:endParaRPr lang="en-US" sz="3000" dirty="0"/>
          </a:p>
        </p:txBody>
      </p:sp>
    </p:spTree>
    <p:extLst>
      <p:ext uri="{BB962C8B-B14F-4D97-AF65-F5344CB8AC3E}">
        <p14:creationId xmlns:p14="http://schemas.microsoft.com/office/powerpoint/2010/main" val="3962607940"/>
      </p:ext>
    </p:extLst>
  </p:cSld>
  <p:clrMapOvr>
    <a:masterClrMapping/>
  </p:clrMapOvr>
</p:sld>
</file>

<file path=ppt/slides/slide2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9665" name="Rectangle 1"/>
          <p:cNvSpPr>
            <a:spLocks noChangeArrowheads="1"/>
          </p:cNvSpPr>
          <p:nvPr/>
        </p:nvSpPr>
        <p:spPr bwMode="auto">
          <a:xfrm>
            <a:off x="76200" y="434400"/>
            <a:ext cx="8915400" cy="55092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514350" marR="0" lvl="0" indent="-514350" algn="just" defTabSz="914400" rtl="0" eaLnBrk="1" fontAlgn="base" latinLnBrk="0" hangingPunct="1">
              <a:lnSpc>
                <a:spcPct val="100000"/>
              </a:lnSpc>
              <a:spcBef>
                <a:spcPct val="0"/>
              </a:spcBef>
              <a:spcAft>
                <a:spcPct val="0"/>
              </a:spcAft>
              <a:buClrTx/>
              <a:buSzTx/>
              <a:buFont typeface="+mj-lt"/>
              <a:buAutoNum type="arabicPeriod" startAt="4"/>
              <a:tabLst/>
            </a:pPr>
            <a:r>
              <a:rPr kumimoji="0" lang="en-US" sz="3200" b="1" i="0" u="none" strike="noStrike" cap="none" normalizeH="0" baseline="0" dirty="0" smtClean="0">
                <a:ln>
                  <a:noFill/>
                </a:ln>
                <a:solidFill>
                  <a:schemeClr val="tx2">
                    <a:lumMod val="60000"/>
                    <a:lumOff val="40000"/>
                  </a:schemeClr>
                </a:solidFill>
                <a:effectLst/>
                <a:latin typeface="Times New Roman" pitchFamily="18" charset="0"/>
                <a:ea typeface="Calibri" pitchFamily="34" charset="0"/>
                <a:cs typeface="Times New Roman" pitchFamily="18" charset="0"/>
              </a:rPr>
              <a:t>Economics of </a:t>
            </a:r>
            <a:r>
              <a:rPr kumimoji="0" lang="en-US" sz="3200" b="1" i="0" u="none" strike="noStrike" cap="none" normalizeH="0" baseline="0" dirty="0" err="1" smtClean="0">
                <a:ln>
                  <a:noFill/>
                </a:ln>
                <a:solidFill>
                  <a:schemeClr val="tx2">
                    <a:lumMod val="60000"/>
                    <a:lumOff val="40000"/>
                  </a:schemeClr>
                </a:solidFill>
                <a:effectLst/>
                <a:latin typeface="Times New Roman" pitchFamily="18" charset="0"/>
                <a:ea typeface="Calibri" pitchFamily="34" charset="0"/>
                <a:cs typeface="Times New Roman" pitchFamily="18" charset="0"/>
              </a:rPr>
              <a:t>Localisation</a:t>
            </a:r>
            <a:r>
              <a:rPr kumimoji="0" lang="en-US" sz="3200" b="1" i="0" u="none" strike="noStrike" cap="none" normalizeH="0" baseline="0" dirty="0" smtClean="0">
                <a:ln>
                  <a:noFill/>
                </a:ln>
                <a:solidFill>
                  <a:schemeClr val="tx2">
                    <a:lumMod val="60000"/>
                    <a:lumOff val="40000"/>
                  </a:schemeClr>
                </a:solidFill>
                <a:effectLst/>
                <a:latin typeface="Times New Roman" pitchFamily="18" charset="0"/>
                <a:ea typeface="Calibri" pitchFamily="34" charset="0"/>
                <a:cs typeface="Times New Roman" pitchFamily="18" charset="0"/>
              </a:rPr>
              <a:t>:</a:t>
            </a:r>
            <a:r>
              <a:rPr kumimoji="0" lang="en-US" sz="3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The localization of an industry means the concentration of firms producing identical product in a particular area. In such an industrial area, railways establish an outer parcel agency, post and telegraph department sets up the post office, state electricity department installs a powerful transformer and transport companies also establish their goods booking offices. As a result, all the firms get these facilities at low prices. Consequently, the average cost of production in the industry declines.</a:t>
            </a:r>
            <a:endParaRPr kumimoji="0" lang="en-US" sz="3200" b="0" i="0" u="none" strike="noStrike" cap="none" normalizeH="0" baseline="0" dirty="0" smtClean="0">
              <a:ln>
                <a:noFill/>
              </a:ln>
              <a:solidFill>
                <a:schemeClr val="tx1"/>
              </a:solidFill>
              <a:effectLst/>
              <a:latin typeface="Arial" pitchFamily="34" charset="0"/>
            </a:endParaRPr>
          </a:p>
        </p:txBody>
      </p:sp>
    </p:spTree>
    <p:extLst>
      <p:ext uri="{BB962C8B-B14F-4D97-AF65-F5344CB8AC3E}">
        <p14:creationId xmlns:p14="http://schemas.microsoft.com/office/powerpoint/2010/main" val="2989579972"/>
      </p:ext>
    </p:extLst>
  </p:cSld>
  <p:clrMapOvr>
    <a:masterClrMapping/>
  </p:clrMapOvr>
</p:sld>
</file>

<file path=ppt/slides/slide2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1713" name="Rectangle 1"/>
          <p:cNvSpPr>
            <a:spLocks noChangeArrowheads="1"/>
          </p:cNvSpPr>
          <p:nvPr/>
        </p:nvSpPr>
        <p:spPr bwMode="auto">
          <a:xfrm>
            <a:off x="74950" y="311980"/>
            <a:ext cx="8915400" cy="55092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514350" marR="0" lvl="0" indent="-514350" algn="just" defTabSz="914400" rtl="0" eaLnBrk="1" fontAlgn="base" latinLnBrk="0" hangingPunct="1">
              <a:lnSpc>
                <a:spcPct val="100000"/>
              </a:lnSpc>
              <a:spcBef>
                <a:spcPct val="0"/>
              </a:spcBef>
              <a:spcAft>
                <a:spcPct val="0"/>
              </a:spcAft>
              <a:buClrTx/>
              <a:buSzTx/>
              <a:buFont typeface="+mj-lt"/>
              <a:buAutoNum type="arabicPeriod" startAt="5"/>
              <a:tabLst/>
            </a:pPr>
            <a:r>
              <a:rPr kumimoji="0" lang="en-US" sz="3200" b="1" i="0" u="none" strike="noStrike" cap="none" normalizeH="0" baseline="0" dirty="0" smtClean="0">
                <a:ln>
                  <a:noFill/>
                </a:ln>
                <a:solidFill>
                  <a:schemeClr val="tx2">
                    <a:lumMod val="60000"/>
                    <a:lumOff val="40000"/>
                  </a:schemeClr>
                </a:solidFill>
                <a:effectLst/>
                <a:latin typeface="Times New Roman" pitchFamily="18" charset="0"/>
                <a:ea typeface="Calibri" pitchFamily="34" charset="0"/>
                <a:cs typeface="Times New Roman" pitchFamily="18" charset="0"/>
              </a:rPr>
              <a:t>Economies of By</a:t>
            </a:r>
            <a:r>
              <a:rPr kumimoji="0" lang="en-US" sz="3200" b="0" i="0" u="none" strike="noStrike" cap="none" normalizeH="0" baseline="0" dirty="0" smtClean="0">
                <a:ln>
                  <a:noFill/>
                </a:ln>
                <a:solidFill>
                  <a:schemeClr val="tx2">
                    <a:lumMod val="60000"/>
                    <a:lumOff val="40000"/>
                  </a:schemeClr>
                </a:solidFill>
                <a:effectLst/>
                <a:latin typeface="Times New Roman" pitchFamily="18" charset="0"/>
                <a:ea typeface="Calibri" pitchFamily="34" charset="0"/>
                <a:cs typeface="Times New Roman" pitchFamily="18" charset="0"/>
              </a:rPr>
              <a:t>-</a:t>
            </a:r>
            <a:r>
              <a:rPr kumimoji="0" lang="en-US" sz="3200" b="1" i="0" u="none" strike="noStrike" cap="none" normalizeH="0" baseline="0" dirty="0" smtClean="0">
                <a:ln>
                  <a:noFill/>
                </a:ln>
                <a:solidFill>
                  <a:schemeClr val="tx2">
                    <a:lumMod val="60000"/>
                    <a:lumOff val="40000"/>
                  </a:schemeClr>
                </a:solidFill>
                <a:effectLst/>
                <a:latin typeface="Times New Roman" pitchFamily="18" charset="0"/>
                <a:ea typeface="Calibri" pitchFamily="34" charset="0"/>
                <a:cs typeface="Times New Roman" pitchFamily="18" charset="0"/>
              </a:rPr>
              <a:t>products</a:t>
            </a:r>
            <a:r>
              <a:rPr kumimoji="0" lang="en-US" sz="3200" b="0" i="0" u="none" strike="noStrike" cap="none" normalizeH="0" baseline="0" dirty="0" smtClean="0">
                <a:ln>
                  <a:noFill/>
                </a:ln>
                <a:solidFill>
                  <a:schemeClr val="tx2">
                    <a:lumMod val="60000"/>
                    <a:lumOff val="40000"/>
                  </a:schemeClr>
                </a:solidFill>
                <a:effectLst/>
                <a:latin typeface="Times New Roman" pitchFamily="18" charset="0"/>
                <a:ea typeface="Calibri" pitchFamily="34" charset="0"/>
                <a:cs typeface="Times New Roman" pitchFamily="18" charset="0"/>
              </a:rPr>
              <a:t>:</a:t>
            </a:r>
            <a:r>
              <a:rPr kumimoji="0" lang="en-US" sz="3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The  growth and expansion of an industry would enable the firms to reduce their costs of production by making use of waste materials. The waste material of one firm may be available and useable in the other firms. Thus, wastes are converted into by </a:t>
            </a:r>
            <a:r>
              <a:rPr kumimoji="0" lang="en-US" sz="3200"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en-US" sz="3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products. The selling firms reduce their costs of production by realizing something for their wastes. The buying firms gain by getting other firm</a:t>
            </a:r>
            <a:r>
              <a:rPr kumimoji="0" lang="en-US" sz="3200"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en-US" sz="3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s wastes as raw materials at cheaper rates. As a result of this, the average cost of production declines.</a:t>
            </a:r>
            <a:endParaRPr kumimoji="0" lang="en-US" sz="3200" b="0" i="0" u="none" strike="noStrike" cap="none" normalizeH="0" baseline="0" dirty="0" smtClean="0">
              <a:ln>
                <a:noFill/>
              </a:ln>
              <a:solidFill>
                <a:schemeClr val="tx1"/>
              </a:solidFill>
              <a:effectLst/>
              <a:latin typeface="Arial" pitchFamily="34" charset="0"/>
            </a:endParaRPr>
          </a:p>
        </p:txBody>
      </p:sp>
    </p:spTree>
    <p:extLst>
      <p:ext uri="{BB962C8B-B14F-4D97-AF65-F5344CB8AC3E}">
        <p14:creationId xmlns:p14="http://schemas.microsoft.com/office/powerpoint/2010/main" val="3762541417"/>
      </p:ext>
    </p:extLst>
  </p:cSld>
  <p:clrMapOvr>
    <a:masterClrMapping/>
  </p:clrMapOvr>
</p:sld>
</file>

<file path=ppt/slides/slide2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2737" name="Rectangle 1"/>
          <p:cNvSpPr>
            <a:spLocks noChangeArrowheads="1"/>
          </p:cNvSpPr>
          <p:nvPr/>
        </p:nvSpPr>
        <p:spPr bwMode="auto">
          <a:xfrm>
            <a:off x="107430" y="74950"/>
            <a:ext cx="8915400" cy="507831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 typeface="Wingdings" pitchFamily="2" charset="2"/>
              <a:buChar char="Ø"/>
              <a:tabLst/>
            </a:pPr>
            <a:r>
              <a:rPr kumimoji="0" lang="en-US" sz="3600" b="1" i="0" u="sng" strike="noStrike" cap="none" normalizeH="0" baseline="0" dirty="0" smtClean="0">
                <a:ln>
                  <a:noFill/>
                </a:ln>
                <a:solidFill>
                  <a:srgbClr val="FFFF00"/>
                </a:solidFill>
                <a:effectLst/>
                <a:latin typeface="Times New Roman" pitchFamily="18" charset="0"/>
                <a:ea typeface="Calibri" pitchFamily="34" charset="0"/>
                <a:cs typeface="Times New Roman" pitchFamily="18" charset="0"/>
              </a:rPr>
              <a:t>Diseconomies of Scale of production</a:t>
            </a:r>
            <a:r>
              <a:rPr kumimoji="0" lang="en-US" sz="3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endParaRPr kumimoji="0" lang="en-US" sz="3200" b="0" i="0" u="none" strike="noStrike" cap="none" normalizeH="0" baseline="0" dirty="0" smtClean="0">
              <a:ln>
                <a:noFill/>
              </a:ln>
              <a:solidFill>
                <a:schemeClr val="tx1"/>
              </a:solidFill>
              <a:effectLst/>
              <a:latin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3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The word diseconomies refer to all those losses which accrue to the firms in the industry due to the expansion of their output to a certain limit. These diseconomies arise due to the use of unskilled </a:t>
            </a:r>
            <a:r>
              <a:rPr kumimoji="0" lang="en-US" sz="32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labourers</a:t>
            </a:r>
            <a:r>
              <a:rPr kumimoji="0" lang="en-US" sz="3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outdated methods of production, etc. Like economies, diseconomies are also of two types:</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n-US" sz="3200" b="0" i="0" u="none" strike="noStrike" cap="none" normalizeH="0" baseline="0" dirty="0" smtClean="0">
              <a:ln>
                <a:noFill/>
              </a:ln>
              <a:solidFill>
                <a:schemeClr val="tx1"/>
              </a:solidFill>
              <a:effectLst/>
              <a:latin typeface="Arial" pitchFamily="34" charset="0"/>
            </a:endParaRPr>
          </a:p>
          <a:p>
            <a:pPr marL="1954213" marR="0" lvl="0" indent="-514350" algn="just" defTabSz="914400" rtl="0" eaLnBrk="0" fontAlgn="base" latinLnBrk="0" hangingPunct="0">
              <a:lnSpc>
                <a:spcPct val="100000"/>
              </a:lnSpc>
              <a:spcBef>
                <a:spcPct val="0"/>
              </a:spcBef>
              <a:spcAft>
                <a:spcPct val="0"/>
              </a:spcAft>
              <a:buClrTx/>
              <a:buSzTx/>
              <a:buFont typeface="+mj-lt"/>
              <a:buAutoNum type="alphaUcPeriod"/>
              <a:tabLst/>
            </a:pPr>
            <a:r>
              <a:rPr kumimoji="0" lang="en-US" sz="32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Internal Diseconomies</a:t>
            </a:r>
            <a:endParaRPr kumimoji="0" lang="en-US" sz="3200" b="0" i="0" u="none" strike="noStrike" cap="none" normalizeH="0" baseline="0" dirty="0" smtClean="0">
              <a:ln>
                <a:noFill/>
              </a:ln>
              <a:solidFill>
                <a:schemeClr val="tx1"/>
              </a:solidFill>
              <a:effectLst/>
              <a:latin typeface="Arial" pitchFamily="34" charset="0"/>
            </a:endParaRPr>
          </a:p>
          <a:p>
            <a:pPr marL="1954213" marR="0" lvl="0" indent="-514350" algn="just" defTabSz="914400" rtl="0" eaLnBrk="0" fontAlgn="base" latinLnBrk="0" hangingPunct="0">
              <a:lnSpc>
                <a:spcPct val="100000"/>
              </a:lnSpc>
              <a:spcBef>
                <a:spcPct val="0"/>
              </a:spcBef>
              <a:spcAft>
                <a:spcPct val="0"/>
              </a:spcAft>
              <a:buClrTx/>
              <a:buSzTx/>
              <a:buFont typeface="+mj-lt"/>
              <a:buAutoNum type="alphaUcPeriod"/>
              <a:tabLst/>
            </a:pPr>
            <a:r>
              <a:rPr kumimoji="0" lang="en-US" sz="32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External Diseconomies</a:t>
            </a:r>
            <a:endParaRPr kumimoji="0" lang="en-US" sz="3200" b="0" i="0" u="none" strike="noStrike" cap="none" normalizeH="0" baseline="0" dirty="0" smtClean="0">
              <a:ln>
                <a:noFill/>
              </a:ln>
              <a:solidFill>
                <a:schemeClr val="tx1"/>
              </a:solidFill>
              <a:effectLst/>
              <a:latin typeface="Arial" pitchFamily="34" charset="0"/>
            </a:endParaRPr>
          </a:p>
        </p:txBody>
      </p:sp>
    </p:spTree>
    <p:extLst>
      <p:ext uri="{BB962C8B-B14F-4D97-AF65-F5344CB8AC3E}">
        <p14:creationId xmlns:p14="http://schemas.microsoft.com/office/powerpoint/2010/main" val="3208728704"/>
      </p:ext>
    </p:extLst>
  </p:cSld>
  <p:clrMapOvr>
    <a:masterClrMapping/>
  </p:clrMapOvr>
</p:sld>
</file>

<file path=ppt/slides/slide2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3761" name="Rectangle 1"/>
          <p:cNvSpPr>
            <a:spLocks noChangeArrowheads="1"/>
          </p:cNvSpPr>
          <p:nvPr/>
        </p:nvSpPr>
        <p:spPr bwMode="auto">
          <a:xfrm>
            <a:off x="76200" y="0"/>
            <a:ext cx="8991600" cy="655564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514350" marR="0" lvl="0" indent="-514350" algn="just" defTabSz="914400" rtl="0" eaLnBrk="1" fontAlgn="base" latinLnBrk="0" hangingPunct="1">
              <a:lnSpc>
                <a:spcPct val="100000"/>
              </a:lnSpc>
              <a:spcBef>
                <a:spcPct val="0"/>
              </a:spcBef>
              <a:spcAft>
                <a:spcPct val="0"/>
              </a:spcAft>
              <a:buClrTx/>
              <a:buSzTx/>
              <a:buFont typeface="+mj-lt"/>
              <a:buAutoNum type="arabicPeriod"/>
              <a:tabLst/>
            </a:pPr>
            <a:r>
              <a:rPr kumimoji="0" lang="en-US" sz="3000" b="1" i="0" u="none" strike="noStrike" cap="none" normalizeH="0" baseline="0" dirty="0" smtClean="0">
                <a:ln>
                  <a:noFill/>
                </a:ln>
                <a:solidFill>
                  <a:srgbClr val="FFFF00"/>
                </a:solidFill>
                <a:effectLst/>
                <a:latin typeface="Times New Roman" pitchFamily="18" charset="0"/>
                <a:ea typeface="Calibri" pitchFamily="34" charset="0"/>
                <a:cs typeface="Times New Roman" pitchFamily="18" charset="0"/>
              </a:rPr>
              <a:t>Internal Diseconomies</a:t>
            </a:r>
            <a:r>
              <a:rPr kumimoji="0" lang="en-US" sz="3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Internal diseconomies implies to all those factors which raise the cost of production of a particular firm when its output increases beyond the certain limit. These factors may be of the following two types:</a:t>
            </a:r>
            <a:endParaRPr kumimoji="0" lang="en-US" sz="3000" b="0" i="0" u="none" strike="noStrike" cap="none" normalizeH="0" baseline="0" dirty="0" smtClean="0">
              <a:ln>
                <a:noFill/>
              </a:ln>
              <a:solidFill>
                <a:schemeClr val="tx1"/>
              </a:solidFill>
              <a:effectLst/>
              <a:latin typeface="Arial" pitchFamily="34" charset="0"/>
            </a:endParaRPr>
          </a:p>
          <a:p>
            <a:pPr marL="1093788" marR="0" lvl="0" indent="-571500" algn="just" defTabSz="914400" rtl="0" eaLnBrk="0" fontAlgn="base" latinLnBrk="0" hangingPunct="0">
              <a:lnSpc>
                <a:spcPct val="100000"/>
              </a:lnSpc>
              <a:spcBef>
                <a:spcPct val="0"/>
              </a:spcBef>
              <a:spcAft>
                <a:spcPct val="0"/>
              </a:spcAft>
              <a:buClrTx/>
              <a:buSzTx/>
              <a:buFont typeface="+mj-lt"/>
              <a:buAutoNum type="alphaLcPeriod"/>
              <a:tabLst/>
            </a:pPr>
            <a:r>
              <a:rPr kumimoji="0" lang="en-US" sz="3000" b="1" i="0" u="none" strike="noStrike" cap="none" normalizeH="0" baseline="0" dirty="0" smtClean="0">
                <a:ln>
                  <a:noFill/>
                </a:ln>
                <a:solidFill>
                  <a:schemeClr val="tx2">
                    <a:lumMod val="60000"/>
                    <a:lumOff val="40000"/>
                  </a:schemeClr>
                </a:solidFill>
                <a:effectLst/>
                <a:latin typeface="Times New Roman" pitchFamily="18" charset="0"/>
                <a:ea typeface="Calibri" pitchFamily="34" charset="0"/>
                <a:cs typeface="Times New Roman" pitchFamily="18" charset="0"/>
              </a:rPr>
              <a:t>Inefficient Management</a:t>
            </a:r>
            <a:r>
              <a:rPr kumimoji="0" lang="en-US" sz="3000" b="0" i="0" u="none" strike="noStrike" cap="none" normalizeH="0" baseline="0" dirty="0" smtClean="0">
                <a:ln>
                  <a:noFill/>
                </a:ln>
                <a:solidFill>
                  <a:schemeClr val="tx2">
                    <a:lumMod val="60000"/>
                    <a:lumOff val="40000"/>
                  </a:schemeClr>
                </a:solidFill>
                <a:effectLst/>
                <a:latin typeface="Times New Roman" pitchFamily="18" charset="0"/>
                <a:ea typeface="Calibri" pitchFamily="34" charset="0"/>
                <a:cs typeface="Times New Roman" pitchFamily="18" charset="0"/>
              </a:rPr>
              <a:t>:</a:t>
            </a:r>
            <a:r>
              <a:rPr kumimoji="0" lang="en-US" sz="3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The main cause of the internal diseconomies is the lack of efficient or skilled management. When a firm expands beyond a certain limit, it becomes difficult for the manager to manage it efficiently or to co-ordinate the process of production. Moreover, it becomes very difficult to supervise the work spread all over, which adversely effects the operational efficiency. </a:t>
            </a:r>
            <a:endParaRPr kumimoji="0" lang="en-US" sz="3000" b="0" i="0" u="none" strike="noStrike" cap="none" normalizeH="0" baseline="0" dirty="0" smtClean="0">
              <a:ln>
                <a:noFill/>
              </a:ln>
              <a:solidFill>
                <a:schemeClr val="tx1"/>
              </a:solidFill>
              <a:effectLst/>
              <a:latin typeface="Arial" pitchFamily="34" charset="0"/>
            </a:endParaRPr>
          </a:p>
        </p:txBody>
      </p:sp>
    </p:spTree>
    <p:extLst>
      <p:ext uri="{BB962C8B-B14F-4D97-AF65-F5344CB8AC3E}">
        <p14:creationId xmlns:p14="http://schemas.microsoft.com/office/powerpoint/2010/main" val="3915975552"/>
      </p:ext>
    </p:extLst>
  </p:cSld>
  <p:clrMapOvr>
    <a:masterClrMapping/>
  </p:clrMapOvr>
</p:sld>
</file>

<file path=ppt/slides/slide2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4785" name="Rectangle 1"/>
          <p:cNvSpPr>
            <a:spLocks noChangeArrowheads="1"/>
          </p:cNvSpPr>
          <p:nvPr/>
        </p:nvSpPr>
        <p:spPr bwMode="auto">
          <a:xfrm>
            <a:off x="137410" y="282000"/>
            <a:ext cx="8915400" cy="600164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514350" marR="0" lvl="0" indent="-514350" algn="just" defTabSz="914400" rtl="0" eaLnBrk="1" fontAlgn="base" latinLnBrk="0" hangingPunct="1">
              <a:lnSpc>
                <a:spcPct val="100000"/>
              </a:lnSpc>
              <a:spcBef>
                <a:spcPct val="0"/>
              </a:spcBef>
              <a:spcAft>
                <a:spcPct val="0"/>
              </a:spcAft>
              <a:buClrTx/>
              <a:buSzTx/>
              <a:buFont typeface="+mj-lt"/>
              <a:buAutoNum type="alphaLcParenR" startAt="2"/>
              <a:tabLst/>
            </a:pPr>
            <a:r>
              <a:rPr kumimoji="0" lang="en-US" sz="3200" b="1" i="0" u="none" strike="noStrike" cap="none" normalizeH="0" baseline="0" dirty="0" smtClean="0">
                <a:ln>
                  <a:noFill/>
                </a:ln>
                <a:solidFill>
                  <a:schemeClr val="tx2">
                    <a:lumMod val="60000"/>
                    <a:lumOff val="40000"/>
                  </a:schemeClr>
                </a:solidFill>
                <a:effectLst/>
                <a:latin typeface="Times New Roman" pitchFamily="18" charset="0"/>
                <a:ea typeface="Calibri" pitchFamily="34" charset="0"/>
                <a:cs typeface="Times New Roman" pitchFamily="18" charset="0"/>
              </a:rPr>
              <a:t>Technical Difficulties</a:t>
            </a:r>
            <a:r>
              <a:rPr kumimoji="0" lang="en-US" sz="3200" b="0" i="0" u="none" strike="noStrike" cap="none" normalizeH="0" baseline="0" dirty="0" smtClean="0">
                <a:ln>
                  <a:noFill/>
                </a:ln>
                <a:solidFill>
                  <a:schemeClr val="tx2">
                    <a:lumMod val="60000"/>
                    <a:lumOff val="40000"/>
                  </a:schemeClr>
                </a:solidFill>
                <a:effectLst/>
                <a:latin typeface="Times New Roman" pitchFamily="18" charset="0"/>
                <a:ea typeface="Calibri" pitchFamily="34" charset="0"/>
                <a:cs typeface="Times New Roman" pitchFamily="18" charset="0"/>
              </a:rPr>
              <a:t>:</a:t>
            </a:r>
            <a:r>
              <a:rPr kumimoji="0" lang="en-US" sz="3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Another major reason for the onset of internal diseconomies is the emergence of technical difficulties. In every firm, there is an optimum point of technical economies. If a firm operates beyond these limits technical diseconomies will emerge out. For instance, if an electricity generating plant has the optimum capacity of 1 million Kilowatts of power, it will have lowest cost per unit when it produces 1 million Kilowatts. Beyond, this optimum point, technical economies will stop and technical diseconomies will result.</a:t>
            </a:r>
            <a:endParaRPr kumimoji="0" lang="en-US" sz="3200" b="0" i="0" u="none" strike="noStrike" cap="none" normalizeH="0" baseline="0" dirty="0" smtClean="0">
              <a:ln>
                <a:noFill/>
              </a:ln>
              <a:solidFill>
                <a:schemeClr val="tx1"/>
              </a:solidFill>
              <a:effectLst/>
              <a:latin typeface="Arial" pitchFamily="34" charset="0"/>
            </a:endParaRPr>
          </a:p>
        </p:txBody>
      </p:sp>
    </p:spTree>
    <p:extLst>
      <p:ext uri="{BB962C8B-B14F-4D97-AF65-F5344CB8AC3E}">
        <p14:creationId xmlns:p14="http://schemas.microsoft.com/office/powerpoint/2010/main" val="56400562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304800" y="701219"/>
            <a:ext cx="8534400" cy="470898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tab pos="457200" algn="l"/>
              </a:tabLst>
            </a:pPr>
            <a:r>
              <a:rPr kumimoji="0" lang="en-US" sz="44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The Law of Demand</a:t>
            </a:r>
            <a:r>
              <a:rPr kumimoji="0" lang="en-US" sz="32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endParaRPr kumimoji="0" lang="en-US" sz="3200" b="0" i="0" u="none" strike="noStrike" cap="none" normalizeH="0" baseline="0" dirty="0" smtClean="0">
              <a:ln>
                <a:noFill/>
              </a:ln>
              <a:solidFill>
                <a:schemeClr val="tx1"/>
              </a:solidFill>
              <a:effectLst/>
              <a:latin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457200" algn="l"/>
              </a:tabLst>
            </a:pPr>
            <a:r>
              <a:rPr kumimoji="0" lang="en-US" sz="3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The low of demand describes the general tendency of consumers</a:t>
            </a:r>
            <a:r>
              <a:rPr kumimoji="0" lang="en-US" sz="3200"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en-US" sz="3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behavior in demanding a commodity in relation to the changes in its price. The law of demand expresses the nature of functional relationship between two variables of the demand relation. Viz. the price and the quantity demanded. It simply states that demand varies inversely to changes in price.</a:t>
            </a:r>
            <a:endParaRPr kumimoji="0" lang="en-US" sz="3200" b="0" i="0" u="none" strike="noStrike" cap="none" normalizeH="0" baseline="0" dirty="0" smtClean="0">
              <a:ln>
                <a:noFill/>
              </a:ln>
              <a:solidFill>
                <a:schemeClr val="tx1"/>
              </a:solidFill>
              <a:effectLst/>
              <a:latin typeface="Arial" pitchFamily="34" charset="0"/>
            </a:endParaRPr>
          </a:p>
        </p:txBody>
      </p:sp>
    </p:spTree>
  </p:cSld>
  <p:clrMapOvr>
    <a:masterClrMapping/>
  </p:clrMapOvr>
</p:sld>
</file>

<file path=ppt/slides/slide2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5809" name="Rectangle 1"/>
          <p:cNvSpPr>
            <a:spLocks noChangeArrowheads="1"/>
          </p:cNvSpPr>
          <p:nvPr/>
        </p:nvSpPr>
        <p:spPr bwMode="auto">
          <a:xfrm>
            <a:off x="76200" y="62805"/>
            <a:ext cx="8915400" cy="677108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514350" marR="0" lvl="0" indent="-514350" algn="just" defTabSz="914400" rtl="0" eaLnBrk="1" fontAlgn="base" latinLnBrk="0" hangingPunct="1">
              <a:lnSpc>
                <a:spcPct val="100000"/>
              </a:lnSpc>
              <a:spcBef>
                <a:spcPct val="0"/>
              </a:spcBef>
              <a:spcAft>
                <a:spcPct val="0"/>
              </a:spcAft>
              <a:buClrTx/>
              <a:buSzTx/>
              <a:buFont typeface="+mj-lt"/>
              <a:buAutoNum type="alphaLcPeriod" startAt="3"/>
              <a:tabLst/>
            </a:pPr>
            <a:r>
              <a:rPr kumimoji="0" lang="en-US" sz="3100" b="1" i="0" strike="noStrike" cap="none" normalizeH="0" baseline="0" dirty="0" smtClean="0">
                <a:ln>
                  <a:noFill/>
                </a:ln>
                <a:solidFill>
                  <a:schemeClr val="tx2">
                    <a:lumMod val="60000"/>
                    <a:lumOff val="40000"/>
                  </a:schemeClr>
                </a:solidFill>
                <a:effectLst/>
                <a:latin typeface="Times New Roman" pitchFamily="18" charset="0"/>
                <a:ea typeface="Calibri" pitchFamily="34" charset="0"/>
                <a:cs typeface="Times New Roman" pitchFamily="18" charset="0"/>
              </a:rPr>
              <a:t>Production Diseconomies</a:t>
            </a:r>
            <a:r>
              <a:rPr kumimoji="0" lang="en-US" sz="31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diseconomies of production manifest themselves when the expansion of a firm</a:t>
            </a:r>
            <a:r>
              <a:rPr kumimoji="0" lang="en-US" sz="3100"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en-US" sz="31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s production leads to rise in the cost per unit of output. It may be due to the use of inferior when the size of the surpasses the optimum size. </a:t>
            </a:r>
            <a:endParaRPr kumimoji="0" lang="en-US" sz="31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endParaRPr>
          </a:p>
          <a:p>
            <a:pPr marL="514350" marR="0" lvl="0" indent="-514350" algn="just" defTabSz="914400" rtl="0" eaLnBrk="0" fontAlgn="base" latinLnBrk="0" hangingPunct="0">
              <a:lnSpc>
                <a:spcPct val="100000"/>
              </a:lnSpc>
              <a:spcBef>
                <a:spcPct val="0"/>
              </a:spcBef>
              <a:spcAft>
                <a:spcPct val="0"/>
              </a:spcAft>
              <a:buClrTx/>
              <a:buSzTx/>
              <a:buFont typeface="+mj-lt"/>
              <a:buAutoNum type="alphaLcPeriod" startAt="3"/>
              <a:tabLst/>
            </a:pPr>
            <a:r>
              <a:rPr kumimoji="0" lang="en-US" sz="31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en-US" sz="3100" b="1" i="0" u="none" strike="noStrike" cap="none" normalizeH="0" baseline="0" dirty="0" smtClean="0">
                <a:ln>
                  <a:noFill/>
                </a:ln>
                <a:solidFill>
                  <a:schemeClr val="tx2">
                    <a:lumMod val="60000"/>
                    <a:lumOff val="40000"/>
                  </a:schemeClr>
                </a:solidFill>
                <a:effectLst/>
                <a:latin typeface="Times New Roman" pitchFamily="18" charset="0"/>
                <a:ea typeface="Calibri" pitchFamily="34" charset="0"/>
                <a:cs typeface="Times New Roman" pitchFamily="18" charset="0"/>
              </a:rPr>
              <a:t>Marketing Diseconomies</a:t>
            </a:r>
            <a:r>
              <a:rPr kumimoji="0" lang="en-US" sz="31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After an optimum scale, the further rise in the scale of production is accompanied by selling diseconomies. It is due to many reasons. Firstly, the advertisement expenditure is bound to increase more than proportionately with scale. Secondly, the overheads of marketing increase more than proportionately with the scale.</a:t>
            </a:r>
            <a:r>
              <a:rPr kumimoji="0" lang="en-US" sz="3100" b="0" i="0" u="none" strike="noStrike" cap="none" normalizeH="0" baseline="0" dirty="0" smtClean="0">
                <a:ln>
                  <a:noFill/>
                </a:ln>
                <a:solidFill>
                  <a:schemeClr val="tx1"/>
                </a:solidFill>
                <a:effectLst/>
                <a:latin typeface="Arial" pitchFamily="34" charset="0"/>
              </a:rPr>
              <a:t> </a:t>
            </a:r>
          </a:p>
        </p:txBody>
      </p:sp>
    </p:spTree>
    <p:extLst>
      <p:ext uri="{BB962C8B-B14F-4D97-AF65-F5344CB8AC3E}">
        <p14:creationId xmlns:p14="http://schemas.microsoft.com/office/powerpoint/2010/main" val="881699294"/>
      </p:ext>
    </p:extLst>
  </p:cSld>
  <p:clrMapOvr>
    <a:masterClrMapping/>
  </p:clrMapOvr>
</p:sld>
</file>

<file path=ppt/slides/slide2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6833" name="Rectangle 1"/>
          <p:cNvSpPr>
            <a:spLocks noChangeArrowheads="1"/>
          </p:cNvSpPr>
          <p:nvPr/>
        </p:nvSpPr>
        <p:spPr bwMode="auto">
          <a:xfrm>
            <a:off x="152400" y="112693"/>
            <a:ext cx="8839200" cy="452431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514350" marR="0" lvl="0" indent="-514350" algn="just" defTabSz="914400" rtl="0" eaLnBrk="1" fontAlgn="base" latinLnBrk="0" hangingPunct="1">
              <a:lnSpc>
                <a:spcPct val="100000"/>
              </a:lnSpc>
              <a:spcBef>
                <a:spcPct val="0"/>
              </a:spcBef>
              <a:spcAft>
                <a:spcPct val="0"/>
              </a:spcAft>
              <a:buClrTx/>
              <a:buSzTx/>
              <a:buFont typeface="+mj-lt"/>
              <a:buAutoNum type="alphaLcParenR" startAt="5"/>
              <a:tabLst/>
            </a:pPr>
            <a:r>
              <a:rPr kumimoji="0" lang="en-US" sz="3200" b="1" i="0" u="none" strike="noStrike" cap="none" normalizeH="0" baseline="0" dirty="0" smtClean="0">
                <a:ln>
                  <a:noFill/>
                </a:ln>
                <a:solidFill>
                  <a:schemeClr val="tx2">
                    <a:lumMod val="60000"/>
                    <a:lumOff val="40000"/>
                  </a:schemeClr>
                </a:solidFill>
                <a:effectLst/>
                <a:latin typeface="Times New Roman" pitchFamily="18" charset="0"/>
                <a:ea typeface="Calibri" pitchFamily="34" charset="0"/>
                <a:cs typeface="Times New Roman" pitchFamily="18" charset="0"/>
              </a:rPr>
              <a:t>Financial Diseconomies</a:t>
            </a:r>
            <a:r>
              <a:rPr kumimoji="0" lang="en-US" sz="3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If the scale of production increases beyond the optimum scale, the cost of financial capital rises. It may be due to relatively more dependence on external finances.</a:t>
            </a:r>
            <a:endParaRPr kumimoji="0" lang="en-US" sz="3200" b="0" i="0" u="none" strike="noStrike" cap="none" normalizeH="0" baseline="0" dirty="0" smtClean="0">
              <a:ln>
                <a:noFill/>
              </a:ln>
              <a:solidFill>
                <a:schemeClr val="tx1"/>
              </a:solidFill>
              <a:effectLst/>
              <a:latin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3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To conclude, diseconomies emerge beyond an optimum scale. The internal diseconomies lead to rise in the average cost of production in contrast to the internal economies which lower the average cost of production.</a:t>
            </a:r>
            <a:endParaRPr kumimoji="0" lang="en-US" sz="3200" b="0" i="0" u="none" strike="noStrike" cap="none" normalizeH="0" baseline="0" dirty="0" smtClean="0">
              <a:ln>
                <a:noFill/>
              </a:ln>
              <a:solidFill>
                <a:schemeClr val="tx1"/>
              </a:solidFill>
              <a:effectLst/>
              <a:latin typeface="Arial" pitchFamily="34" charset="0"/>
            </a:endParaRPr>
          </a:p>
        </p:txBody>
      </p:sp>
    </p:spTree>
    <p:extLst>
      <p:ext uri="{BB962C8B-B14F-4D97-AF65-F5344CB8AC3E}">
        <p14:creationId xmlns:p14="http://schemas.microsoft.com/office/powerpoint/2010/main" val="2421446467"/>
      </p:ext>
    </p:extLst>
  </p:cSld>
  <p:clrMapOvr>
    <a:masterClrMapping/>
  </p:clrMapOvr>
</p:sld>
</file>

<file path=ppt/slides/slide2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7857" name="Rectangle 1"/>
          <p:cNvSpPr>
            <a:spLocks noChangeArrowheads="1"/>
          </p:cNvSpPr>
          <p:nvPr/>
        </p:nvSpPr>
        <p:spPr bwMode="auto">
          <a:xfrm>
            <a:off x="76200" y="49649"/>
            <a:ext cx="8915400" cy="649408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514350" marR="0" lvl="0" indent="-514350" algn="just" defTabSz="914400" rtl="0" eaLnBrk="1" fontAlgn="base" latinLnBrk="0" hangingPunct="1">
              <a:lnSpc>
                <a:spcPct val="100000"/>
              </a:lnSpc>
              <a:spcBef>
                <a:spcPct val="0"/>
              </a:spcBef>
              <a:spcAft>
                <a:spcPct val="0"/>
              </a:spcAft>
              <a:buClrTx/>
              <a:buSzTx/>
              <a:buFont typeface="+mj-lt"/>
              <a:buAutoNum type="arabicPeriod" startAt="2"/>
              <a:tabLst/>
            </a:pPr>
            <a:r>
              <a:rPr kumimoji="0" lang="en-US" sz="3200" b="1" i="0" u="sng" strike="noStrike" cap="none" normalizeH="0" baseline="0" dirty="0" smtClean="0">
                <a:ln>
                  <a:noFill/>
                </a:ln>
                <a:solidFill>
                  <a:srgbClr val="FFFF00"/>
                </a:solidFill>
                <a:effectLst/>
                <a:latin typeface="Times New Roman" pitchFamily="18" charset="0"/>
                <a:ea typeface="Calibri" pitchFamily="34" charset="0"/>
                <a:cs typeface="Times New Roman" pitchFamily="18" charset="0"/>
              </a:rPr>
              <a:t>External Diseconomies</a:t>
            </a:r>
            <a:r>
              <a:rPr kumimoji="0" lang="en-US" sz="32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en-US" sz="3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External diseconomies are not suffered by a single form but by the firms operating in a given industry. These diseconomies arise due to much concentration and localization of industries beyond a certain stage. Localization leads to increased demand for transport and, therefore, transport cost rise. Similarly, as the industry expands, there is competition among firms for the factors of production and the raw </a:t>
            </a:r>
            <a:r>
              <a:rPr kumimoji="0" lang="en-US" sz="3200"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en-US" sz="3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materials. This raises the prices of raw </a:t>
            </a:r>
            <a:r>
              <a:rPr kumimoji="0" lang="en-US" sz="3200"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en-US" sz="3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materials and other factors of production. As a result of all these factors, external diseconomies become more powerful.</a:t>
            </a:r>
            <a:endParaRPr kumimoji="0" lang="en-US" sz="3200" b="0" i="0" u="none" strike="noStrike" cap="none" normalizeH="0" baseline="0" dirty="0" smtClean="0">
              <a:ln>
                <a:noFill/>
              </a:ln>
              <a:solidFill>
                <a:schemeClr val="tx1"/>
              </a:solidFill>
              <a:effectLst/>
              <a:latin typeface="Arial" pitchFamily="34" charset="0"/>
            </a:endParaRPr>
          </a:p>
        </p:txBody>
      </p:sp>
    </p:spTree>
    <p:extLst>
      <p:ext uri="{BB962C8B-B14F-4D97-AF65-F5344CB8AC3E}">
        <p14:creationId xmlns:p14="http://schemas.microsoft.com/office/powerpoint/2010/main" val="2788622501"/>
      </p:ext>
    </p:extLst>
  </p:cSld>
  <p:clrMapOvr>
    <a:masterClrMapping/>
  </p:clrMapOvr>
</p:sld>
</file>

<file path=ppt/slides/slide2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81" name="Rectangle 1"/>
          <p:cNvSpPr>
            <a:spLocks noChangeArrowheads="1"/>
          </p:cNvSpPr>
          <p:nvPr/>
        </p:nvSpPr>
        <p:spPr bwMode="auto">
          <a:xfrm>
            <a:off x="76200" y="75962"/>
            <a:ext cx="8915400" cy="655564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30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The external diseconomies are as under:</a:t>
            </a:r>
            <a:endParaRPr kumimoji="0" lang="en-US" sz="3000" b="0" i="0" u="none" strike="noStrike" cap="none" normalizeH="0" baseline="0" dirty="0" smtClean="0">
              <a:ln>
                <a:noFill/>
              </a:ln>
              <a:solidFill>
                <a:schemeClr val="tx1"/>
              </a:solidFill>
              <a:effectLst/>
              <a:latin typeface="Arial" pitchFamily="34" charset="0"/>
            </a:endParaRPr>
          </a:p>
          <a:p>
            <a:pPr marL="514350" marR="0" lvl="0" indent="-514350" algn="just" defTabSz="914400" rtl="0" eaLnBrk="0" fontAlgn="base" latinLnBrk="0" hangingPunct="0">
              <a:lnSpc>
                <a:spcPct val="100000"/>
              </a:lnSpc>
              <a:spcBef>
                <a:spcPct val="0"/>
              </a:spcBef>
              <a:spcAft>
                <a:spcPct val="0"/>
              </a:spcAft>
              <a:buClrTx/>
              <a:buSzTx/>
              <a:buFont typeface="+mj-lt"/>
              <a:buAutoNum type="arabicPeriod"/>
              <a:tabLst/>
            </a:pPr>
            <a:r>
              <a:rPr kumimoji="0" lang="en-US" sz="3000" b="1" i="0" u="none" strike="noStrike" cap="none" normalizeH="0" baseline="0" dirty="0" smtClean="0">
                <a:ln>
                  <a:noFill/>
                </a:ln>
                <a:solidFill>
                  <a:srgbClr val="FFFF00"/>
                </a:solidFill>
                <a:effectLst/>
                <a:latin typeface="Times New Roman" pitchFamily="18" charset="0"/>
                <a:ea typeface="Calibri" pitchFamily="34" charset="0"/>
                <a:cs typeface="Times New Roman" pitchFamily="18" charset="0"/>
              </a:rPr>
              <a:t>Diseconomies of Pollution</a:t>
            </a:r>
            <a:r>
              <a:rPr kumimoji="0" lang="en-US" sz="30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en-US" sz="3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The localization of an industry in a particular place or region pollutes the environment. The polluted environment acts as health hazard for the </a:t>
            </a:r>
            <a:r>
              <a:rPr kumimoji="0" lang="en-US" sz="30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labourers</a:t>
            </a:r>
            <a:r>
              <a:rPr kumimoji="0" lang="en-US" sz="3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Thus, the social cost of production rises.</a:t>
            </a:r>
            <a:endParaRPr kumimoji="0" lang="en-US" sz="3000" b="0" i="0" u="none" strike="noStrike" cap="none" normalizeH="0" baseline="0" dirty="0" smtClean="0">
              <a:ln>
                <a:noFill/>
              </a:ln>
              <a:solidFill>
                <a:schemeClr val="tx1"/>
              </a:solidFill>
              <a:effectLst/>
              <a:latin typeface="Arial" pitchFamily="34" charset="0"/>
            </a:endParaRPr>
          </a:p>
          <a:p>
            <a:pPr marL="514350" marR="0" lvl="0" indent="-514350" algn="just" defTabSz="914400" rtl="0" eaLnBrk="0" fontAlgn="base" latinLnBrk="0" hangingPunct="0">
              <a:lnSpc>
                <a:spcPct val="100000"/>
              </a:lnSpc>
              <a:spcBef>
                <a:spcPct val="0"/>
              </a:spcBef>
              <a:spcAft>
                <a:spcPct val="0"/>
              </a:spcAft>
              <a:buClrTx/>
              <a:buSzTx/>
              <a:buFont typeface="+mj-lt"/>
              <a:buAutoNum type="arabicPeriod"/>
              <a:tabLst/>
            </a:pPr>
            <a:r>
              <a:rPr kumimoji="0" lang="en-US" sz="3000" b="1" i="0" u="none" strike="noStrike" cap="none" normalizeH="0" baseline="0" dirty="0" smtClean="0">
                <a:ln>
                  <a:noFill/>
                </a:ln>
                <a:solidFill>
                  <a:srgbClr val="FFFF00"/>
                </a:solidFill>
                <a:effectLst/>
                <a:latin typeface="Times New Roman" pitchFamily="18" charset="0"/>
                <a:ea typeface="Calibri" pitchFamily="34" charset="0"/>
                <a:cs typeface="Times New Roman" pitchFamily="18" charset="0"/>
              </a:rPr>
              <a:t>Diseconomies of Strains on Infrastructure</a:t>
            </a:r>
            <a:r>
              <a:rPr kumimoji="0" lang="en-US" sz="30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en-US" sz="3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The localization of an industry puts excessive pressure on transportation facilities in the region. As a result of this, the transportation of raw materials and finished goods gets delayed. The communication system in the region is also overtaxed. As a result of the strains on infrastructure, monetary as well as real costs of production rise.</a:t>
            </a:r>
            <a:endParaRPr kumimoji="0" lang="en-US" sz="3000" b="0" i="0" u="none" strike="noStrike" cap="none" normalizeH="0" baseline="0" dirty="0" smtClean="0">
              <a:ln>
                <a:noFill/>
              </a:ln>
              <a:solidFill>
                <a:schemeClr val="tx1"/>
              </a:solidFill>
              <a:effectLst/>
              <a:latin typeface="Arial" pitchFamily="34" charset="0"/>
            </a:endParaRPr>
          </a:p>
        </p:txBody>
      </p:sp>
    </p:spTree>
    <p:extLst>
      <p:ext uri="{BB962C8B-B14F-4D97-AF65-F5344CB8AC3E}">
        <p14:creationId xmlns:p14="http://schemas.microsoft.com/office/powerpoint/2010/main" val="1264354590"/>
      </p:ext>
    </p:extLst>
  </p:cSld>
  <p:clrMapOvr>
    <a:masterClrMapping/>
  </p:clrMapOvr>
</p:sld>
</file>

<file path=ppt/slides/slide2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 y="228601"/>
            <a:ext cx="8458200" cy="4524315"/>
          </a:xfrm>
          <a:prstGeom prst="rect">
            <a:avLst/>
          </a:prstGeom>
        </p:spPr>
        <p:txBody>
          <a:bodyPr wrap="square">
            <a:spAutoFit/>
          </a:bodyPr>
          <a:lstStyle/>
          <a:p>
            <a:pPr marL="514350" indent="-514350" algn="just">
              <a:buFont typeface="+mj-lt"/>
              <a:buAutoNum type="arabicPeriod" startAt="3"/>
            </a:pPr>
            <a:r>
              <a:rPr lang="en-US" sz="3200" b="1" dirty="0" smtClean="0">
                <a:solidFill>
                  <a:srgbClr val="FFFF00"/>
                </a:solidFill>
              </a:rPr>
              <a:t>Diseconomies of High Factor Prices:</a:t>
            </a:r>
            <a:r>
              <a:rPr lang="en-US" sz="3200" b="1" dirty="0" smtClean="0"/>
              <a:t> </a:t>
            </a:r>
            <a:r>
              <a:rPr lang="en-US" sz="3200" dirty="0" smtClean="0"/>
              <a:t>The excessive concentration of an industry in a particular industrial area leads to keener competition among the firms for the factors of production. As a result of this, the prices of the factors of production go up. Hence, the expansion and growth of an industry would lead to rise in costs of production.</a:t>
            </a:r>
            <a:endParaRPr lang="en-US" sz="3200" dirty="0"/>
          </a:p>
        </p:txBody>
      </p:sp>
    </p:spTree>
    <p:extLst>
      <p:ext uri="{BB962C8B-B14F-4D97-AF65-F5344CB8AC3E}">
        <p14:creationId xmlns:p14="http://schemas.microsoft.com/office/powerpoint/2010/main" val="12285112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1"/>
          <p:cNvSpPr>
            <a:spLocks noChangeArrowheads="1"/>
          </p:cNvSpPr>
          <p:nvPr/>
        </p:nvSpPr>
        <p:spPr bwMode="auto">
          <a:xfrm>
            <a:off x="152400" y="539889"/>
            <a:ext cx="8915400" cy="563231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457200" marR="0" lvl="0" indent="-457200" algn="just" defTabSz="633413" rtl="0" eaLnBrk="1" fontAlgn="base" latinLnBrk="0" hangingPunct="1">
              <a:lnSpc>
                <a:spcPct val="100000"/>
              </a:lnSpc>
              <a:spcBef>
                <a:spcPct val="0"/>
              </a:spcBef>
              <a:spcAft>
                <a:spcPct val="0"/>
              </a:spcAft>
              <a:buClrTx/>
              <a:buSzTx/>
              <a:tabLst/>
            </a:pPr>
            <a:r>
              <a:rPr kumimoji="0" lang="en-US" sz="3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sym typeface="Symbol"/>
              </a:rPr>
              <a:t>I</a:t>
            </a:r>
            <a:r>
              <a:rPr kumimoji="0" lang="en-US" sz="3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n economics, demand refers to the amount of it which will be bought for per unit of time at a particular place.</a:t>
            </a:r>
            <a:endParaRPr kumimoji="0" lang="en-US" sz="1600" b="0" i="0" u="none" strike="noStrike" cap="none" normalizeH="0" baseline="0" dirty="0" smtClean="0">
              <a:ln>
                <a:noFill/>
              </a:ln>
              <a:solidFill>
                <a:schemeClr val="tx1"/>
              </a:solidFill>
              <a:effectLst/>
              <a:latin typeface="Arial" pitchFamily="34" charset="0"/>
            </a:endParaRPr>
          </a:p>
          <a:p>
            <a:pPr marL="457200" marR="0" lvl="0" indent="-457200" algn="just" defTabSz="633413" rtl="0" eaLnBrk="0" fontAlgn="base" latinLnBrk="0" hangingPunct="0">
              <a:lnSpc>
                <a:spcPct val="100000"/>
              </a:lnSpc>
              <a:spcBef>
                <a:spcPct val="0"/>
              </a:spcBef>
              <a:spcAft>
                <a:spcPct val="0"/>
              </a:spcAft>
              <a:buClrTx/>
              <a:buSzTx/>
              <a:tabLst/>
            </a:pPr>
            <a:r>
              <a:rPr kumimoji="0" lang="en-US" sz="3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sym typeface="Symbol"/>
              </a:rPr>
              <a:t></a:t>
            </a:r>
            <a:r>
              <a:rPr kumimoji="0" lang="en-US" sz="3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Demand is always related to price &amp; time.  		Demand is not an absolute term. It is a relative concept. Demand for a commodity should always have a reference to </a:t>
            </a:r>
            <a:r>
              <a:rPr kumimoji="0" lang="en-US" sz="36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price, time &amp; place. </a:t>
            </a:r>
            <a:endParaRPr kumimoji="0" lang="en-US" sz="1600" b="1" i="0" u="none" strike="noStrike" cap="none" normalizeH="0" baseline="0" dirty="0" smtClean="0">
              <a:ln>
                <a:noFill/>
              </a:ln>
              <a:solidFill>
                <a:schemeClr val="tx1"/>
              </a:solidFill>
              <a:effectLst/>
              <a:latin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3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eg</a:t>
            </a:r>
            <a:r>
              <a:rPr kumimoji="0" lang="en-US" sz="3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DD for </a:t>
            </a:r>
            <a:r>
              <a:rPr kumimoji="0" lang="en-US" sz="3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Innova</a:t>
            </a:r>
            <a:r>
              <a:rPr kumimoji="0" lang="en-US" sz="3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Car at 12 </a:t>
            </a:r>
            <a:r>
              <a:rPr kumimoji="0" lang="en-US" sz="3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lakh</a:t>
            </a:r>
            <a:r>
              <a:rPr kumimoji="0" lang="en-US" sz="3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in Jan 2012 at Delhi</a:t>
            </a:r>
            <a:r>
              <a:rPr kumimoji="0" lang="en-US" sz="3600" b="0" i="0" u="none" strike="noStrike" cap="none" normalizeH="0" dirty="0" smtClean="0">
                <a:ln>
                  <a:noFill/>
                </a:ln>
                <a:solidFill>
                  <a:schemeClr val="tx1"/>
                </a:solidFill>
                <a:effectLst/>
                <a:latin typeface="Times New Roman" pitchFamily="18" charset="0"/>
                <a:ea typeface="Calibri" pitchFamily="34" charset="0"/>
                <a:cs typeface="Times New Roman" pitchFamily="18" charset="0"/>
              </a:rPr>
              <a:t> is a statement of demand</a:t>
            </a:r>
            <a:endParaRPr kumimoji="0" lang="en-US" sz="4400" b="0" i="0" u="none" strike="noStrike" cap="none" normalizeH="0" baseline="0" dirty="0" smtClean="0">
              <a:ln>
                <a:noFill/>
              </a:ln>
              <a:solidFill>
                <a:schemeClr val="tx1"/>
              </a:solidFill>
              <a:effectLst/>
              <a:latin typeface="Arial" pitchFamily="34" charset="0"/>
            </a:endParaRPr>
          </a:p>
        </p:txBody>
      </p:sp>
    </p:spTree>
  </p:cSld>
  <p:clrMapOvr>
    <a:masterClrMapping/>
  </p:clrMapOvr>
  <p:transition>
    <p:diamond/>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Rectangle 1"/>
          <p:cNvSpPr>
            <a:spLocks noChangeArrowheads="1"/>
          </p:cNvSpPr>
          <p:nvPr/>
        </p:nvSpPr>
        <p:spPr bwMode="auto">
          <a:xfrm>
            <a:off x="381000" y="651331"/>
            <a:ext cx="8305800" cy="513986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tab pos="457200" algn="l"/>
              </a:tabLst>
            </a:pPr>
            <a:r>
              <a:rPr kumimoji="0" lang="en-US" sz="40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Statement of the Law of Demand</a:t>
            </a:r>
            <a:r>
              <a:rPr kumimoji="0" lang="en-US" sz="32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endParaRPr kumimoji="0" lang="en-US" sz="3200" b="0" i="0" u="none" strike="noStrike" cap="none" normalizeH="0" baseline="0" dirty="0" smtClean="0">
              <a:ln>
                <a:noFill/>
              </a:ln>
              <a:solidFill>
                <a:schemeClr val="tx1"/>
              </a:solidFill>
              <a:effectLst/>
              <a:latin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457200" algn="l"/>
              </a:tabLst>
            </a:pPr>
            <a:r>
              <a:rPr kumimoji="0" lang="en-US" sz="3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en-US" sz="3200"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en-US" sz="3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Ceteris Paribus, the higher the price of the commodity, the smaller is the quantity demanded and lower the price, Larger the quantity demanded</a:t>
            </a:r>
            <a:r>
              <a:rPr kumimoji="0" lang="en-US" sz="3200"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en-US" sz="3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endParaRPr kumimoji="0" lang="en-US" sz="3200" b="0" i="0" u="none" strike="noStrike" cap="none" normalizeH="0" baseline="0" dirty="0" smtClean="0">
              <a:ln>
                <a:noFill/>
              </a:ln>
              <a:solidFill>
                <a:schemeClr val="tx1"/>
              </a:solidFill>
              <a:effectLst/>
              <a:latin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457200" algn="l"/>
              </a:tabLst>
            </a:pPr>
            <a:r>
              <a:rPr kumimoji="0" lang="en-US" sz="3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In other words, the demand for a commodity extends as the price falls and contracts as the price rises. Briefly, the Law of Demand stresses that, other things remaining unchanged, demand varies inversely with price.</a:t>
            </a:r>
            <a:endParaRPr kumimoji="0" lang="en-US" sz="3200" b="0" i="0" u="none" strike="noStrike" cap="none" normalizeH="0" baseline="0" dirty="0" smtClean="0">
              <a:ln>
                <a:noFill/>
              </a:ln>
              <a:solidFill>
                <a:schemeClr val="tx1"/>
              </a:solidFill>
              <a:effectLst/>
              <a:latin typeface="Arial" pitchFamily="34" charset="0"/>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Rectangle 1"/>
          <p:cNvSpPr>
            <a:spLocks noChangeArrowheads="1"/>
          </p:cNvSpPr>
          <p:nvPr/>
        </p:nvSpPr>
        <p:spPr bwMode="auto">
          <a:xfrm>
            <a:off x="304800" y="402134"/>
            <a:ext cx="8458200" cy="569386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tab pos="457200" algn="l"/>
              </a:tabLst>
            </a:pPr>
            <a:r>
              <a:rPr kumimoji="0" lang="en-US" sz="3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The conventional law of demand, however relates to the much simplified demand function : -</a:t>
            </a:r>
          </a:p>
          <a:p>
            <a:pPr marL="0" marR="0" lvl="0" indent="0" algn="ctr" defTabSz="914400" rtl="0" eaLnBrk="1" fontAlgn="base" latinLnBrk="0" hangingPunct="1">
              <a:lnSpc>
                <a:spcPct val="100000"/>
              </a:lnSpc>
              <a:spcBef>
                <a:spcPct val="0"/>
              </a:spcBef>
              <a:spcAft>
                <a:spcPct val="0"/>
              </a:spcAft>
              <a:buClrTx/>
              <a:buSzTx/>
              <a:buFontTx/>
              <a:buNone/>
              <a:tabLst>
                <a:tab pos="457200" algn="l"/>
              </a:tabLst>
            </a:pPr>
            <a:r>
              <a:rPr kumimoji="0" lang="en-US" sz="3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en-US" sz="44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D = f (P)</a:t>
            </a:r>
            <a:endParaRPr kumimoji="0" lang="en-US" sz="3200" b="0" i="0" u="none" strike="noStrike" cap="none" normalizeH="0" baseline="0" dirty="0" smtClean="0">
              <a:ln>
                <a:noFill/>
              </a:ln>
              <a:solidFill>
                <a:schemeClr val="tx1"/>
              </a:solidFill>
              <a:effectLst/>
              <a:latin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457200" algn="l"/>
              </a:tabLst>
            </a:pPr>
            <a:r>
              <a:rPr kumimoji="0" lang="en-US" sz="3200" b="1" i="0" u="sng"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Where</a:t>
            </a:r>
            <a:r>
              <a:rPr kumimoji="0" lang="en-US" sz="32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endParaRPr kumimoji="0" lang="en-US" sz="3200" b="0" i="0" u="none" strike="noStrike" cap="none" normalizeH="0" baseline="0" dirty="0" smtClean="0">
              <a:ln>
                <a:noFill/>
              </a:ln>
              <a:solidFill>
                <a:schemeClr val="tx1"/>
              </a:solidFill>
              <a:effectLst/>
              <a:latin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457200" algn="l"/>
              </a:tabLst>
            </a:pPr>
            <a:r>
              <a:rPr kumimoji="0" lang="en-US" sz="32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D</a:t>
            </a:r>
            <a:r>
              <a:rPr kumimoji="0" lang="en-US" sz="3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 Represent Demand</a:t>
            </a:r>
            <a:endParaRPr kumimoji="0" lang="en-US" sz="3200" b="0" i="0" u="none" strike="noStrike" cap="none" normalizeH="0" baseline="0" dirty="0" smtClean="0">
              <a:ln>
                <a:noFill/>
              </a:ln>
              <a:solidFill>
                <a:schemeClr val="tx1"/>
              </a:solidFill>
              <a:effectLst/>
              <a:latin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457200" algn="l"/>
              </a:tabLst>
            </a:pPr>
            <a:r>
              <a:rPr kumimoji="0" lang="en-US" sz="32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P</a:t>
            </a:r>
            <a:r>
              <a:rPr kumimoji="0" lang="en-US" sz="3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 the price </a:t>
            </a:r>
            <a:endParaRPr kumimoji="0" lang="en-US" sz="3200" b="0" i="0" u="none" strike="noStrike" cap="none" normalizeH="0" baseline="0" dirty="0" smtClean="0">
              <a:ln>
                <a:noFill/>
              </a:ln>
              <a:solidFill>
                <a:schemeClr val="tx1"/>
              </a:solidFill>
              <a:effectLst/>
              <a:latin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457200" algn="l"/>
              </a:tabLst>
            </a:pPr>
            <a:r>
              <a:rPr kumimoji="0" lang="en-US" sz="32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f </a:t>
            </a:r>
            <a:r>
              <a:rPr kumimoji="0" lang="en-US" sz="3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Connotes a functional relationship</a:t>
            </a:r>
          </a:p>
          <a:p>
            <a:pPr marL="0" marR="0" lvl="0" indent="0" algn="just" defTabSz="914400" rtl="0" eaLnBrk="0" fontAlgn="base" latinLnBrk="0" hangingPunct="0">
              <a:lnSpc>
                <a:spcPct val="100000"/>
              </a:lnSpc>
              <a:spcBef>
                <a:spcPct val="0"/>
              </a:spcBef>
              <a:spcAft>
                <a:spcPct val="0"/>
              </a:spcAft>
              <a:buClrTx/>
              <a:buSzTx/>
              <a:buFontTx/>
              <a:buNone/>
              <a:tabLst>
                <a:tab pos="457200" algn="l"/>
              </a:tabLst>
            </a:pPr>
            <a:endParaRPr kumimoji="0" lang="en-US" sz="3200" b="0" i="0" u="none" strike="noStrike" cap="none" normalizeH="0" baseline="0" dirty="0" smtClean="0">
              <a:ln>
                <a:noFill/>
              </a:ln>
              <a:solidFill>
                <a:schemeClr val="tx1"/>
              </a:solidFill>
              <a:effectLst/>
              <a:latin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457200" algn="l"/>
              </a:tabLst>
            </a:pPr>
            <a:r>
              <a:rPr kumimoji="0" lang="en-US" sz="3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It however, assumes that other determinants of demand are constant, and only price is the variable and influencing factor.</a:t>
            </a:r>
            <a:endParaRPr kumimoji="0" lang="en-US" sz="3200" b="0" i="0" u="none" strike="noStrike" cap="none" normalizeH="0" baseline="0" dirty="0" smtClean="0">
              <a:ln>
                <a:noFill/>
              </a:ln>
              <a:solidFill>
                <a:schemeClr val="tx1"/>
              </a:solidFill>
              <a:effectLst/>
              <a:latin typeface="Arial" pitchFamily="34" charset="0"/>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Rectangle 1"/>
          <p:cNvSpPr>
            <a:spLocks noChangeArrowheads="1"/>
          </p:cNvSpPr>
          <p:nvPr/>
        </p:nvSpPr>
        <p:spPr bwMode="auto">
          <a:xfrm>
            <a:off x="152400" y="76200"/>
            <a:ext cx="8763000" cy="649408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tab pos="457200" algn="l"/>
              </a:tabLst>
            </a:pPr>
            <a:r>
              <a:rPr kumimoji="0" lang="en-US" sz="36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Definitions of Law of Demand</a:t>
            </a:r>
            <a:r>
              <a:rPr kumimoji="0" lang="en-US" sz="32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endParaRPr kumimoji="0" lang="en-US" sz="3200" b="0" i="0" u="none" strike="noStrike" cap="none" normalizeH="0" baseline="0" dirty="0" smtClean="0">
              <a:ln>
                <a:noFill/>
              </a:ln>
              <a:solidFill>
                <a:schemeClr val="tx1"/>
              </a:solidFill>
              <a:effectLst/>
              <a:latin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457200" algn="l"/>
              </a:tabLst>
            </a:pPr>
            <a:r>
              <a:rPr kumimoji="0" lang="en-US" sz="3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According to </a:t>
            </a:r>
            <a:r>
              <a:rPr kumimoji="0" lang="en-US" sz="32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Prof. Alfred Marshall</a:t>
            </a:r>
            <a:r>
              <a:rPr kumimoji="0" lang="en-US" sz="3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the law of demand refers to </a:t>
            </a:r>
            <a:r>
              <a:rPr kumimoji="0" lang="en-US" sz="3200"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en-US" sz="3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the amount demanded increases with a fall in price, and diminishes with a rise in price.</a:t>
            </a:r>
            <a:endParaRPr kumimoji="0" lang="en-US" sz="3200" b="0" i="0" u="none" strike="noStrike" cap="none" normalizeH="0" baseline="0" dirty="0" smtClean="0">
              <a:ln>
                <a:noFill/>
              </a:ln>
              <a:solidFill>
                <a:schemeClr val="tx1"/>
              </a:solidFill>
              <a:effectLst/>
              <a:latin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457200" algn="l"/>
              </a:tabLst>
            </a:pPr>
            <a:r>
              <a:rPr kumimoji="0" lang="en-US" sz="3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en-US" sz="32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Prof. P. A. Samuelson</a:t>
            </a:r>
            <a:r>
              <a:rPr kumimoji="0" lang="en-US" sz="3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states, </a:t>
            </a:r>
            <a:r>
              <a:rPr kumimoji="0" lang="en-US" sz="3200"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en-US" sz="3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Law of demand states that people will buy more at lower prices and buy less at higher prices, other things remaining the same</a:t>
            </a:r>
            <a:r>
              <a:rPr kumimoji="0" lang="en-US" sz="3200"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en-US" sz="3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endParaRPr kumimoji="0" lang="en-US" sz="3200" b="0" i="0" u="none" strike="noStrike" cap="none" normalizeH="0" baseline="0" dirty="0" smtClean="0">
              <a:ln>
                <a:noFill/>
              </a:ln>
              <a:solidFill>
                <a:schemeClr val="tx1"/>
              </a:solidFill>
              <a:effectLst/>
              <a:latin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457200" algn="l"/>
              </a:tabLst>
            </a:pPr>
            <a:r>
              <a:rPr kumimoji="0" lang="en-US" sz="3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In the words of </a:t>
            </a:r>
            <a:r>
              <a:rPr kumimoji="0" lang="en-US" sz="32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Prof. </a:t>
            </a:r>
            <a:r>
              <a:rPr kumimoji="0" lang="en-US" sz="3200" b="1"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Bilas</a:t>
            </a:r>
            <a:r>
              <a:rPr kumimoji="0" lang="en-US" sz="3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en-US" sz="3200"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en-US" sz="3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the law of demand states that other things being equal, the quantity demanded per unit of time will be greater, the lower the price, and smaller, the higher the price.</a:t>
            </a:r>
            <a:endParaRPr kumimoji="0" lang="en-US" sz="3200" b="0" i="0" u="none" strike="noStrike" cap="none" normalizeH="0" baseline="0" dirty="0" smtClean="0">
              <a:ln>
                <a:noFill/>
              </a:ln>
              <a:solidFill>
                <a:schemeClr val="tx1"/>
              </a:solidFill>
              <a:effectLst/>
              <a:latin typeface="Arial" pitchFamily="34" charset="0"/>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304800" y="1219200"/>
          <a:ext cx="8610600" cy="3925824"/>
        </p:xfrm>
        <a:graphic>
          <a:graphicData uri="http://schemas.openxmlformats.org/drawingml/2006/table">
            <a:tbl>
              <a:tblPr/>
              <a:tblGrid>
                <a:gridCol w="4191671"/>
                <a:gridCol w="4418929"/>
              </a:tblGrid>
              <a:tr h="876735">
                <a:tc>
                  <a:txBody>
                    <a:bodyPr/>
                    <a:lstStyle/>
                    <a:p>
                      <a:pPr marL="0" marR="0" algn="ctr">
                        <a:lnSpc>
                          <a:spcPct val="115000"/>
                        </a:lnSpc>
                        <a:spcBef>
                          <a:spcPts val="0"/>
                        </a:spcBef>
                        <a:spcAft>
                          <a:spcPts val="0"/>
                        </a:spcAft>
                        <a:tabLst>
                          <a:tab pos="457200" algn="l"/>
                        </a:tabLst>
                      </a:pPr>
                      <a:r>
                        <a:rPr lang="en-US" sz="3200" b="1" dirty="0">
                          <a:latin typeface="Times New Roman"/>
                          <a:ea typeface="Calibri"/>
                          <a:cs typeface="Times New Roman"/>
                        </a:rPr>
                        <a:t>Price of Commodity X</a:t>
                      </a:r>
                      <a:endParaRPr lang="en-US" sz="3200" b="1" dirty="0">
                        <a:latin typeface="Calibri"/>
                        <a:ea typeface="Calibri"/>
                        <a:cs typeface="Times New Roman"/>
                      </a:endParaRPr>
                    </a:p>
                    <a:p>
                      <a:pPr marL="0" marR="0" algn="ctr">
                        <a:lnSpc>
                          <a:spcPct val="115000"/>
                        </a:lnSpc>
                        <a:spcBef>
                          <a:spcPts val="0"/>
                        </a:spcBef>
                        <a:spcAft>
                          <a:spcPts val="0"/>
                        </a:spcAft>
                        <a:tabLst>
                          <a:tab pos="457200" algn="l"/>
                        </a:tabLst>
                      </a:pPr>
                      <a:r>
                        <a:rPr lang="en-US" sz="3200" b="1" dirty="0">
                          <a:latin typeface="Times New Roman"/>
                          <a:ea typeface="Calibri"/>
                          <a:cs typeface="Times New Roman"/>
                        </a:rPr>
                        <a:t>(in Rs.)</a:t>
                      </a:r>
                      <a:endParaRPr lang="en-US" sz="3200" b="1" dirty="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tabLst>
                          <a:tab pos="457200" algn="l"/>
                        </a:tabLst>
                      </a:pPr>
                      <a:r>
                        <a:rPr lang="en-US" sz="3200" b="1" dirty="0">
                          <a:latin typeface="Times New Roman"/>
                          <a:ea typeface="Calibri"/>
                          <a:cs typeface="Times New Roman"/>
                        </a:rPr>
                        <a:t>Quantity demanded</a:t>
                      </a:r>
                      <a:endParaRPr lang="en-US" sz="3200" b="1" dirty="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191839">
                <a:tc>
                  <a:txBody>
                    <a:bodyPr/>
                    <a:lstStyle/>
                    <a:p>
                      <a:pPr marL="0" marR="0" algn="ctr">
                        <a:lnSpc>
                          <a:spcPct val="115000"/>
                        </a:lnSpc>
                        <a:spcBef>
                          <a:spcPts val="0"/>
                        </a:spcBef>
                        <a:spcAft>
                          <a:spcPts val="0"/>
                        </a:spcAft>
                        <a:tabLst>
                          <a:tab pos="457200" algn="l"/>
                        </a:tabLst>
                      </a:pPr>
                      <a:r>
                        <a:rPr lang="en-US" sz="3200" dirty="0">
                          <a:latin typeface="Times New Roman"/>
                          <a:ea typeface="Calibri"/>
                          <a:cs typeface="Times New Roman"/>
                        </a:rPr>
                        <a:t>5</a:t>
                      </a:r>
                      <a:endParaRPr lang="en-US" sz="3200" dirty="0">
                        <a:latin typeface="Calibri"/>
                        <a:ea typeface="Calibri"/>
                        <a:cs typeface="Times New Roman"/>
                      </a:endParaRPr>
                    </a:p>
                    <a:p>
                      <a:pPr marL="0" marR="0" algn="ctr">
                        <a:lnSpc>
                          <a:spcPct val="115000"/>
                        </a:lnSpc>
                        <a:spcBef>
                          <a:spcPts val="0"/>
                        </a:spcBef>
                        <a:spcAft>
                          <a:spcPts val="0"/>
                        </a:spcAft>
                        <a:tabLst>
                          <a:tab pos="457200" algn="l"/>
                        </a:tabLst>
                      </a:pPr>
                      <a:r>
                        <a:rPr lang="en-US" sz="3200" dirty="0">
                          <a:latin typeface="Times New Roman"/>
                          <a:ea typeface="Calibri"/>
                          <a:cs typeface="Times New Roman"/>
                        </a:rPr>
                        <a:t>4</a:t>
                      </a:r>
                      <a:endParaRPr lang="en-US" sz="3200" dirty="0">
                        <a:latin typeface="Calibri"/>
                        <a:ea typeface="Calibri"/>
                        <a:cs typeface="Times New Roman"/>
                      </a:endParaRPr>
                    </a:p>
                    <a:p>
                      <a:pPr marL="0" marR="0" algn="ctr">
                        <a:lnSpc>
                          <a:spcPct val="115000"/>
                        </a:lnSpc>
                        <a:spcBef>
                          <a:spcPts val="0"/>
                        </a:spcBef>
                        <a:spcAft>
                          <a:spcPts val="0"/>
                        </a:spcAft>
                        <a:tabLst>
                          <a:tab pos="457200" algn="l"/>
                        </a:tabLst>
                      </a:pPr>
                      <a:r>
                        <a:rPr lang="en-US" sz="3200" dirty="0">
                          <a:latin typeface="Times New Roman"/>
                          <a:ea typeface="Calibri"/>
                          <a:cs typeface="Times New Roman"/>
                        </a:rPr>
                        <a:t>3</a:t>
                      </a:r>
                      <a:endParaRPr lang="en-US" sz="3200" dirty="0">
                        <a:latin typeface="Calibri"/>
                        <a:ea typeface="Calibri"/>
                        <a:cs typeface="Times New Roman"/>
                      </a:endParaRPr>
                    </a:p>
                    <a:p>
                      <a:pPr marL="0" marR="0" algn="ctr">
                        <a:lnSpc>
                          <a:spcPct val="115000"/>
                        </a:lnSpc>
                        <a:spcBef>
                          <a:spcPts val="0"/>
                        </a:spcBef>
                        <a:spcAft>
                          <a:spcPts val="0"/>
                        </a:spcAft>
                        <a:tabLst>
                          <a:tab pos="457200" algn="l"/>
                        </a:tabLst>
                      </a:pPr>
                      <a:r>
                        <a:rPr lang="en-US" sz="3200" dirty="0">
                          <a:latin typeface="Times New Roman"/>
                          <a:ea typeface="Calibri"/>
                          <a:cs typeface="Times New Roman"/>
                        </a:rPr>
                        <a:t>2</a:t>
                      </a:r>
                      <a:endParaRPr lang="en-US" sz="3200" dirty="0">
                        <a:latin typeface="Calibri"/>
                        <a:ea typeface="Calibri"/>
                        <a:cs typeface="Times New Roman"/>
                      </a:endParaRPr>
                    </a:p>
                    <a:p>
                      <a:pPr marL="0" marR="0" algn="ctr">
                        <a:lnSpc>
                          <a:spcPct val="115000"/>
                        </a:lnSpc>
                        <a:spcBef>
                          <a:spcPts val="0"/>
                        </a:spcBef>
                        <a:spcAft>
                          <a:spcPts val="0"/>
                        </a:spcAft>
                        <a:tabLst>
                          <a:tab pos="457200" algn="l"/>
                        </a:tabLst>
                      </a:pPr>
                      <a:r>
                        <a:rPr lang="en-US" sz="3200" dirty="0">
                          <a:latin typeface="Times New Roman"/>
                          <a:ea typeface="Calibri"/>
                          <a:cs typeface="Times New Roman"/>
                        </a:rPr>
                        <a:t>1</a:t>
                      </a:r>
                      <a:endParaRPr lang="en-US" sz="3200" dirty="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tabLst>
                          <a:tab pos="457200" algn="l"/>
                        </a:tabLst>
                      </a:pPr>
                      <a:r>
                        <a:rPr lang="en-US" sz="3200" dirty="0" smtClean="0">
                          <a:latin typeface="Times New Roman"/>
                          <a:ea typeface="Calibri"/>
                          <a:cs typeface="Times New Roman"/>
                        </a:rPr>
                        <a:t>    100  units</a:t>
                      </a:r>
                      <a:endParaRPr lang="en-US" sz="3200" dirty="0">
                        <a:latin typeface="Calibri"/>
                        <a:ea typeface="Calibri"/>
                        <a:cs typeface="Times New Roman"/>
                      </a:endParaRPr>
                    </a:p>
                    <a:p>
                      <a:pPr marL="0" marR="0" algn="ctr">
                        <a:lnSpc>
                          <a:spcPct val="115000"/>
                        </a:lnSpc>
                        <a:spcBef>
                          <a:spcPts val="0"/>
                        </a:spcBef>
                        <a:spcAft>
                          <a:spcPts val="0"/>
                        </a:spcAft>
                        <a:tabLst>
                          <a:tab pos="457200" algn="l"/>
                        </a:tabLst>
                      </a:pPr>
                      <a:r>
                        <a:rPr lang="en-US" sz="3200" dirty="0">
                          <a:latin typeface="Times New Roman"/>
                          <a:ea typeface="Calibri"/>
                          <a:cs typeface="Times New Roman"/>
                        </a:rPr>
                        <a:t>200   ‘’</a:t>
                      </a:r>
                      <a:endParaRPr lang="en-US" sz="3200" dirty="0">
                        <a:latin typeface="Calibri"/>
                        <a:ea typeface="Calibri"/>
                        <a:cs typeface="Times New Roman"/>
                      </a:endParaRPr>
                    </a:p>
                    <a:p>
                      <a:pPr marL="0" marR="0" algn="ctr">
                        <a:lnSpc>
                          <a:spcPct val="115000"/>
                        </a:lnSpc>
                        <a:spcBef>
                          <a:spcPts val="0"/>
                        </a:spcBef>
                        <a:spcAft>
                          <a:spcPts val="0"/>
                        </a:spcAft>
                        <a:tabLst>
                          <a:tab pos="457200" algn="l"/>
                        </a:tabLst>
                      </a:pPr>
                      <a:r>
                        <a:rPr lang="en-US" sz="3200" dirty="0">
                          <a:latin typeface="Times New Roman"/>
                          <a:ea typeface="Calibri"/>
                          <a:cs typeface="Times New Roman"/>
                        </a:rPr>
                        <a:t>300   ‘’</a:t>
                      </a:r>
                      <a:endParaRPr lang="en-US" sz="3200" dirty="0">
                        <a:latin typeface="Calibri"/>
                        <a:ea typeface="Calibri"/>
                        <a:cs typeface="Times New Roman"/>
                      </a:endParaRPr>
                    </a:p>
                    <a:p>
                      <a:pPr marL="0" marR="0" algn="ctr">
                        <a:lnSpc>
                          <a:spcPct val="115000"/>
                        </a:lnSpc>
                        <a:spcBef>
                          <a:spcPts val="0"/>
                        </a:spcBef>
                        <a:spcAft>
                          <a:spcPts val="0"/>
                        </a:spcAft>
                        <a:tabLst>
                          <a:tab pos="457200" algn="l"/>
                        </a:tabLst>
                      </a:pPr>
                      <a:r>
                        <a:rPr lang="en-US" sz="3200" dirty="0">
                          <a:latin typeface="Times New Roman"/>
                          <a:ea typeface="Calibri"/>
                          <a:cs typeface="Times New Roman"/>
                        </a:rPr>
                        <a:t>400   ‘’</a:t>
                      </a:r>
                      <a:endParaRPr lang="en-US" sz="3200" dirty="0">
                        <a:latin typeface="Calibri"/>
                        <a:ea typeface="Calibri"/>
                        <a:cs typeface="Times New Roman"/>
                      </a:endParaRPr>
                    </a:p>
                    <a:p>
                      <a:pPr marL="342900" marR="0" lvl="0" indent="-342900" algn="ctr">
                        <a:lnSpc>
                          <a:spcPct val="115000"/>
                        </a:lnSpc>
                        <a:spcBef>
                          <a:spcPts val="0"/>
                        </a:spcBef>
                        <a:spcAft>
                          <a:spcPts val="0"/>
                        </a:spcAft>
                        <a:buFont typeface="+mj-lt"/>
                        <a:buNone/>
                        <a:tabLst>
                          <a:tab pos="457200" algn="l"/>
                        </a:tabLst>
                      </a:pPr>
                      <a:r>
                        <a:rPr lang="en-US" sz="3200" dirty="0" smtClean="0">
                          <a:latin typeface="Times New Roman"/>
                          <a:ea typeface="Calibri"/>
                          <a:cs typeface="Times New Roman"/>
                        </a:rPr>
                        <a:t>500   ‘’</a:t>
                      </a:r>
                      <a:endParaRPr lang="en-US" sz="3200" dirty="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46081" name="Rectangle 1"/>
          <p:cNvSpPr>
            <a:spLocks noChangeArrowheads="1"/>
          </p:cNvSpPr>
          <p:nvPr/>
        </p:nvSpPr>
        <p:spPr bwMode="auto">
          <a:xfrm>
            <a:off x="0" y="457200"/>
            <a:ext cx="9144000" cy="104644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tab pos="457200" algn="l"/>
              </a:tabLst>
            </a:pPr>
            <a:r>
              <a:rPr kumimoji="0" lang="en-US" sz="44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Demand Schedule</a:t>
            </a:r>
            <a:r>
              <a:rPr kumimoji="0" lang="en-US" sz="360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endParaRPr kumimoji="0" lang="en-US" sz="80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457200" algn="l"/>
              </a:tabLst>
            </a:pPr>
            <a:endParaRPr kumimoji="0" lang="en-US" sz="1800" b="0" i="0" u="none" strike="noStrike" cap="none" normalizeH="0" baseline="0" dirty="0" smtClean="0">
              <a:ln>
                <a:noFill/>
              </a:ln>
              <a:solidFill>
                <a:schemeClr val="tx1"/>
              </a:solidFill>
              <a:effectLst/>
              <a:latin typeface="Arial" pitchFamily="34" charset="0"/>
            </a:endParaRP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p:nvPr/>
        </p:nvGraphicFramePr>
        <p:xfrm>
          <a:off x="304800" y="457200"/>
          <a:ext cx="8382000" cy="4724400"/>
        </p:xfrm>
        <a:graphic>
          <a:graphicData uri="http://schemas.openxmlformats.org/drawingml/2006/chart">
            <c:chart xmlns:c="http://schemas.openxmlformats.org/drawingml/2006/chart" xmlns:r="http://schemas.openxmlformats.org/officeDocument/2006/relationships" r:id="rId2"/>
          </a:graphicData>
        </a:graphic>
      </p:graphicFrame>
      <p:sp>
        <p:nvSpPr>
          <p:cNvPr id="48129" name="Rectangle 1"/>
          <p:cNvSpPr>
            <a:spLocks noChangeArrowheads="1"/>
          </p:cNvSpPr>
          <p:nvPr/>
        </p:nvSpPr>
        <p:spPr bwMode="auto">
          <a:xfrm>
            <a:off x="152400" y="5247382"/>
            <a:ext cx="8839200" cy="107721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3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DD is downward sloping demand curve indicating an inverse relationship between price and demand.</a:t>
            </a:r>
            <a:endParaRPr kumimoji="0" lang="en-US" sz="3200" b="0" i="0" u="none" strike="noStrike" cap="none" normalizeH="0" baseline="0" dirty="0" smtClean="0">
              <a:ln>
                <a:noFill/>
              </a:ln>
              <a:solidFill>
                <a:schemeClr val="tx1"/>
              </a:solidFill>
              <a:effectLst/>
              <a:latin typeface="Arial" pitchFamily="34" charset="0"/>
            </a:endParaRP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Rectangle 1"/>
          <p:cNvSpPr>
            <a:spLocks noChangeArrowheads="1"/>
          </p:cNvSpPr>
          <p:nvPr/>
        </p:nvSpPr>
        <p:spPr bwMode="auto">
          <a:xfrm>
            <a:off x="304800" y="589776"/>
            <a:ext cx="8458200" cy="520142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40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Assumptions Underlying the Law of Demand</a:t>
            </a:r>
            <a:r>
              <a:rPr kumimoji="0" lang="en-US" sz="32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endParaRPr kumimoji="0" lang="en-US" sz="3200" b="0" i="0" u="none" strike="noStrike" cap="none" normalizeH="0" baseline="0" dirty="0" smtClean="0">
              <a:ln>
                <a:noFill/>
              </a:ln>
              <a:solidFill>
                <a:schemeClr val="tx1"/>
              </a:solidFill>
              <a:effectLst/>
              <a:latin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3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The law of demand is conditional. It is, therefore, always stated with </a:t>
            </a:r>
            <a:r>
              <a:rPr kumimoji="0" lang="en-US" sz="3600"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en-US" sz="3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other things being equal</a:t>
            </a:r>
            <a:r>
              <a:rPr kumimoji="0" lang="en-US" sz="3600"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en-US" sz="3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It relates to the change in price variable only, assuming other determinants of demand to be constant. The law of demand is, thus, based on the following ceteris paribus assumptions.</a:t>
            </a:r>
            <a:endParaRPr kumimoji="0" lang="en-US" sz="3600" b="0" i="0" u="none" strike="noStrike" cap="none" normalizeH="0" baseline="0" dirty="0" smtClean="0">
              <a:ln>
                <a:noFill/>
              </a:ln>
              <a:solidFill>
                <a:schemeClr val="tx1"/>
              </a:solidFill>
              <a:effectLst/>
              <a:latin typeface="Arial" pitchFamily="34" charset="0"/>
            </a:endParaRP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Rectangle 1"/>
          <p:cNvSpPr>
            <a:spLocks noChangeArrowheads="1"/>
          </p:cNvSpPr>
          <p:nvPr/>
        </p:nvSpPr>
        <p:spPr bwMode="auto">
          <a:xfrm>
            <a:off x="457200" y="304800"/>
            <a:ext cx="8382000" cy="612475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514350" marR="0" lvl="0" indent="-514350" algn="just" defTabSz="914400" rtl="0" eaLnBrk="1" fontAlgn="base" latinLnBrk="0" hangingPunct="1">
              <a:lnSpc>
                <a:spcPct val="100000"/>
              </a:lnSpc>
              <a:spcBef>
                <a:spcPct val="0"/>
              </a:spcBef>
              <a:spcAft>
                <a:spcPct val="0"/>
              </a:spcAft>
              <a:buClrTx/>
              <a:buSzTx/>
              <a:buFont typeface="+mj-lt"/>
              <a:buAutoNum type="arabicPeriod"/>
              <a:tabLst/>
            </a:pPr>
            <a:r>
              <a:rPr kumimoji="0" lang="en-US" sz="28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No change in consumer</a:t>
            </a:r>
            <a:r>
              <a:rPr kumimoji="0" lang="en-US" sz="2800" b="1"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en-US" sz="28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s income</a:t>
            </a:r>
            <a:r>
              <a:rPr kumimoji="0" lang="en-US"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If the level of a buyer</a:t>
            </a:r>
            <a:r>
              <a:rPr kumimoji="0" lang="en-US" sz="2800"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en-US"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s income changes, he may buy more even at a higher price, invalidating the law of demand.</a:t>
            </a:r>
            <a:endParaRPr kumimoji="0" lang="en-US" sz="2800" b="0" i="0" u="none" strike="noStrike" cap="none" normalizeH="0" baseline="0" dirty="0" smtClean="0">
              <a:ln>
                <a:noFill/>
              </a:ln>
              <a:solidFill>
                <a:schemeClr val="tx1"/>
              </a:solidFill>
              <a:effectLst/>
              <a:latin typeface="Arial" pitchFamily="34" charset="0"/>
            </a:endParaRPr>
          </a:p>
          <a:p>
            <a:pPr marL="514350" marR="0" lvl="0" indent="-514350" algn="just" defTabSz="914400" rtl="0" eaLnBrk="0" fontAlgn="base" latinLnBrk="0" hangingPunct="0">
              <a:lnSpc>
                <a:spcPct val="100000"/>
              </a:lnSpc>
              <a:spcBef>
                <a:spcPct val="0"/>
              </a:spcBef>
              <a:spcAft>
                <a:spcPct val="0"/>
              </a:spcAft>
              <a:buClrTx/>
              <a:buSzTx/>
              <a:buFont typeface="+mj-lt"/>
              <a:buAutoNum type="arabicPeriod"/>
              <a:tabLst/>
            </a:pPr>
            <a:r>
              <a:rPr kumimoji="0" lang="en-US" sz="28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No change in consumer</a:t>
            </a:r>
            <a:r>
              <a:rPr kumimoji="0" lang="en-US" sz="2800" b="1"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en-US" sz="28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s preferences.</a:t>
            </a:r>
            <a:endParaRPr kumimoji="0" lang="en-US" sz="2800" b="0" i="0" u="none" strike="noStrike" cap="none" normalizeH="0" baseline="0" dirty="0" smtClean="0">
              <a:ln>
                <a:noFill/>
              </a:ln>
              <a:solidFill>
                <a:schemeClr val="tx1"/>
              </a:solidFill>
              <a:effectLst/>
              <a:latin typeface="Arial" pitchFamily="34" charset="0"/>
            </a:endParaRPr>
          </a:p>
          <a:p>
            <a:pPr marL="514350" marR="0" lvl="0" indent="-514350" algn="just" defTabSz="914400" rtl="0" eaLnBrk="0" fontAlgn="base" latinLnBrk="0" hangingPunct="0">
              <a:lnSpc>
                <a:spcPct val="100000"/>
              </a:lnSpc>
              <a:spcBef>
                <a:spcPct val="0"/>
              </a:spcBef>
              <a:spcAft>
                <a:spcPct val="0"/>
              </a:spcAft>
              <a:buClrTx/>
              <a:buSzTx/>
              <a:buFont typeface="+mj-lt"/>
              <a:buAutoNum type="arabicPeriod"/>
              <a:tabLst/>
            </a:pPr>
            <a:r>
              <a:rPr kumimoji="0" lang="en-US" sz="28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No change in the fashion</a:t>
            </a:r>
            <a:r>
              <a:rPr kumimoji="0" lang="en-US"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If the commodity concerned goes out the fashion, a buyer may not buy more of it even at a substantial price of reduction.</a:t>
            </a:r>
            <a:endParaRPr kumimoji="0" lang="en-US" sz="2800" b="0" i="0" u="none" strike="noStrike" cap="none" normalizeH="0" baseline="0" dirty="0" smtClean="0">
              <a:ln>
                <a:noFill/>
              </a:ln>
              <a:solidFill>
                <a:schemeClr val="tx1"/>
              </a:solidFill>
              <a:effectLst/>
              <a:latin typeface="Arial" pitchFamily="34" charset="0"/>
            </a:endParaRPr>
          </a:p>
          <a:p>
            <a:pPr marL="514350" marR="0" lvl="0" indent="-514350" algn="just" defTabSz="914400" rtl="0" eaLnBrk="0" fontAlgn="base" latinLnBrk="0" hangingPunct="0">
              <a:lnSpc>
                <a:spcPct val="100000"/>
              </a:lnSpc>
              <a:spcBef>
                <a:spcPct val="0"/>
              </a:spcBef>
              <a:spcAft>
                <a:spcPct val="0"/>
              </a:spcAft>
              <a:buClrTx/>
              <a:buSzTx/>
              <a:buFont typeface="+mj-lt"/>
              <a:buAutoNum type="arabicPeriod"/>
              <a:tabLst/>
            </a:pPr>
            <a:r>
              <a:rPr kumimoji="0" lang="en-US" sz="28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No change in the price of related goods</a:t>
            </a:r>
            <a:r>
              <a:rPr kumimoji="0" lang="en-US"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If the prices of other related goods like substitutes or complementary goods change, the consumer</a:t>
            </a:r>
            <a:r>
              <a:rPr kumimoji="0" lang="en-US" sz="2800"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en-US"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s preferences would change which may invalidate the law of demand.</a:t>
            </a:r>
            <a:endParaRPr kumimoji="0" lang="en-US" sz="28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endParaRPr>
          </a:p>
          <a:p>
            <a:pPr marL="514350" marR="0" lvl="0" indent="-514350" algn="just" defTabSz="914400" rtl="0" eaLnBrk="0" fontAlgn="base" latinLnBrk="0" hangingPunct="0">
              <a:lnSpc>
                <a:spcPct val="100000"/>
              </a:lnSpc>
              <a:spcBef>
                <a:spcPct val="0"/>
              </a:spcBef>
              <a:spcAft>
                <a:spcPct val="0"/>
              </a:spcAft>
              <a:buClrTx/>
              <a:buSzTx/>
              <a:buFont typeface="+mj-lt"/>
              <a:buAutoNum type="arabicPeriod"/>
              <a:tabLst/>
            </a:pPr>
            <a:r>
              <a:rPr kumimoji="0" lang="en-US" sz="28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No expectation of future price changes or shortages</a:t>
            </a:r>
            <a:r>
              <a:rPr kumimoji="0" lang="en-US" sz="2800" b="0" i="0" u="none" strike="noStrike" cap="none" normalizeH="0" baseline="0" dirty="0" smtClean="0">
                <a:ln>
                  <a:noFill/>
                </a:ln>
                <a:solidFill>
                  <a:schemeClr val="tx1"/>
                </a:solidFill>
                <a:effectLst/>
                <a:latin typeface="Arial" pitchFamily="34" charset="0"/>
              </a:rPr>
              <a:t> </a:t>
            </a: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Rectangle 1"/>
          <p:cNvSpPr>
            <a:spLocks noChangeArrowheads="1"/>
          </p:cNvSpPr>
          <p:nvPr/>
        </p:nvSpPr>
        <p:spPr bwMode="auto">
          <a:xfrm>
            <a:off x="304800" y="528221"/>
            <a:ext cx="8458200" cy="526297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514350" marR="0" lvl="0" indent="-514350" algn="just" defTabSz="914400" rtl="0" eaLnBrk="1" fontAlgn="base" latinLnBrk="0" hangingPunct="1">
              <a:lnSpc>
                <a:spcPct val="100000"/>
              </a:lnSpc>
              <a:spcBef>
                <a:spcPct val="0"/>
              </a:spcBef>
              <a:spcAft>
                <a:spcPct val="0"/>
              </a:spcAft>
              <a:buClrTx/>
              <a:buSzTx/>
              <a:buFont typeface="+mj-lt"/>
              <a:buAutoNum type="arabicPeriod" startAt="6"/>
              <a:tabLst/>
            </a:pPr>
            <a:r>
              <a:rPr kumimoji="0" lang="en-US" sz="28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No change in size, age composition and sex ratio of the population</a:t>
            </a:r>
            <a:r>
              <a:rPr kumimoji="0" lang="en-US"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endParaRPr kumimoji="0" lang="en-US" sz="2800" b="0" i="0" u="none" strike="noStrike" cap="none" normalizeH="0" baseline="0" dirty="0" smtClean="0">
              <a:ln>
                <a:noFill/>
              </a:ln>
              <a:solidFill>
                <a:schemeClr val="tx1"/>
              </a:solidFill>
              <a:effectLst/>
              <a:latin typeface="Arial" pitchFamily="34" charset="0"/>
            </a:endParaRPr>
          </a:p>
          <a:p>
            <a:pPr marL="514350" marR="0" lvl="0" indent="-514350" algn="just" defTabSz="914400" rtl="0" eaLnBrk="0" fontAlgn="base" latinLnBrk="0" hangingPunct="0">
              <a:lnSpc>
                <a:spcPct val="100000"/>
              </a:lnSpc>
              <a:spcBef>
                <a:spcPct val="0"/>
              </a:spcBef>
              <a:spcAft>
                <a:spcPct val="0"/>
              </a:spcAft>
              <a:buClrTx/>
              <a:buSzTx/>
              <a:buFont typeface="+mj-lt"/>
              <a:buAutoNum type="arabicPeriod" startAt="6"/>
              <a:tabLst/>
            </a:pPr>
            <a:r>
              <a:rPr kumimoji="0" lang="en-US" sz="28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No change in the range of goods available to the consumers</a:t>
            </a:r>
            <a:r>
              <a:rPr kumimoji="0" lang="en-US"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This implies that there is no innovation and arrival of new product in the market which may distort consumer</a:t>
            </a:r>
            <a:r>
              <a:rPr kumimoji="0" lang="en-US" sz="2800"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en-US"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s preferences.</a:t>
            </a:r>
            <a:endParaRPr kumimoji="0" lang="en-US" sz="2800" b="0" i="0" u="none" strike="noStrike" cap="none" normalizeH="0" baseline="0" dirty="0" smtClean="0">
              <a:ln>
                <a:noFill/>
              </a:ln>
              <a:solidFill>
                <a:schemeClr val="tx1"/>
              </a:solidFill>
              <a:effectLst/>
              <a:latin typeface="Arial" pitchFamily="34" charset="0"/>
            </a:endParaRPr>
          </a:p>
          <a:p>
            <a:pPr marL="514350" marR="0" lvl="0" indent="-514350" algn="just" defTabSz="914400" rtl="0" eaLnBrk="0" fontAlgn="base" latinLnBrk="0" hangingPunct="0">
              <a:lnSpc>
                <a:spcPct val="100000"/>
              </a:lnSpc>
              <a:spcBef>
                <a:spcPct val="0"/>
              </a:spcBef>
              <a:spcAft>
                <a:spcPct val="0"/>
              </a:spcAft>
              <a:buClrTx/>
              <a:buSzTx/>
              <a:buFont typeface="+mj-lt"/>
              <a:buAutoNum type="arabicPeriod" startAt="6"/>
              <a:tabLst/>
            </a:pPr>
            <a:r>
              <a:rPr kumimoji="0" lang="en-US" sz="28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No change in the distribution of income and wealth of the community.</a:t>
            </a:r>
            <a:endParaRPr kumimoji="0" lang="en-US" sz="2800" b="0" i="0" u="none" strike="noStrike" cap="none" normalizeH="0" baseline="0" dirty="0" smtClean="0">
              <a:ln>
                <a:noFill/>
              </a:ln>
              <a:solidFill>
                <a:schemeClr val="tx1"/>
              </a:solidFill>
              <a:effectLst/>
              <a:latin typeface="Arial" pitchFamily="34" charset="0"/>
            </a:endParaRPr>
          </a:p>
          <a:p>
            <a:pPr marL="514350" marR="0" lvl="0" indent="-514350" algn="just" defTabSz="914400" rtl="0" eaLnBrk="0" fontAlgn="base" latinLnBrk="0" hangingPunct="0">
              <a:lnSpc>
                <a:spcPct val="100000"/>
              </a:lnSpc>
              <a:spcBef>
                <a:spcPct val="0"/>
              </a:spcBef>
              <a:spcAft>
                <a:spcPct val="0"/>
              </a:spcAft>
              <a:buClrTx/>
              <a:buSzTx/>
              <a:buFont typeface="+mj-lt"/>
              <a:buAutoNum type="arabicPeriod" startAt="6"/>
              <a:tabLst/>
            </a:pPr>
            <a:r>
              <a:rPr kumimoji="0" lang="en-US" sz="28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No change in government policy</a:t>
            </a:r>
            <a:r>
              <a:rPr kumimoji="0" lang="en-US"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The level of taxation and fiscal policy of the government remains the same throughout the operation of the law.</a:t>
            </a:r>
            <a:endParaRPr kumimoji="0" lang="en-US" sz="2800" b="0" i="0" u="none" strike="noStrike" cap="none" normalizeH="0" baseline="0" dirty="0" smtClean="0">
              <a:ln>
                <a:noFill/>
              </a:ln>
              <a:solidFill>
                <a:schemeClr val="tx1"/>
              </a:solidFill>
              <a:effectLst/>
              <a:latin typeface="Arial" pitchFamily="34" charset="0"/>
            </a:endParaRPr>
          </a:p>
          <a:p>
            <a:pPr marL="514350" marR="0" lvl="0" indent="-514350" algn="just" defTabSz="914400" rtl="0" eaLnBrk="0" fontAlgn="base" latinLnBrk="0" hangingPunct="0">
              <a:lnSpc>
                <a:spcPct val="100000"/>
              </a:lnSpc>
              <a:spcBef>
                <a:spcPct val="0"/>
              </a:spcBef>
              <a:spcAft>
                <a:spcPct val="0"/>
              </a:spcAft>
              <a:buClrTx/>
              <a:buSzTx/>
              <a:buFont typeface="+mj-lt"/>
              <a:buAutoNum type="arabicPeriod" startAt="6"/>
              <a:tabLst/>
            </a:pPr>
            <a:r>
              <a:rPr kumimoji="0" lang="en-US" sz="28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No change in weather conditions.</a:t>
            </a:r>
            <a:endParaRPr kumimoji="0" lang="en-US" sz="2800" b="0" i="0" u="none" strike="noStrike" cap="none" normalizeH="0" baseline="0" dirty="0" smtClean="0">
              <a:ln>
                <a:noFill/>
              </a:ln>
              <a:solidFill>
                <a:schemeClr val="tx1"/>
              </a:solidFill>
              <a:effectLst/>
              <a:latin typeface="Arial" pitchFamily="34" charset="0"/>
            </a:endParaRP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54762"/>
          </a:xfrm>
        </p:spPr>
        <p:txBody>
          <a:bodyPr/>
          <a:lstStyle/>
          <a:p>
            <a:pPr algn="just"/>
            <a:r>
              <a:rPr lang="en-US" dirty="0" smtClean="0"/>
              <a:t> </a:t>
            </a:r>
            <a:endParaRPr lang="en-US" sz="2400" dirty="0">
              <a:latin typeface="Times New Roman" pitchFamily="18" charset="0"/>
              <a:cs typeface="Times New Roman" pitchFamily="18" charset="0"/>
            </a:endParaRPr>
          </a:p>
        </p:txBody>
      </p:sp>
      <p:sp>
        <p:nvSpPr>
          <p:cNvPr id="16386" name="Rectangle 2"/>
          <p:cNvSpPr>
            <a:spLocks noChangeArrowheads="1"/>
          </p:cNvSpPr>
          <p:nvPr/>
        </p:nvSpPr>
        <p:spPr bwMode="auto">
          <a:xfrm>
            <a:off x="304800" y="381000"/>
            <a:ext cx="8458200" cy="483209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28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Exceptions to the Law of Demand: (Exceptional Demand Curve):</a:t>
            </a:r>
            <a:endParaRPr kumimoji="0" lang="en-US" sz="28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It is almost a universal phenomenon of the law of demand that when the price falls, the demand extends and it contracts when the price rises. But some times, it may be observed though, of course, very rarely that with a fall in price, demand also falls and with a rise a price, demand also rises. This is paradoxical situation or a situation which apparently is contrary to the law of demand. The demand curve for such cases will be typically unusual. It will be upward sloping demand curve as shown below.</a:t>
            </a:r>
            <a:endParaRPr kumimoji="0" lang="en-US" sz="2800"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extLst>
      <p:ext uri="{BB962C8B-B14F-4D97-AF65-F5344CB8AC3E}">
        <p14:creationId xmlns:p14="http://schemas.microsoft.com/office/powerpoint/2010/main" val="1029532457"/>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973762"/>
          </a:xfrm>
        </p:spPr>
        <p:txBody>
          <a:bodyPr>
            <a:normAutofit fontScale="90000"/>
          </a:bodyPr>
          <a:lstStyle/>
          <a:p>
            <a:r>
              <a:rPr lang="en-US" dirty="0"/>
              <a:t/>
            </a:r>
            <a:br>
              <a:rPr lang="en-US" dirty="0"/>
            </a:br>
            <a:r>
              <a:rPr lang="en-US" dirty="0"/>
              <a:t> </a:t>
            </a:r>
            <a:br>
              <a:rPr lang="en-US" dirty="0"/>
            </a:br>
            <a:r>
              <a:rPr lang="en-US" dirty="0" smtClean="0"/>
              <a:t/>
            </a:r>
            <a:br>
              <a:rPr lang="en-US" dirty="0" smtClean="0"/>
            </a:br>
            <a:r>
              <a:rPr lang="en-US" dirty="0"/>
              <a:t/>
            </a:r>
            <a:br>
              <a:rPr lang="en-US" dirty="0"/>
            </a:br>
            <a:r>
              <a:rPr lang="en-US" dirty="0" smtClean="0"/>
              <a:t/>
            </a:r>
            <a:br>
              <a:rPr lang="en-US" dirty="0" smtClean="0"/>
            </a:br>
            <a:r>
              <a:rPr lang="en-US" dirty="0"/>
              <a:t/>
            </a:r>
            <a:br>
              <a:rPr lang="en-US" dirty="0"/>
            </a:br>
            <a:r>
              <a:rPr lang="en-US" dirty="0" smtClean="0"/>
              <a:t/>
            </a:r>
            <a:br>
              <a:rPr lang="en-US" dirty="0" smtClean="0"/>
            </a:br>
            <a:r>
              <a:rPr lang="en-US" dirty="0"/>
              <a:t/>
            </a:r>
            <a:br>
              <a:rPr lang="en-US" dirty="0"/>
            </a:br>
            <a:r>
              <a:rPr lang="en-US" dirty="0" smtClean="0"/>
              <a:t/>
            </a:r>
            <a:br>
              <a:rPr lang="en-US" dirty="0" smtClean="0"/>
            </a:br>
            <a:r>
              <a:rPr lang="en-US" dirty="0" smtClean="0"/>
              <a:t/>
            </a:r>
            <a:br>
              <a:rPr lang="en-US" dirty="0" smtClean="0"/>
            </a:br>
            <a:r>
              <a:rPr lang="en-US" dirty="0"/>
              <a:t/>
            </a:r>
            <a:br>
              <a:rPr lang="en-US" dirty="0"/>
            </a:br>
            <a:endParaRPr lang="en-US" sz="3100" dirty="0">
              <a:latin typeface="Times New Roman" pitchFamily="18" charset="0"/>
              <a:cs typeface="Times New Roman" pitchFamily="18" charset="0"/>
            </a:endParaRPr>
          </a:p>
        </p:txBody>
      </p:sp>
      <p:graphicFrame>
        <p:nvGraphicFramePr>
          <p:cNvPr id="4" name="Chart 3"/>
          <p:cNvGraphicFramePr/>
          <p:nvPr/>
        </p:nvGraphicFramePr>
        <p:xfrm>
          <a:off x="685800" y="838200"/>
          <a:ext cx="8077200" cy="45720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99149612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1"/>
          <p:cNvSpPr>
            <a:spLocks noChangeArrowheads="1"/>
          </p:cNvSpPr>
          <p:nvPr/>
        </p:nvSpPr>
        <p:spPr bwMode="auto">
          <a:xfrm>
            <a:off x="228600" y="304800"/>
            <a:ext cx="8610600" cy="618630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3600" b="1" i="0" u="sng"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Definitions:</a:t>
            </a:r>
            <a:endParaRPr kumimoji="0" lang="en-US" sz="1600" b="0" i="0" u="none" strike="noStrike" cap="none" normalizeH="0" baseline="0" dirty="0" smtClean="0">
              <a:ln>
                <a:noFill/>
              </a:ln>
              <a:solidFill>
                <a:schemeClr val="tx1"/>
              </a:solidFill>
              <a:effectLst/>
              <a:latin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3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en-US" sz="36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According to Stonier &amp; Hague</a:t>
            </a:r>
            <a:r>
              <a:rPr kumimoji="0" lang="en-US" sz="3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en-US" sz="3600"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en-US" sz="3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Demand in Economics means demand backed up by enough money to pay for the goods demanded</a:t>
            </a:r>
            <a:r>
              <a:rPr kumimoji="0" lang="en-US" sz="3600" b="0" i="0" u="none" strike="noStrike" cap="none" normalizeH="0" baseline="0" dirty="0" smtClean="0">
                <a:ln>
                  <a:noFill/>
                </a:ln>
                <a:solidFill>
                  <a:schemeClr val="tx1"/>
                </a:solidFill>
                <a:effectLst/>
                <a:latin typeface="Calibri"/>
                <a:ea typeface="Calibri" pitchFamily="34" charset="0"/>
                <a:cs typeface="Times New Roman" pitchFamily="18" charset="0"/>
              </a:rPr>
              <a:t>”</a:t>
            </a:r>
            <a:endParaRPr kumimoji="0" lang="en-US" sz="1600" b="0" i="0" u="none" strike="noStrike" cap="none" normalizeH="0" baseline="0" dirty="0" smtClean="0">
              <a:ln>
                <a:noFill/>
              </a:ln>
              <a:solidFill>
                <a:schemeClr val="tx1"/>
              </a:solidFill>
              <a:effectLst/>
              <a:latin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3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en-US" sz="36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According to </a:t>
            </a:r>
            <a:r>
              <a:rPr kumimoji="0" lang="en-US" sz="3600" b="1"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Benham</a:t>
            </a:r>
            <a:r>
              <a:rPr kumimoji="0" lang="en-US" sz="3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en-US" sz="3600"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en-US" sz="3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Demand for anything at a given price is the amount of it, which will be bought per unit of time at that price. Demand means always demand at a price, the term has no significance unless a price is stated </a:t>
            </a:r>
            <a:r>
              <a:rPr lang="en-US" sz="3600" dirty="0" smtClean="0">
                <a:latin typeface="Times New Roman" pitchFamily="18" charset="0"/>
                <a:ea typeface="Calibri" pitchFamily="34" charset="0"/>
                <a:cs typeface="Times New Roman" pitchFamily="18" charset="0"/>
              </a:rPr>
              <a:t>or</a:t>
            </a:r>
            <a:r>
              <a:rPr kumimoji="0" lang="en-US" sz="3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implied</a:t>
            </a:r>
            <a:r>
              <a:rPr kumimoji="0" lang="en-US" sz="3600" b="0" i="0" u="none" strike="noStrike" cap="none" normalizeH="0" baseline="0" dirty="0" smtClean="0">
                <a:ln>
                  <a:noFill/>
                </a:ln>
                <a:solidFill>
                  <a:schemeClr val="tx1"/>
                </a:solidFill>
                <a:effectLst/>
                <a:latin typeface="Calibri"/>
                <a:ea typeface="Calibri" pitchFamily="34" charset="0"/>
                <a:cs typeface="Times New Roman" pitchFamily="18" charset="0"/>
              </a:rPr>
              <a:t>”</a:t>
            </a:r>
            <a:endParaRPr kumimoji="0" lang="en-US" sz="4400" b="0" i="0" u="none" strike="noStrike" cap="none" normalizeH="0" baseline="0" dirty="0" smtClean="0">
              <a:ln>
                <a:noFill/>
              </a:ln>
              <a:solidFill>
                <a:schemeClr val="tx1"/>
              </a:solidFill>
              <a:effectLst/>
              <a:latin typeface="Arial" pitchFamily="34" charset="0"/>
            </a:endParaRPr>
          </a:p>
        </p:txBody>
      </p:sp>
    </p:spTree>
  </p:cSld>
  <p:clrMapOvr>
    <a:masterClrMapping/>
  </p:clrMapOvr>
  <p:transition>
    <p:wheel spokes="8"/>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126162"/>
          </a:xfrm>
        </p:spPr>
        <p:txBody>
          <a:bodyPr>
            <a:normAutofit/>
          </a:bodyPr>
          <a:lstStyle/>
          <a:p>
            <a:pPr algn="just"/>
            <a:r>
              <a:rPr lang="en-US" sz="2800" dirty="0" smtClean="0">
                <a:latin typeface="Times New Roman" pitchFamily="18" charset="0"/>
                <a:cs typeface="Times New Roman" pitchFamily="18" charset="0"/>
              </a:rPr>
              <a:t>In this figure DD is demand curve which slopes upward from left to right. It appears that when OP is the price OQ1 is the demand and when the price rises to OP2 demand also extends to OQ2. It represents a direct functional relationship between price and demand.</a:t>
            </a:r>
            <a:br>
              <a:rPr lang="en-US" sz="2800" dirty="0" smtClean="0">
                <a:latin typeface="Times New Roman" pitchFamily="18" charset="0"/>
                <a:cs typeface="Times New Roman" pitchFamily="18" charset="0"/>
              </a:rPr>
            </a:br>
            <a:endParaRPr lang="en-US" sz="2800" dirty="0"/>
          </a:p>
        </p:txBody>
      </p:sp>
    </p:spTree>
    <p:extLst>
      <p:ext uri="{BB962C8B-B14F-4D97-AF65-F5344CB8AC3E}">
        <p14:creationId xmlns:p14="http://schemas.microsoft.com/office/powerpoint/2010/main" val="4113086858"/>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31838"/>
            <a:ext cx="8229600" cy="5973762"/>
          </a:xfrm>
        </p:spPr>
        <p:txBody>
          <a:bodyPr>
            <a:normAutofit fontScale="90000"/>
          </a:bodyPr>
          <a:lstStyle/>
          <a:p>
            <a:pPr algn="just"/>
            <a:r>
              <a:rPr lang="en-US" sz="2700" dirty="0">
                <a:latin typeface="Times New Roman" pitchFamily="18" charset="0"/>
                <a:cs typeface="Times New Roman" pitchFamily="18" charset="0"/>
              </a:rPr>
              <a:t>Such upward sloping demand curves are unusual and quite contradictory to the law of demand as they represent the phenomenon that ‘More will be demanded at a higher price and vice versa’. The upward sloping demand curve thus, refers to the exceptions to the law of demand. There are a few exceptional cases, which may be categorized as follows</a:t>
            </a:r>
            <a:r>
              <a:rPr lang="en-US" sz="2700" dirty="0" smtClean="0">
                <a:latin typeface="Times New Roman" pitchFamily="18" charset="0"/>
                <a:cs typeface="Times New Roman" pitchFamily="18" charset="0"/>
              </a:rPr>
              <a:t>:</a:t>
            </a:r>
            <a:br>
              <a:rPr lang="en-US" sz="2700" dirty="0" smtClean="0">
                <a:latin typeface="Times New Roman" pitchFamily="18" charset="0"/>
                <a:cs typeface="Times New Roman" pitchFamily="18" charset="0"/>
              </a:rPr>
            </a:br>
            <a:r>
              <a:rPr lang="en-US" sz="2700" dirty="0">
                <a:latin typeface="Times New Roman" pitchFamily="18" charset="0"/>
                <a:cs typeface="Times New Roman" pitchFamily="18" charset="0"/>
              </a:rPr>
              <a:t/>
            </a:r>
            <a:br>
              <a:rPr lang="en-US" sz="2700" dirty="0">
                <a:latin typeface="Times New Roman" pitchFamily="18" charset="0"/>
                <a:cs typeface="Times New Roman" pitchFamily="18" charset="0"/>
              </a:rPr>
            </a:br>
            <a:r>
              <a:rPr lang="en-US" sz="2700" dirty="0" smtClean="0">
                <a:latin typeface="Times New Roman" pitchFamily="18" charset="0"/>
                <a:cs typeface="Times New Roman" pitchFamily="18" charset="0"/>
              </a:rPr>
              <a:t>1. Geffen </a:t>
            </a:r>
            <a:r>
              <a:rPr lang="en-US" sz="2700" dirty="0">
                <a:latin typeface="Times New Roman" pitchFamily="18" charset="0"/>
                <a:cs typeface="Times New Roman" pitchFamily="18" charset="0"/>
              </a:rPr>
              <a:t>Goods: In case of certain inferior goods called Geffen goods, when the price falls, quite often less quantity will be purchased than before because of negative income effect and people’s increasing preference for a superior commodity with the rise in their real income. For </a:t>
            </a:r>
            <a:r>
              <a:rPr lang="en-US" sz="2700" dirty="0" err="1">
                <a:latin typeface="Times New Roman" pitchFamily="18" charset="0"/>
                <a:cs typeface="Times New Roman" pitchFamily="18" charset="0"/>
              </a:rPr>
              <a:t>e.g</a:t>
            </a:r>
            <a:r>
              <a:rPr lang="en-US" sz="2700" dirty="0">
                <a:latin typeface="Times New Roman" pitchFamily="18" charset="0"/>
                <a:cs typeface="Times New Roman" pitchFamily="18" charset="0"/>
              </a:rPr>
              <a:t>: </a:t>
            </a:r>
            <a:r>
              <a:rPr lang="en-US" sz="2700" dirty="0" err="1">
                <a:latin typeface="Times New Roman" pitchFamily="18" charset="0"/>
                <a:cs typeface="Times New Roman" pitchFamily="18" charset="0"/>
              </a:rPr>
              <a:t>Ragi</a:t>
            </a:r>
            <a:r>
              <a:rPr lang="en-US" sz="2700" dirty="0">
                <a:latin typeface="Times New Roman" pitchFamily="18" charset="0"/>
                <a:cs typeface="Times New Roman" pitchFamily="18" charset="0"/>
              </a:rPr>
              <a:t>, </a:t>
            </a:r>
            <a:r>
              <a:rPr lang="en-US" sz="2700" dirty="0" err="1">
                <a:latin typeface="Times New Roman" pitchFamily="18" charset="0"/>
                <a:cs typeface="Times New Roman" pitchFamily="18" charset="0"/>
              </a:rPr>
              <a:t>Bajra</a:t>
            </a:r>
            <a:r>
              <a:rPr lang="en-US" sz="2700" dirty="0">
                <a:latin typeface="Times New Roman" pitchFamily="18" charset="0"/>
                <a:cs typeface="Times New Roman" pitchFamily="18" charset="0"/>
              </a:rPr>
              <a:t>, Maize, </a:t>
            </a:r>
            <a:r>
              <a:rPr lang="en-US" sz="2700" dirty="0" err="1">
                <a:latin typeface="Times New Roman" pitchFamily="18" charset="0"/>
                <a:cs typeface="Times New Roman" pitchFamily="18" charset="0"/>
              </a:rPr>
              <a:t>Jowar</a:t>
            </a:r>
            <a:r>
              <a:rPr lang="en-US" sz="2700" dirty="0">
                <a:latin typeface="Times New Roman" pitchFamily="18" charset="0"/>
                <a:cs typeface="Times New Roman" pitchFamily="18" charset="0"/>
              </a:rPr>
              <a:t>, </a:t>
            </a:r>
            <a:r>
              <a:rPr lang="en-US" sz="2700" dirty="0" err="1">
                <a:latin typeface="Times New Roman" pitchFamily="18" charset="0"/>
                <a:cs typeface="Times New Roman" pitchFamily="18" charset="0"/>
              </a:rPr>
              <a:t>Dalda</a:t>
            </a:r>
            <a:r>
              <a:rPr lang="en-US" sz="2700" dirty="0">
                <a:latin typeface="Times New Roman" pitchFamily="18" charset="0"/>
                <a:cs typeface="Times New Roman" pitchFamily="18" charset="0"/>
              </a:rPr>
              <a:t>, etc.,</a:t>
            </a:r>
            <a:r>
              <a:rPr lang="en-US" dirty="0"/>
              <a:t/>
            </a:r>
            <a:br>
              <a:rPr lang="en-US" dirty="0"/>
            </a:br>
            <a:endParaRPr lang="en-US" dirty="0"/>
          </a:p>
        </p:txBody>
      </p:sp>
    </p:spTree>
    <p:extLst>
      <p:ext uri="{BB962C8B-B14F-4D97-AF65-F5344CB8AC3E}">
        <p14:creationId xmlns:p14="http://schemas.microsoft.com/office/powerpoint/2010/main" val="90285653"/>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897562"/>
          </a:xfrm>
        </p:spPr>
        <p:txBody>
          <a:bodyPr>
            <a:normAutofit fontScale="90000"/>
          </a:bodyPr>
          <a:lstStyle/>
          <a:p>
            <a:pPr lvl="0" algn="just"/>
            <a:r>
              <a:rPr lang="en-US" sz="2700" dirty="0" smtClean="0">
                <a:latin typeface="Times New Roman" pitchFamily="18" charset="0"/>
                <a:cs typeface="Times New Roman" pitchFamily="18" charset="0"/>
              </a:rPr>
              <a:t>2. Articles </a:t>
            </a:r>
            <a:r>
              <a:rPr lang="en-US" sz="2700" dirty="0">
                <a:latin typeface="Times New Roman" pitchFamily="18" charset="0"/>
                <a:cs typeface="Times New Roman" pitchFamily="18" charset="0"/>
              </a:rPr>
              <a:t>of Snob Appeal: Sometimes, certain commodities are demanded just because they happen to be expensive or prestige goods and have a “Snob Appeal”. They satisfy the aristocratic desire to preserve exclusiveness for unique goods. These are generally ostentatious articles and purchased by the fewer rich people or using them as ‘Status Symbol’. It is observed that, when prices of such articles like demand also rises. Similarly, ROLLS-ROYCE cars are another outstanding illustration (Observed by Prof. Veblen</a:t>
            </a:r>
            <a:r>
              <a:rPr lang="en-US" sz="2700" dirty="0" smtClean="0">
                <a:latin typeface="Times New Roman" pitchFamily="18" charset="0"/>
                <a:cs typeface="Times New Roman" pitchFamily="18" charset="0"/>
              </a:rPr>
              <a:t>).</a:t>
            </a:r>
            <a:br>
              <a:rPr lang="en-US" sz="2700" dirty="0" smtClean="0">
                <a:latin typeface="Times New Roman" pitchFamily="18" charset="0"/>
                <a:cs typeface="Times New Roman" pitchFamily="18" charset="0"/>
              </a:rPr>
            </a:br>
            <a:r>
              <a:rPr lang="en-US" sz="2700" dirty="0">
                <a:latin typeface="Times New Roman" pitchFamily="18" charset="0"/>
                <a:cs typeface="Times New Roman" pitchFamily="18" charset="0"/>
              </a:rPr>
              <a:t/>
            </a:r>
            <a:br>
              <a:rPr lang="en-US" sz="2700" dirty="0">
                <a:latin typeface="Times New Roman" pitchFamily="18" charset="0"/>
                <a:cs typeface="Times New Roman" pitchFamily="18" charset="0"/>
              </a:rPr>
            </a:br>
            <a:r>
              <a:rPr lang="en-US" sz="2700" dirty="0" smtClean="0">
                <a:latin typeface="Times New Roman" pitchFamily="18" charset="0"/>
                <a:cs typeface="Times New Roman" pitchFamily="18" charset="0"/>
              </a:rPr>
              <a:t>3. Speculation </a:t>
            </a:r>
            <a:r>
              <a:rPr lang="en-US" sz="2700" dirty="0">
                <a:latin typeface="Times New Roman" pitchFamily="18" charset="0"/>
                <a:cs typeface="Times New Roman" pitchFamily="18" charset="0"/>
              </a:rPr>
              <a:t>: When people speculate about changes in the price of a commodity, in the future, they may not act according to the law of demand. In the stock exchange market, some people tend to buy more shares when their prices are rising, in the hope that the rising trend would continue, so they can make a good fortune in future.</a:t>
            </a:r>
            <a:r>
              <a:rPr lang="en-US" dirty="0"/>
              <a:t/>
            </a:r>
            <a:br>
              <a:rPr lang="en-US" dirty="0"/>
            </a:br>
            <a:endParaRPr lang="en-US" dirty="0"/>
          </a:p>
        </p:txBody>
      </p:sp>
    </p:spTree>
    <p:extLst>
      <p:ext uri="{BB962C8B-B14F-4D97-AF65-F5344CB8AC3E}">
        <p14:creationId xmlns:p14="http://schemas.microsoft.com/office/powerpoint/2010/main" val="3960262336"/>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74638"/>
            <a:ext cx="8915400" cy="6202362"/>
          </a:xfrm>
        </p:spPr>
        <p:txBody>
          <a:bodyPr>
            <a:normAutofit fontScale="90000"/>
          </a:bodyPr>
          <a:lstStyle/>
          <a:p>
            <a:pPr lvl="0" algn="just"/>
            <a:r>
              <a:rPr lang="en-US" sz="2700" dirty="0" smtClean="0"/>
              <a:t>4. Consumer’s </a:t>
            </a:r>
            <a:r>
              <a:rPr lang="en-US" sz="2700" dirty="0"/>
              <a:t>psychology or Illusion: When the consumer is wrongly biased against the quality of a commodity with the price change, he may contract this demand with a full in price. Some sophisticated consumers do not buy when there is stock clearance sale at reduced prices, thinking that the goods may be of bad quality</a:t>
            </a:r>
            <a:r>
              <a:rPr lang="en-US" sz="2700" dirty="0" smtClean="0"/>
              <a:t>.</a:t>
            </a:r>
            <a:br>
              <a:rPr lang="en-US" sz="2700" dirty="0" smtClean="0"/>
            </a:br>
            <a:r>
              <a:rPr lang="en-US" sz="2700" dirty="0"/>
              <a:t/>
            </a:r>
            <a:br>
              <a:rPr lang="en-US" sz="2700" dirty="0"/>
            </a:br>
            <a:r>
              <a:rPr lang="en-US" sz="2700" dirty="0" smtClean="0"/>
              <a:t>5. Fear </a:t>
            </a:r>
            <a:r>
              <a:rPr lang="en-US" sz="2700" dirty="0"/>
              <a:t>of Shortage: If people feel that in future there will be the shortage of the commodity, they would like to store the commodity at any price, for example during war-time, there is paucity of almost all commodities and services, price show a tendency to rise and people become panic about the future. They think that the prices would rise further and hence they start buying more even though prices are high.</a:t>
            </a:r>
            <a:r>
              <a:rPr lang="en-US" dirty="0"/>
              <a:t/>
            </a:r>
            <a:br>
              <a:rPr lang="en-US" dirty="0"/>
            </a:br>
            <a:endParaRPr lang="en-US" dirty="0"/>
          </a:p>
        </p:txBody>
      </p:sp>
    </p:spTree>
    <p:extLst>
      <p:ext uri="{BB962C8B-B14F-4D97-AF65-F5344CB8AC3E}">
        <p14:creationId xmlns:p14="http://schemas.microsoft.com/office/powerpoint/2010/main" val="3952565640"/>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897562"/>
          </a:xfrm>
        </p:spPr>
        <p:txBody>
          <a:bodyPr>
            <a:normAutofit/>
          </a:bodyPr>
          <a:lstStyle/>
          <a:p>
            <a:pPr lvl="0" algn="just"/>
            <a:r>
              <a:rPr lang="en-US" sz="2700" dirty="0" smtClean="0">
                <a:latin typeface="Times New Roman" pitchFamily="18" charset="0"/>
                <a:cs typeface="Times New Roman" pitchFamily="18" charset="0"/>
              </a:rPr>
              <a:t>6. Ignorance</a:t>
            </a:r>
            <a:r>
              <a:rPr lang="en-US" sz="2700" dirty="0">
                <a:latin typeface="Times New Roman" pitchFamily="18" charset="0"/>
                <a:cs typeface="Times New Roman" pitchFamily="18" charset="0"/>
              </a:rPr>
              <a:t>: Sometimes a consumer may be ignorant about the prices prevailing in the market. Due  to ignorance, it may not be possible for him to purchase more units at a lower price</a:t>
            </a:r>
            <a:r>
              <a:rPr lang="en-US" sz="2700" dirty="0" smtClean="0">
                <a:latin typeface="Times New Roman" pitchFamily="18" charset="0"/>
                <a:cs typeface="Times New Roman" pitchFamily="18" charset="0"/>
              </a:rPr>
              <a:t>.</a:t>
            </a:r>
            <a:br>
              <a:rPr lang="en-US" sz="2700" dirty="0" smtClean="0">
                <a:latin typeface="Times New Roman" pitchFamily="18" charset="0"/>
                <a:cs typeface="Times New Roman" pitchFamily="18" charset="0"/>
              </a:rPr>
            </a:br>
            <a:r>
              <a:rPr lang="en-US" sz="2700" dirty="0">
                <a:latin typeface="Times New Roman" pitchFamily="18" charset="0"/>
                <a:cs typeface="Times New Roman" pitchFamily="18" charset="0"/>
              </a:rPr>
              <a:t/>
            </a:r>
            <a:br>
              <a:rPr lang="en-US" sz="2700" dirty="0">
                <a:latin typeface="Times New Roman" pitchFamily="18" charset="0"/>
                <a:cs typeface="Times New Roman" pitchFamily="18" charset="0"/>
              </a:rPr>
            </a:br>
            <a:r>
              <a:rPr lang="en-US" sz="2700" dirty="0" smtClean="0">
                <a:latin typeface="Times New Roman" pitchFamily="18" charset="0"/>
                <a:cs typeface="Times New Roman" pitchFamily="18" charset="0"/>
              </a:rPr>
              <a:t>7. Demand </a:t>
            </a:r>
            <a:r>
              <a:rPr lang="en-US" sz="2700" dirty="0">
                <a:latin typeface="Times New Roman" pitchFamily="18" charset="0"/>
                <a:cs typeface="Times New Roman" pitchFamily="18" charset="0"/>
              </a:rPr>
              <a:t>for Necessaries: The law of demand does not apply to the necessaries of life. Because, even though prices of necessaries rise, the demand for them remains more or less the same. </a:t>
            </a:r>
            <a:r>
              <a:rPr lang="en-US" dirty="0"/>
              <a:t/>
            </a:r>
            <a:br>
              <a:rPr lang="en-US" dirty="0"/>
            </a:br>
            <a:endParaRPr lang="en-US" dirty="0"/>
          </a:p>
        </p:txBody>
      </p:sp>
    </p:spTree>
    <p:extLst>
      <p:ext uri="{BB962C8B-B14F-4D97-AF65-F5344CB8AC3E}">
        <p14:creationId xmlns:p14="http://schemas.microsoft.com/office/powerpoint/2010/main" val="847129888"/>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74638"/>
            <a:ext cx="8686800" cy="5897562"/>
          </a:xfrm>
        </p:spPr>
        <p:txBody>
          <a:bodyPr>
            <a:normAutofit fontScale="90000"/>
          </a:bodyPr>
          <a:lstStyle/>
          <a:p>
            <a:pPr algn="just">
              <a:lnSpc>
                <a:spcPct val="150000"/>
              </a:lnSpc>
            </a:pPr>
            <a:r>
              <a:rPr lang="en-US" dirty="0"/>
              <a:t> </a:t>
            </a:r>
            <a:br>
              <a:rPr lang="en-US" dirty="0"/>
            </a:br>
            <a:r>
              <a:rPr lang="en-US" sz="2700" b="1" u="sng" dirty="0">
                <a:latin typeface="Times New Roman" pitchFamily="18" charset="0"/>
                <a:cs typeface="Times New Roman" pitchFamily="18" charset="0"/>
              </a:rPr>
              <a:t>Industry Demand and Firm or Company Demand</a:t>
            </a:r>
            <a:r>
              <a:rPr lang="en-US" sz="2700" dirty="0">
                <a:latin typeface="Times New Roman" pitchFamily="18" charset="0"/>
                <a:cs typeface="Times New Roman" pitchFamily="18" charset="0"/>
              </a:rPr>
              <a:t>:</a:t>
            </a:r>
            <a:br>
              <a:rPr lang="en-US" sz="2700" dirty="0">
                <a:latin typeface="Times New Roman" pitchFamily="18" charset="0"/>
                <a:cs typeface="Times New Roman" pitchFamily="18" charset="0"/>
              </a:rPr>
            </a:br>
            <a:r>
              <a:rPr lang="en-US" sz="2700" dirty="0">
                <a:latin typeface="Times New Roman" pitchFamily="18" charset="0"/>
                <a:cs typeface="Times New Roman" pitchFamily="18" charset="0"/>
              </a:rPr>
              <a:t>A firm is a business unit. Industry is the group of closely competitive firms. Industry demand refers to the total demand for the commodity produced by a particular industry e.g. total demand for cars in India is the demand for automobile industry’s output in aggregate and essentially represents. the market demand. Firms or company demands relates to the market demand for the firm’s output.</a:t>
            </a:r>
            <a:r>
              <a:rPr lang="en-US" sz="2700" dirty="0"/>
              <a:t/>
            </a:r>
            <a:br>
              <a:rPr lang="en-US" sz="2700" dirty="0"/>
            </a:br>
            <a:endParaRPr lang="en-US" sz="2700" dirty="0"/>
          </a:p>
        </p:txBody>
      </p:sp>
    </p:spTree>
    <p:extLst>
      <p:ext uri="{BB962C8B-B14F-4D97-AF65-F5344CB8AC3E}">
        <p14:creationId xmlns:p14="http://schemas.microsoft.com/office/powerpoint/2010/main" val="298498670"/>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04800" y="381000"/>
            <a:ext cx="8458200" cy="6095999"/>
          </a:xfrm>
        </p:spPr>
        <p:txBody>
          <a:bodyPr>
            <a:normAutofit/>
          </a:bodyPr>
          <a:lstStyle/>
          <a:p>
            <a:pPr algn="just"/>
            <a:r>
              <a:rPr lang="en-US" sz="2400" dirty="0" smtClean="0">
                <a:latin typeface="Times New Roman" pitchFamily="18" charset="0"/>
                <a:cs typeface="Times New Roman" pitchFamily="18" charset="0"/>
              </a:rPr>
              <a:t>       In </a:t>
            </a:r>
            <a:r>
              <a:rPr lang="en-US" sz="2400" dirty="0">
                <a:latin typeface="Times New Roman" pitchFamily="18" charset="0"/>
                <a:cs typeface="Times New Roman" pitchFamily="18" charset="0"/>
              </a:rPr>
              <a:t>demand analysis, thus, it should be noted that within the industry, the products of one company or firm can be substituted for another owing to their similarities. Company or firm’s demand therefore ,is fairly elastic. A basic relationship of a firm’s demand and industry or market demand is established by the market structure, whether perfect competition, monopoly or monopolistic competition. In a perfectly competitive market the degree of substitutability being perfect owing to homogeneity of goods of different firms, the firm or company demand for the product tends to be perfectly elastic. So, the demand curve becomes horizontal straight line</a:t>
            </a:r>
            <a:r>
              <a:rPr lang="en-US" sz="2400" dirty="0" smtClean="0">
                <a:latin typeface="Times New Roman" pitchFamily="18" charset="0"/>
                <a:cs typeface="Times New Roman" pitchFamily="18" charset="0"/>
              </a:rPr>
              <a:t>.</a:t>
            </a:r>
            <a:endParaRPr lang="en-US" sz="2400" dirty="0">
              <a:latin typeface="Times New Roman" pitchFamily="18" charset="0"/>
              <a:cs typeface="Times New Roman" pitchFamily="18" charset="0"/>
            </a:endParaRPr>
          </a:p>
        </p:txBody>
      </p:sp>
    </p:spTree>
    <p:extLst>
      <p:ext uri="{BB962C8B-B14F-4D97-AF65-F5344CB8AC3E}">
        <p14:creationId xmlns:p14="http://schemas.microsoft.com/office/powerpoint/2010/main" val="3425245598"/>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278562"/>
          </a:xfrm>
        </p:spPr>
        <p:txBody>
          <a:bodyPr>
            <a:normAutofit/>
          </a:bodyPr>
          <a:lstStyle/>
          <a:p>
            <a:pPr algn="just"/>
            <a:r>
              <a:rPr lang="en-US" sz="2400" dirty="0">
                <a:latin typeface="Times New Roman" pitchFamily="18" charset="0"/>
                <a:cs typeface="Times New Roman" pitchFamily="18" charset="0"/>
              </a:rPr>
              <a:t>If there is product differentiation and monopolistic competition among the firms, then the demand curve for the individual firm will be downward sloping. Industry’s demand curve as a whole is downward sloping indicating inverse price quantity relationship</a:t>
            </a:r>
            <a:r>
              <a:rPr lang="en-US" sz="2400" dirty="0" smtClean="0">
                <a:latin typeface="Times New Roman" pitchFamily="18" charset="0"/>
                <a:cs typeface="Times New Roman" pitchFamily="18" charset="0"/>
              </a:rPr>
              <a:t>. In case of monopoly, the firm itself is industry, so its demand is identical with the industry demand, i.e. downward sloping.</a:t>
            </a:r>
            <a:br>
              <a:rPr lang="en-US" sz="2400" dirty="0" smtClean="0">
                <a:latin typeface="Times New Roman" pitchFamily="18" charset="0"/>
                <a:cs typeface="Times New Roman" pitchFamily="18" charset="0"/>
              </a:rPr>
            </a:br>
            <a:r>
              <a:rPr lang="en-US" sz="2400" dirty="0">
                <a:latin typeface="Times New Roman" pitchFamily="18" charset="0"/>
                <a:cs typeface="Times New Roman" pitchFamily="18" charset="0"/>
              </a:rPr>
              <a:t/>
            </a:r>
            <a:br>
              <a:rPr lang="en-US" sz="2400" dirty="0">
                <a:latin typeface="Times New Roman" pitchFamily="18" charset="0"/>
                <a:cs typeface="Times New Roman" pitchFamily="18" charset="0"/>
              </a:rPr>
            </a:br>
            <a:endParaRPr lang="en-US" sz="2400" dirty="0">
              <a:latin typeface="Times New Roman" pitchFamily="18" charset="0"/>
              <a:cs typeface="Times New Roman" pitchFamily="18" charset="0"/>
            </a:endParaRPr>
          </a:p>
        </p:txBody>
      </p:sp>
    </p:spTree>
    <p:extLst>
      <p:ext uri="{BB962C8B-B14F-4D97-AF65-F5344CB8AC3E}">
        <p14:creationId xmlns:p14="http://schemas.microsoft.com/office/powerpoint/2010/main" val="910985832"/>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4" name="AutoShape 6"/>
          <p:cNvSpPr>
            <a:spLocks noChangeShapeType="1"/>
          </p:cNvSpPr>
          <p:nvPr/>
        </p:nvSpPr>
        <p:spPr bwMode="auto">
          <a:xfrm flipH="1">
            <a:off x="1219200" y="457200"/>
            <a:ext cx="20638" cy="1625600"/>
          </a:xfrm>
          <a:prstGeom prst="straightConnector1">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411" name="AutoShape 3"/>
          <p:cNvSpPr>
            <a:spLocks noChangeShapeType="1"/>
          </p:cNvSpPr>
          <p:nvPr/>
        </p:nvSpPr>
        <p:spPr bwMode="auto">
          <a:xfrm>
            <a:off x="1295400" y="1371600"/>
            <a:ext cx="1765300" cy="0"/>
          </a:xfrm>
          <a:prstGeom prst="straightConnector1">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415" name="AutoShape 7"/>
          <p:cNvSpPr>
            <a:spLocks noChangeShapeType="1"/>
          </p:cNvSpPr>
          <p:nvPr/>
        </p:nvSpPr>
        <p:spPr bwMode="auto">
          <a:xfrm flipH="1">
            <a:off x="3865563" y="457200"/>
            <a:ext cx="20637" cy="1625600"/>
          </a:xfrm>
          <a:prstGeom prst="straightConnector1">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409" name="AutoShape 1"/>
          <p:cNvSpPr>
            <a:spLocks noChangeShapeType="1"/>
          </p:cNvSpPr>
          <p:nvPr/>
        </p:nvSpPr>
        <p:spPr bwMode="auto">
          <a:xfrm>
            <a:off x="3949700" y="2057400"/>
            <a:ext cx="1765300" cy="0"/>
          </a:xfrm>
          <a:prstGeom prst="straightConnector1">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416" name="AutoShape 8"/>
          <p:cNvSpPr>
            <a:spLocks noChangeShapeType="1"/>
          </p:cNvSpPr>
          <p:nvPr/>
        </p:nvSpPr>
        <p:spPr bwMode="auto">
          <a:xfrm flipH="1">
            <a:off x="6532562" y="457200"/>
            <a:ext cx="20638" cy="1625600"/>
          </a:xfrm>
          <a:prstGeom prst="straightConnector1">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410" name="AutoShape 2"/>
          <p:cNvSpPr>
            <a:spLocks noChangeShapeType="1"/>
          </p:cNvSpPr>
          <p:nvPr/>
        </p:nvSpPr>
        <p:spPr bwMode="auto">
          <a:xfrm>
            <a:off x="6616700" y="2057400"/>
            <a:ext cx="1765300" cy="0"/>
          </a:xfrm>
          <a:prstGeom prst="straightConnector1">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413" name="AutoShape 5"/>
          <p:cNvSpPr>
            <a:spLocks noChangeShapeType="1"/>
          </p:cNvSpPr>
          <p:nvPr/>
        </p:nvSpPr>
        <p:spPr bwMode="auto">
          <a:xfrm>
            <a:off x="4114800" y="685800"/>
            <a:ext cx="1147762" cy="1190625"/>
          </a:xfrm>
          <a:prstGeom prst="straightConnector1">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417" name="AutoShape 9"/>
          <p:cNvSpPr>
            <a:spLocks noChangeShapeType="1"/>
          </p:cNvSpPr>
          <p:nvPr/>
        </p:nvSpPr>
        <p:spPr bwMode="auto">
          <a:xfrm>
            <a:off x="6689725" y="884237"/>
            <a:ext cx="1158875" cy="1020763"/>
          </a:xfrm>
          <a:prstGeom prst="straightConnector1">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412" name="AutoShape 4"/>
          <p:cNvSpPr>
            <a:spLocks noChangeShapeType="1"/>
          </p:cNvSpPr>
          <p:nvPr/>
        </p:nvSpPr>
        <p:spPr bwMode="auto">
          <a:xfrm>
            <a:off x="1295400" y="2057400"/>
            <a:ext cx="1765300" cy="0"/>
          </a:xfrm>
          <a:prstGeom prst="straightConnector1">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418" name="Rectangle 10"/>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17419" name="Rectangle 11"/>
          <p:cNvSpPr>
            <a:spLocks noChangeArrowheads="1"/>
          </p:cNvSpPr>
          <p:nvPr/>
        </p:nvSpPr>
        <p:spPr bwMode="auto">
          <a:xfrm>
            <a:off x="533400" y="685800"/>
            <a:ext cx="8077200" cy="101566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price    Company Demand under         Monopoly                                 Monopolistic              </a:t>
            </a:r>
            <a:r>
              <a:rPr kumimoji="0" lang="en-US" b="0" i="0" u="none" strike="noStrike" cap="none" normalizeH="0" dirty="0" smtClean="0">
                <a:ln>
                  <a:noFill/>
                </a:ln>
                <a:solidFill>
                  <a:schemeClr val="tx1"/>
                </a:solidFill>
                <a:effectLst/>
                <a:latin typeface="Times New Roman" pitchFamily="18" charset="0"/>
                <a:ea typeface="Calibri" pitchFamily="34" charset="0"/>
                <a:cs typeface="Times New Roman" pitchFamily="18" charset="0"/>
              </a:rPr>
              <a:t>           </a:t>
            </a:r>
          </a:p>
          <a:p>
            <a:pPr marL="0" marR="0" lvl="0" indent="0" algn="l" defTabSz="914400" rtl="0" eaLnBrk="1" fontAlgn="base" latinLnBrk="0" hangingPunct="1">
              <a:lnSpc>
                <a:spcPct val="100000"/>
              </a:lnSpc>
              <a:spcBef>
                <a:spcPct val="0"/>
              </a:spcBef>
              <a:spcAft>
                <a:spcPct val="0"/>
              </a:spcAft>
              <a:buClrTx/>
              <a:buSzTx/>
              <a:buFontTx/>
              <a:buNone/>
              <a:tabLst/>
            </a:pPr>
            <a:r>
              <a:rPr lang="en-US" baseline="0" dirty="0">
                <a:latin typeface="Times New Roman" pitchFamily="18" charset="0"/>
                <a:ea typeface="Calibri" pitchFamily="34" charset="0"/>
                <a:cs typeface="Times New Roman" pitchFamily="18" charset="0"/>
              </a:rPr>
              <a:t> </a:t>
            </a:r>
            <a:r>
              <a:rPr lang="en-US" baseline="0" dirty="0" smtClean="0">
                <a:latin typeface="Times New Roman" pitchFamily="18" charset="0"/>
                <a:ea typeface="Calibri" pitchFamily="34" charset="0"/>
                <a:cs typeface="Times New Roman" pitchFamily="18" charset="0"/>
              </a:rPr>
              <a:t>            </a:t>
            </a:r>
            <a:r>
              <a:rPr kumimoji="0" lang="en-US"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perfect competition                                                                   </a:t>
            </a:r>
            <a:r>
              <a:rPr kumimoji="0" lang="en-US"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Competition</a:t>
            </a:r>
            <a:endParaRPr kumimoji="0" lang="en-US"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17420" name="Rectangle 12"/>
          <p:cNvSpPr>
            <a:spLocks noChangeArrowheads="1"/>
          </p:cNvSpPr>
          <p:nvPr/>
        </p:nvSpPr>
        <p:spPr bwMode="auto">
          <a:xfrm>
            <a:off x="838200" y="457200"/>
            <a:ext cx="6781800" cy="144655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2041525" algn="l"/>
              </a:tabLst>
            </a:pPr>
            <a:r>
              <a:rPr kumimoji="0" lang="en-US"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p>
          <a:p>
            <a:pPr marL="0" marR="0" lvl="0" indent="0" algn="l" defTabSz="914400" rtl="0" eaLnBrk="1" fontAlgn="base" latinLnBrk="0" hangingPunct="1">
              <a:lnSpc>
                <a:spcPct val="100000"/>
              </a:lnSpc>
              <a:spcBef>
                <a:spcPct val="0"/>
              </a:spcBef>
              <a:spcAft>
                <a:spcPct val="0"/>
              </a:spcAft>
              <a:buClrTx/>
              <a:buSzTx/>
              <a:buFontTx/>
              <a:buNone/>
              <a:tabLst>
                <a:tab pos="2041525" algn="l"/>
              </a:tabLst>
            </a:pPr>
            <a:endParaRPr lang="en-US" sz="1400" dirty="0">
              <a:latin typeface="Times New Roman" pitchFamily="18" charset="0"/>
              <a:ea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tab pos="2041525" algn="l"/>
              </a:tabLst>
            </a:pPr>
            <a:endParaRPr kumimoji="0" lang="en-US"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tab pos="2041525" algn="l"/>
              </a:tabLst>
            </a:pPr>
            <a:endParaRPr lang="en-US" sz="1400" dirty="0">
              <a:latin typeface="Times New Roman" pitchFamily="18" charset="0"/>
              <a:ea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tab pos="2041525" algn="l"/>
              </a:tabLst>
            </a:pPr>
            <a:r>
              <a:rPr kumimoji="0" lang="en-US"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p	</a:t>
            </a:r>
            <a:r>
              <a:rPr kumimoji="0" lang="en-US" sz="1400" b="0" i="0" u="none" strike="noStrike" cap="none" normalizeH="0" dirty="0" smtClean="0">
                <a:ln>
                  <a:noFill/>
                </a:ln>
                <a:solidFill>
                  <a:schemeClr val="tx1"/>
                </a:solidFill>
                <a:effectLst/>
                <a:latin typeface="Times New Roman" pitchFamily="18" charset="0"/>
                <a:ea typeface="Calibri" pitchFamily="34" charset="0"/>
                <a:cs typeface="Times New Roman" pitchFamily="18" charset="0"/>
              </a:rPr>
              <a:t>    </a:t>
            </a:r>
            <a:r>
              <a:rPr kumimoji="0" lang="en-US"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d</a:t>
            </a:r>
            <a:endParaRPr kumimoji="0" lang="en-US" sz="8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2041525" algn="l"/>
              </a:tabLst>
            </a:pPr>
            <a:endParaRPr kumimoji="0" lang="en-US" sz="1800" b="0" i="0" u="none" strike="noStrike" cap="none" normalizeH="0" baseline="0" dirty="0" smtClean="0">
              <a:ln>
                <a:noFill/>
              </a:ln>
              <a:solidFill>
                <a:schemeClr val="tx1"/>
              </a:solidFill>
              <a:effectLst/>
              <a:latin typeface="Arial" pitchFamily="34" charset="0"/>
            </a:endParaRPr>
          </a:p>
        </p:txBody>
      </p:sp>
      <p:sp>
        <p:nvSpPr>
          <p:cNvPr id="17421" name="Rectangle 13"/>
          <p:cNvSpPr>
            <a:spLocks noChangeArrowheads="1"/>
          </p:cNvSpPr>
          <p:nvPr/>
        </p:nvSpPr>
        <p:spPr bwMode="auto">
          <a:xfrm>
            <a:off x="0" y="45720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5943600" algn="r"/>
              </a:tabLst>
            </a:pPr>
            <a:r>
              <a:rPr kumimoji="0" lang="en-US" sz="1400" b="0" i="0" u="none" strike="noStrike" cap="none" normalizeH="0" baseline="0" smtClean="0">
                <a:ln>
                  <a:noFill/>
                </a:ln>
                <a:solidFill>
                  <a:schemeClr val="tx1"/>
                </a:solidFill>
                <a:effectLst/>
                <a:latin typeface="Times New Roman" pitchFamily="18" charset="0"/>
                <a:ea typeface="Calibri" pitchFamily="34" charset="0"/>
                <a:cs typeface="Times New Roman" pitchFamily="18" charset="0"/>
              </a:rPr>
              <a:t>	</a:t>
            </a:r>
            <a:endParaRPr kumimoji="0" lang="en-US" sz="1800" b="0" i="0" u="none" strike="noStrike" cap="none" normalizeH="0" baseline="0" smtClean="0">
              <a:ln>
                <a:noFill/>
              </a:ln>
              <a:solidFill>
                <a:schemeClr val="tx1"/>
              </a:solidFill>
              <a:effectLst/>
              <a:latin typeface="Arial" pitchFamily="34" charset="0"/>
            </a:endParaRPr>
          </a:p>
        </p:txBody>
      </p:sp>
      <p:sp>
        <p:nvSpPr>
          <p:cNvPr id="15" name="Rectangle 14"/>
          <p:cNvSpPr/>
          <p:nvPr/>
        </p:nvSpPr>
        <p:spPr>
          <a:xfrm>
            <a:off x="2971800" y="2590800"/>
            <a:ext cx="3352799" cy="461665"/>
          </a:xfrm>
          <a:prstGeom prst="rect">
            <a:avLst/>
          </a:prstGeom>
        </p:spPr>
        <p:txBody>
          <a:bodyPr wrap="square">
            <a:spAutoFit/>
          </a:bodyPr>
          <a:lstStyle/>
          <a:p>
            <a:r>
              <a:rPr lang="en-US" sz="2400" dirty="0"/>
              <a:t>quantity demanded</a:t>
            </a:r>
          </a:p>
        </p:txBody>
      </p:sp>
      <p:sp>
        <p:nvSpPr>
          <p:cNvPr id="17422" name="Rectangle 14"/>
          <p:cNvSpPr>
            <a:spLocks noChangeArrowheads="1"/>
          </p:cNvSpPr>
          <p:nvPr/>
        </p:nvSpPr>
        <p:spPr bwMode="auto">
          <a:xfrm>
            <a:off x="152400" y="3505200"/>
            <a:ext cx="8763000" cy="83099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5943600" algn="r"/>
              </a:tabLst>
            </a:pP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This figures indicates demand conditions of industry and company in different markets. </a:t>
            </a:r>
            <a:endParaRPr kumimoji="0" lang="en-US" sz="2400" b="0" i="0" u="none" strike="noStrike" cap="none" normalizeH="0" baseline="0" dirty="0" smtClean="0">
              <a:ln>
                <a:noFill/>
              </a:ln>
              <a:solidFill>
                <a:schemeClr val="tx1"/>
              </a:solidFill>
              <a:effectLst/>
              <a:latin typeface="Arial" pitchFamily="34" charset="0"/>
            </a:endParaRPr>
          </a:p>
        </p:txBody>
      </p:sp>
    </p:spTree>
    <p:extLst>
      <p:ext uri="{BB962C8B-B14F-4D97-AF65-F5344CB8AC3E}">
        <p14:creationId xmlns:p14="http://schemas.microsoft.com/office/powerpoint/2010/main" val="2970532092"/>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74638"/>
            <a:ext cx="8534400" cy="5973762"/>
          </a:xfrm>
        </p:spPr>
        <p:txBody>
          <a:bodyPr>
            <a:normAutofit fontScale="90000"/>
          </a:bodyPr>
          <a:lstStyle/>
          <a:p>
            <a:pPr algn="just"/>
            <a:r>
              <a:rPr lang="en-US" sz="2700" b="1" u="sng" dirty="0" err="1" smtClean="0">
                <a:latin typeface="Times New Roman" pitchFamily="18" charset="0"/>
                <a:cs typeface="Times New Roman" pitchFamily="18" charset="0"/>
              </a:rPr>
              <a:t>DemandandRevenueRelationship</a:t>
            </a:r>
            <a:r>
              <a:rPr lang="en-US" sz="3100" dirty="0">
                <a:latin typeface="Times New Roman" pitchFamily="18" charset="0"/>
                <a:cs typeface="Times New Roman" pitchFamily="18" charset="0"/>
              </a:rPr>
              <a:t>.</a:t>
            </a:r>
            <a:r>
              <a:rPr lang="en-US" sz="2700" dirty="0">
                <a:latin typeface="Times New Roman" pitchFamily="18" charset="0"/>
                <a:cs typeface="Times New Roman" pitchFamily="18" charset="0"/>
              </a:rPr>
              <a:t/>
            </a:r>
            <a:br>
              <a:rPr lang="en-US" sz="2700" dirty="0">
                <a:latin typeface="Times New Roman" pitchFamily="18" charset="0"/>
                <a:cs typeface="Times New Roman" pitchFamily="18" charset="0"/>
              </a:rPr>
            </a:br>
            <a:r>
              <a:rPr lang="en-US" sz="2700" dirty="0">
                <a:latin typeface="Times New Roman" pitchFamily="18" charset="0"/>
                <a:cs typeface="Times New Roman" pitchFamily="18" charset="0"/>
              </a:rPr>
              <a:t>For the purpose of demand analysis, it is useful to distinguish between various types of revenue such as Total Revenue (TR), Average Revenue ( AR), Marginal Revenue(MR), and Incremental Revenue (IR), and study the relationship between them</a:t>
            </a:r>
            <a:r>
              <a:rPr lang="en-US" sz="2700" dirty="0" smtClean="0">
                <a:latin typeface="Times New Roman" pitchFamily="18" charset="0"/>
                <a:cs typeface="Times New Roman" pitchFamily="18" charset="0"/>
              </a:rPr>
              <a:t>.</a:t>
            </a:r>
            <a:br>
              <a:rPr lang="en-US" sz="2700" dirty="0" smtClean="0">
                <a:latin typeface="Times New Roman" pitchFamily="18" charset="0"/>
                <a:cs typeface="Times New Roman" pitchFamily="18" charset="0"/>
              </a:rPr>
            </a:br>
            <a:r>
              <a:rPr lang="en-US" sz="2700" dirty="0">
                <a:latin typeface="Times New Roman" pitchFamily="18" charset="0"/>
                <a:cs typeface="Times New Roman" pitchFamily="18" charset="0"/>
              </a:rPr>
              <a:t/>
            </a:r>
            <a:br>
              <a:rPr lang="en-US" sz="2700" dirty="0">
                <a:latin typeface="Times New Roman" pitchFamily="18" charset="0"/>
                <a:cs typeface="Times New Roman" pitchFamily="18" charset="0"/>
              </a:rPr>
            </a:br>
            <a:r>
              <a:rPr lang="en-US" sz="2700" dirty="0" smtClean="0">
                <a:latin typeface="Times New Roman" pitchFamily="18" charset="0"/>
                <a:cs typeface="Times New Roman" pitchFamily="18" charset="0"/>
              </a:rPr>
              <a:t>1. </a:t>
            </a:r>
            <a:r>
              <a:rPr lang="en-US" sz="2700" b="1" dirty="0" smtClean="0">
                <a:latin typeface="Times New Roman" pitchFamily="18" charset="0"/>
                <a:cs typeface="Times New Roman" pitchFamily="18" charset="0"/>
              </a:rPr>
              <a:t>Total </a:t>
            </a:r>
            <a:r>
              <a:rPr lang="en-US" sz="2700" b="1" dirty="0">
                <a:latin typeface="Times New Roman" pitchFamily="18" charset="0"/>
                <a:cs typeface="Times New Roman" pitchFamily="18" charset="0"/>
              </a:rPr>
              <a:t>Revenue – (TR) </a:t>
            </a:r>
            <a:r>
              <a:rPr lang="en-US" sz="2700" dirty="0">
                <a:latin typeface="Times New Roman" pitchFamily="18" charset="0"/>
                <a:cs typeface="Times New Roman" pitchFamily="18" charset="0"/>
              </a:rPr>
              <a:t>is the total amount received as sales proceeds. It is calculated by multiplying  the quantity sold by its price. </a:t>
            </a:r>
            <a:r>
              <a:rPr lang="en-US" sz="2700" dirty="0">
                <a:latin typeface="Times New Roman" pitchFamily="18" charset="0"/>
                <a:cs typeface="Times New Roman" pitchFamily="18" charset="0"/>
                <a:sym typeface="Symbol"/>
              </a:rPr>
              <a:t></a:t>
            </a:r>
            <a:r>
              <a:rPr lang="en-US" sz="2700" dirty="0">
                <a:latin typeface="Times New Roman" pitchFamily="18" charset="0"/>
                <a:cs typeface="Times New Roman" pitchFamily="18" charset="0"/>
              </a:rPr>
              <a:t> TR= P*Q</a:t>
            </a:r>
            <a:br>
              <a:rPr lang="en-US" sz="2700" dirty="0">
                <a:latin typeface="Times New Roman" pitchFamily="18" charset="0"/>
                <a:cs typeface="Times New Roman" pitchFamily="18" charset="0"/>
              </a:rPr>
            </a:br>
            <a:r>
              <a:rPr lang="en-US" sz="2700" dirty="0">
                <a:latin typeface="Times New Roman" pitchFamily="18" charset="0"/>
                <a:cs typeface="Times New Roman" pitchFamily="18" charset="0"/>
              </a:rPr>
              <a:t>where, TR= Total Revenue, P= Price per Unit, Q= Quantity Sold, suppose a firm sells, 1000 units at a price of Rs. 10 per unit, in this case Total Revenue is Rs. 10000/- (1000*10) </a:t>
            </a:r>
            <a:r>
              <a:rPr lang="en-US" dirty="0"/>
              <a:t/>
            </a:r>
            <a:br>
              <a:rPr lang="en-US" dirty="0"/>
            </a:br>
            <a:endParaRPr lang="en-US" dirty="0"/>
          </a:p>
        </p:txBody>
      </p:sp>
    </p:spTree>
    <p:extLst>
      <p:ext uri="{BB962C8B-B14F-4D97-AF65-F5344CB8AC3E}">
        <p14:creationId xmlns:p14="http://schemas.microsoft.com/office/powerpoint/2010/main" val="26167701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1"/>
          <p:cNvSpPr>
            <a:spLocks noChangeArrowheads="1"/>
          </p:cNvSpPr>
          <p:nvPr/>
        </p:nvSpPr>
        <p:spPr bwMode="auto">
          <a:xfrm>
            <a:off x="304800" y="380762"/>
            <a:ext cx="8610600" cy="618630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228600" algn="just" defTabSz="914400" rtl="0" eaLnBrk="1" fontAlgn="base" latinLnBrk="0" hangingPunct="1">
              <a:lnSpc>
                <a:spcPct val="100000"/>
              </a:lnSpc>
              <a:spcBef>
                <a:spcPct val="0"/>
              </a:spcBef>
              <a:spcAft>
                <a:spcPct val="0"/>
              </a:spcAft>
              <a:buClrTx/>
              <a:buSzTx/>
              <a:buFontTx/>
              <a:buNone/>
              <a:tabLst/>
            </a:pPr>
            <a:r>
              <a:rPr kumimoji="0" lang="en-US" sz="3600" b="1" i="0" u="sng"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Individual demand &amp; Market demand</a:t>
            </a:r>
            <a:r>
              <a:rPr kumimoji="0" lang="en-US" sz="3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endParaRPr kumimoji="0" lang="en-US" sz="1600" b="0" i="0" u="none" strike="noStrike" cap="none" normalizeH="0" baseline="0" dirty="0" smtClean="0">
              <a:ln>
                <a:noFill/>
              </a:ln>
              <a:solidFill>
                <a:schemeClr val="tx1"/>
              </a:solidFill>
              <a:effectLst/>
              <a:latin typeface="Arial" pitchFamily="34" charset="0"/>
            </a:endParaRPr>
          </a:p>
          <a:p>
            <a:pPr marL="0" marR="0" lvl="0" indent="228600" algn="just" defTabSz="914400" rtl="0" eaLnBrk="0" fontAlgn="base" latinLnBrk="0" hangingPunct="0">
              <a:lnSpc>
                <a:spcPct val="100000"/>
              </a:lnSpc>
              <a:spcBef>
                <a:spcPct val="0"/>
              </a:spcBef>
              <a:spcAft>
                <a:spcPct val="0"/>
              </a:spcAft>
              <a:buClrTx/>
              <a:buSzTx/>
              <a:buFontTx/>
              <a:buNone/>
              <a:tabLst/>
            </a:pPr>
            <a:r>
              <a:rPr kumimoji="0" lang="en-US" sz="36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Consumer demand for a product may be viewed at two levels</a:t>
            </a:r>
            <a:r>
              <a:rPr kumimoji="0" lang="en-US" sz="3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endParaRPr kumimoji="0" lang="en-US" sz="1600" b="0" i="0" u="none" strike="noStrike" cap="none" normalizeH="0" baseline="0" dirty="0" smtClean="0">
              <a:ln>
                <a:noFill/>
              </a:ln>
              <a:solidFill>
                <a:schemeClr val="tx1"/>
              </a:solidFill>
              <a:effectLst/>
              <a:latin typeface="Arial" pitchFamily="34" charset="0"/>
            </a:endParaRPr>
          </a:p>
          <a:p>
            <a:pPr marL="0" marR="0" lvl="0" indent="228600" algn="just" defTabSz="914400" rtl="0" eaLnBrk="0" fontAlgn="base" latinLnBrk="0" hangingPunct="0">
              <a:lnSpc>
                <a:spcPct val="100000"/>
              </a:lnSpc>
              <a:spcBef>
                <a:spcPct val="0"/>
              </a:spcBef>
              <a:spcAft>
                <a:spcPct val="0"/>
              </a:spcAft>
              <a:buClrTx/>
              <a:buSzTx/>
              <a:buFontTx/>
              <a:buChar char="•"/>
              <a:tabLst/>
            </a:pPr>
            <a:r>
              <a:rPr kumimoji="0" lang="en-US" sz="3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Individual demand</a:t>
            </a:r>
            <a:endParaRPr kumimoji="0" lang="en-US" sz="1600" b="0" i="0" u="none" strike="noStrike" cap="none" normalizeH="0" baseline="0" dirty="0" smtClean="0">
              <a:ln>
                <a:noFill/>
              </a:ln>
              <a:solidFill>
                <a:schemeClr val="tx1"/>
              </a:solidFill>
              <a:effectLst/>
              <a:latin typeface="Arial" pitchFamily="34" charset="0"/>
            </a:endParaRPr>
          </a:p>
          <a:p>
            <a:pPr marL="0" marR="0" lvl="0" indent="228600" algn="just" defTabSz="914400" rtl="0" eaLnBrk="0" fontAlgn="base" latinLnBrk="0" hangingPunct="0">
              <a:lnSpc>
                <a:spcPct val="100000"/>
              </a:lnSpc>
              <a:spcBef>
                <a:spcPct val="0"/>
              </a:spcBef>
              <a:spcAft>
                <a:spcPct val="0"/>
              </a:spcAft>
              <a:buClrTx/>
              <a:buSzTx/>
              <a:buFontTx/>
              <a:buChar char="•"/>
              <a:tabLst/>
            </a:pPr>
            <a:r>
              <a:rPr kumimoji="0" lang="en-US" sz="3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Market demand</a:t>
            </a:r>
            <a:endParaRPr kumimoji="0" lang="en-US" sz="1600" b="0" i="0" u="none" strike="noStrike" cap="none" normalizeH="0" baseline="0" dirty="0" smtClean="0">
              <a:ln>
                <a:noFill/>
              </a:ln>
              <a:solidFill>
                <a:schemeClr val="tx1"/>
              </a:solidFill>
              <a:effectLst/>
              <a:latin typeface="Arial" pitchFamily="34" charset="0"/>
            </a:endParaRPr>
          </a:p>
          <a:p>
            <a:pPr marL="0" marR="0" lvl="0" indent="228600" algn="just" defTabSz="914400" rtl="0" eaLnBrk="0" fontAlgn="base" latinLnBrk="0" hangingPunct="0">
              <a:lnSpc>
                <a:spcPct val="100000"/>
              </a:lnSpc>
              <a:spcBef>
                <a:spcPct val="0"/>
              </a:spcBef>
              <a:spcAft>
                <a:spcPct val="0"/>
              </a:spcAft>
              <a:buClrTx/>
              <a:buSzTx/>
              <a:buFontTx/>
              <a:buNone/>
              <a:tabLst/>
            </a:pPr>
            <a:r>
              <a:rPr kumimoji="0" lang="en-US" sz="36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Individual demand </a:t>
            </a:r>
            <a:r>
              <a:rPr kumimoji="0" lang="en-US" sz="3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refers to demand for a commodity from the individual point of view. The quantity of a product consumer would buy at a given price over a given period of time is his individual demand for that particular product.</a:t>
            </a:r>
            <a:endParaRPr kumimoji="0" lang="en-US" sz="4400" b="0" i="0" u="none" strike="noStrike" cap="none" normalizeH="0" baseline="0" dirty="0" smtClean="0">
              <a:ln>
                <a:noFill/>
              </a:ln>
              <a:solidFill>
                <a:schemeClr val="tx1"/>
              </a:solidFill>
              <a:effectLst/>
              <a:latin typeface="Arial" pitchFamily="34" charset="0"/>
            </a:endParaRPr>
          </a:p>
        </p:txBody>
      </p:sp>
    </p:spTree>
  </p:cSld>
  <p:clrMapOvr>
    <a:masterClrMapping/>
  </p:clrMapOvr>
  <p:transition>
    <p:comb dir="vert"/>
  </p:transition>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202362"/>
          </a:xfrm>
        </p:spPr>
        <p:txBody>
          <a:bodyPr>
            <a:normAutofit fontScale="90000"/>
          </a:bodyPr>
          <a:lstStyle/>
          <a:p>
            <a:pPr lvl="0"/>
            <a:r>
              <a:rPr lang="en-US" sz="2700" dirty="0" smtClean="0">
                <a:latin typeface="Times New Roman" pitchFamily="18" charset="0"/>
                <a:cs typeface="Times New Roman" pitchFamily="18" charset="0"/>
              </a:rPr>
              <a:t>2. </a:t>
            </a:r>
            <a:r>
              <a:rPr lang="en-US" sz="2700" b="1" dirty="0" smtClean="0">
                <a:latin typeface="Times New Roman" pitchFamily="18" charset="0"/>
                <a:cs typeface="Times New Roman" pitchFamily="18" charset="0"/>
              </a:rPr>
              <a:t>Average </a:t>
            </a:r>
            <a:r>
              <a:rPr lang="en-US" sz="2700" b="1" dirty="0">
                <a:latin typeface="Times New Roman" pitchFamily="18" charset="0"/>
                <a:cs typeface="Times New Roman" pitchFamily="18" charset="0"/>
              </a:rPr>
              <a:t>Revenue – </a:t>
            </a:r>
            <a:r>
              <a:rPr lang="en-US" sz="2700" dirty="0">
                <a:latin typeface="Times New Roman" pitchFamily="18" charset="0"/>
                <a:cs typeface="Times New Roman" pitchFamily="18" charset="0"/>
              </a:rPr>
              <a:t>is the revenue per unit of output sold. It is obtained by dividing the total revenue by the number of unit sold.</a:t>
            </a:r>
            <a:br>
              <a:rPr lang="en-US" sz="2700" dirty="0">
                <a:latin typeface="Times New Roman" pitchFamily="18" charset="0"/>
                <a:cs typeface="Times New Roman" pitchFamily="18" charset="0"/>
              </a:rPr>
            </a:br>
            <a:r>
              <a:rPr lang="en-US" sz="2700" dirty="0">
                <a:latin typeface="Times New Roman" pitchFamily="18" charset="0"/>
                <a:cs typeface="Times New Roman" pitchFamily="18" charset="0"/>
                <a:sym typeface="Symbol"/>
              </a:rPr>
              <a:t></a:t>
            </a:r>
            <a:r>
              <a:rPr lang="en-US" sz="2700" dirty="0">
                <a:latin typeface="Times New Roman" pitchFamily="18" charset="0"/>
                <a:cs typeface="Times New Roman" pitchFamily="18" charset="0"/>
              </a:rPr>
              <a:t> AR = TR/Q </a:t>
            </a:r>
            <a:br>
              <a:rPr lang="en-US" sz="2700" dirty="0">
                <a:latin typeface="Times New Roman" pitchFamily="18" charset="0"/>
                <a:cs typeface="Times New Roman" pitchFamily="18" charset="0"/>
              </a:rPr>
            </a:br>
            <a:r>
              <a:rPr lang="en-US" sz="2700" dirty="0">
                <a:latin typeface="Times New Roman" pitchFamily="18" charset="0"/>
                <a:cs typeface="Times New Roman" pitchFamily="18" charset="0"/>
              </a:rPr>
              <a:t>where,  AR= Average Revenue </a:t>
            </a:r>
            <a:br>
              <a:rPr lang="en-US" sz="2700" dirty="0">
                <a:latin typeface="Times New Roman" pitchFamily="18" charset="0"/>
                <a:cs typeface="Times New Roman" pitchFamily="18" charset="0"/>
              </a:rPr>
            </a:br>
            <a:r>
              <a:rPr lang="en-US" sz="2700" dirty="0">
                <a:latin typeface="Times New Roman" pitchFamily="18" charset="0"/>
                <a:cs typeface="Times New Roman" pitchFamily="18" charset="0"/>
              </a:rPr>
              <a:t>           TR = Total Revenue</a:t>
            </a:r>
            <a:br>
              <a:rPr lang="en-US" sz="2700" dirty="0">
                <a:latin typeface="Times New Roman" pitchFamily="18" charset="0"/>
                <a:cs typeface="Times New Roman" pitchFamily="18" charset="0"/>
              </a:rPr>
            </a:br>
            <a:r>
              <a:rPr lang="en-US" sz="2700" dirty="0">
                <a:latin typeface="Times New Roman" pitchFamily="18" charset="0"/>
                <a:cs typeface="Times New Roman" pitchFamily="18" charset="0"/>
              </a:rPr>
              <a:t>             Q = Quantity Sold</a:t>
            </a:r>
            <a:br>
              <a:rPr lang="en-US" sz="2700" dirty="0">
                <a:latin typeface="Times New Roman" pitchFamily="18" charset="0"/>
                <a:cs typeface="Times New Roman" pitchFamily="18" charset="0"/>
              </a:rPr>
            </a:br>
            <a:r>
              <a:rPr lang="en-US" sz="2700" dirty="0">
                <a:latin typeface="Times New Roman" pitchFamily="18" charset="0"/>
                <a:cs typeface="Times New Roman" pitchFamily="18" charset="0"/>
              </a:rPr>
              <a:t>As per the previous example, AR = Rs.10000/1000 Units = 10</a:t>
            </a:r>
            <a:br>
              <a:rPr lang="en-US" sz="2700" dirty="0">
                <a:latin typeface="Times New Roman" pitchFamily="18" charset="0"/>
                <a:cs typeface="Times New Roman" pitchFamily="18" charset="0"/>
              </a:rPr>
            </a:br>
            <a:r>
              <a:rPr lang="en-US" sz="2700" dirty="0">
                <a:latin typeface="Times New Roman" pitchFamily="18" charset="0"/>
                <a:cs typeface="Times New Roman" pitchFamily="18" charset="0"/>
                <a:sym typeface="Symbol"/>
              </a:rPr>
              <a:t></a:t>
            </a:r>
            <a:r>
              <a:rPr lang="en-US" sz="2700" dirty="0">
                <a:latin typeface="Times New Roman" pitchFamily="18" charset="0"/>
                <a:cs typeface="Times New Roman" pitchFamily="18" charset="0"/>
              </a:rPr>
              <a:t>AR = Rs. </a:t>
            </a:r>
            <a:r>
              <a:rPr lang="en-US" sz="2700" dirty="0" smtClean="0">
                <a:latin typeface="Times New Roman" pitchFamily="18" charset="0"/>
                <a:cs typeface="Times New Roman" pitchFamily="18" charset="0"/>
              </a:rPr>
              <a:t>10</a:t>
            </a:r>
            <a:br>
              <a:rPr lang="en-US" sz="2700" dirty="0" smtClean="0">
                <a:latin typeface="Times New Roman" pitchFamily="18" charset="0"/>
                <a:cs typeface="Times New Roman" pitchFamily="18" charset="0"/>
              </a:rPr>
            </a:br>
            <a:r>
              <a:rPr lang="en-US" sz="2700" dirty="0">
                <a:latin typeface="Times New Roman" pitchFamily="18" charset="0"/>
                <a:cs typeface="Times New Roman" pitchFamily="18" charset="0"/>
              </a:rPr>
              <a:t/>
            </a:r>
            <a:br>
              <a:rPr lang="en-US" sz="2700" dirty="0">
                <a:latin typeface="Times New Roman" pitchFamily="18" charset="0"/>
                <a:cs typeface="Times New Roman" pitchFamily="18" charset="0"/>
              </a:rPr>
            </a:br>
            <a:r>
              <a:rPr lang="en-US" sz="2700" dirty="0" smtClean="0">
                <a:latin typeface="Times New Roman" pitchFamily="18" charset="0"/>
                <a:cs typeface="Times New Roman" pitchFamily="18" charset="0"/>
              </a:rPr>
              <a:t>3. </a:t>
            </a:r>
            <a:r>
              <a:rPr lang="en-US" sz="2700" b="1" dirty="0" smtClean="0">
                <a:latin typeface="Times New Roman" pitchFamily="18" charset="0"/>
                <a:cs typeface="Times New Roman" pitchFamily="18" charset="0"/>
              </a:rPr>
              <a:t>Marginal </a:t>
            </a:r>
            <a:r>
              <a:rPr lang="en-US" sz="2700" b="1" dirty="0">
                <a:latin typeface="Times New Roman" pitchFamily="18" charset="0"/>
                <a:cs typeface="Times New Roman" pitchFamily="18" charset="0"/>
              </a:rPr>
              <a:t>Revenue (MR) </a:t>
            </a:r>
            <a:r>
              <a:rPr lang="en-US" sz="2700" dirty="0">
                <a:latin typeface="Times New Roman" pitchFamily="18" charset="0"/>
                <a:cs typeface="Times New Roman" pitchFamily="18" charset="0"/>
              </a:rPr>
              <a:t>– is the net edition made to the total revenue by selling an extra unit of output. It shows the change in the Total Revenue when one more or less unit is sold. </a:t>
            </a:r>
            <a:br>
              <a:rPr lang="en-US" sz="2700" dirty="0">
                <a:latin typeface="Times New Roman" pitchFamily="18" charset="0"/>
                <a:cs typeface="Times New Roman" pitchFamily="18" charset="0"/>
              </a:rPr>
            </a:br>
            <a:r>
              <a:rPr lang="en-US" sz="2700" dirty="0">
                <a:latin typeface="Times New Roman" pitchFamily="18" charset="0"/>
                <a:cs typeface="Times New Roman" pitchFamily="18" charset="0"/>
              </a:rPr>
              <a:t>MR = </a:t>
            </a:r>
            <a:r>
              <a:rPr lang="en-US" sz="2700" u="sng" dirty="0">
                <a:latin typeface="Times New Roman" pitchFamily="18" charset="0"/>
                <a:cs typeface="Times New Roman" pitchFamily="18" charset="0"/>
              </a:rPr>
              <a:t>R</a:t>
            </a:r>
            <a:r>
              <a:rPr lang="en-US" sz="2700" u="sng" baseline="-25000" dirty="0">
                <a:latin typeface="Times New Roman" pitchFamily="18" charset="0"/>
                <a:cs typeface="Times New Roman" pitchFamily="18" charset="0"/>
              </a:rPr>
              <a:t>2 </a:t>
            </a:r>
            <a:r>
              <a:rPr lang="en-US" sz="2700" u="sng" dirty="0">
                <a:latin typeface="Times New Roman" pitchFamily="18" charset="0"/>
                <a:cs typeface="Times New Roman" pitchFamily="18" charset="0"/>
              </a:rPr>
              <a:t>–R</a:t>
            </a:r>
            <a:r>
              <a:rPr lang="en-US" sz="2700" u="sng" baseline="-25000" dirty="0">
                <a:latin typeface="Times New Roman" pitchFamily="18" charset="0"/>
                <a:cs typeface="Times New Roman" pitchFamily="18" charset="0"/>
              </a:rPr>
              <a:t>1     </a:t>
            </a:r>
            <a:r>
              <a:rPr lang="en-US" sz="2700" dirty="0">
                <a:latin typeface="Times New Roman" pitchFamily="18" charset="0"/>
                <a:cs typeface="Times New Roman" pitchFamily="18" charset="0"/>
              </a:rPr>
              <a:t>or </a:t>
            </a:r>
            <a:r>
              <a:rPr lang="en-US" sz="2700" u="sng" dirty="0">
                <a:latin typeface="Times New Roman" pitchFamily="18" charset="0"/>
                <a:cs typeface="Times New Roman" pitchFamily="18" charset="0"/>
                <a:sym typeface="Symbol"/>
              </a:rPr>
              <a:t></a:t>
            </a:r>
            <a:r>
              <a:rPr lang="en-US" sz="2700" u="sng" dirty="0">
                <a:latin typeface="Times New Roman" pitchFamily="18" charset="0"/>
                <a:cs typeface="Times New Roman" pitchFamily="18" charset="0"/>
              </a:rPr>
              <a:t>TR</a:t>
            </a:r>
            <a:r>
              <a:rPr lang="en-US" sz="2700" dirty="0">
                <a:latin typeface="Times New Roman" pitchFamily="18" charset="0"/>
                <a:cs typeface="Times New Roman" pitchFamily="18" charset="0"/>
              </a:rPr>
              <a:t/>
            </a:r>
            <a:br>
              <a:rPr lang="en-US" sz="2700" dirty="0">
                <a:latin typeface="Times New Roman" pitchFamily="18" charset="0"/>
                <a:cs typeface="Times New Roman" pitchFamily="18" charset="0"/>
              </a:rPr>
            </a:br>
            <a:r>
              <a:rPr lang="en-US" sz="2700" dirty="0">
                <a:latin typeface="Times New Roman" pitchFamily="18" charset="0"/>
                <a:cs typeface="Times New Roman" pitchFamily="18" charset="0"/>
              </a:rPr>
              <a:t>         Q</a:t>
            </a:r>
            <a:r>
              <a:rPr lang="en-US" sz="2700" baseline="-25000" dirty="0">
                <a:latin typeface="Times New Roman" pitchFamily="18" charset="0"/>
                <a:cs typeface="Times New Roman" pitchFamily="18" charset="0"/>
              </a:rPr>
              <a:t>2 </a:t>
            </a:r>
            <a:r>
              <a:rPr lang="en-US" sz="2700" dirty="0">
                <a:latin typeface="Times New Roman" pitchFamily="18" charset="0"/>
                <a:cs typeface="Times New Roman" pitchFamily="18" charset="0"/>
              </a:rPr>
              <a:t>– Q</a:t>
            </a:r>
            <a:r>
              <a:rPr lang="en-US" sz="2700" baseline="-25000" dirty="0">
                <a:latin typeface="Times New Roman" pitchFamily="18" charset="0"/>
                <a:cs typeface="Times New Roman" pitchFamily="18" charset="0"/>
              </a:rPr>
              <a:t>1           </a:t>
            </a:r>
            <a:r>
              <a:rPr lang="en-US" sz="2700" dirty="0">
                <a:latin typeface="Times New Roman" pitchFamily="18" charset="0"/>
                <a:cs typeface="Times New Roman" pitchFamily="18" charset="0"/>
              </a:rPr>
              <a:t> </a:t>
            </a:r>
            <a:r>
              <a:rPr lang="en-US" sz="2700" dirty="0">
                <a:latin typeface="Times New Roman" pitchFamily="18" charset="0"/>
                <a:cs typeface="Times New Roman" pitchFamily="18" charset="0"/>
                <a:sym typeface="Symbol"/>
              </a:rPr>
              <a:t></a:t>
            </a:r>
            <a:r>
              <a:rPr lang="en-US" sz="2700" dirty="0">
                <a:latin typeface="Times New Roman" pitchFamily="18" charset="0"/>
                <a:cs typeface="Times New Roman" pitchFamily="18" charset="0"/>
              </a:rPr>
              <a:t>Q</a:t>
            </a:r>
            <a:r>
              <a:rPr lang="en-US" dirty="0"/>
              <a:t/>
            </a:r>
            <a:br>
              <a:rPr lang="en-US" dirty="0"/>
            </a:br>
            <a:endParaRPr lang="en-US" dirty="0"/>
          </a:p>
        </p:txBody>
      </p:sp>
    </p:spTree>
    <p:extLst>
      <p:ext uri="{BB962C8B-B14F-4D97-AF65-F5344CB8AC3E}">
        <p14:creationId xmlns:p14="http://schemas.microsoft.com/office/powerpoint/2010/main" val="1842625160"/>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6096000"/>
          </a:xfrm>
        </p:spPr>
        <p:txBody>
          <a:bodyPr>
            <a:normAutofit fontScale="90000"/>
          </a:bodyPr>
          <a:lstStyle/>
          <a:p>
            <a:pPr algn="l"/>
            <a:r>
              <a:rPr lang="en-US" sz="2700" dirty="0" smtClean="0">
                <a:latin typeface="Times New Roman" pitchFamily="18" charset="0"/>
                <a:cs typeface="Times New Roman" pitchFamily="18" charset="0"/>
              </a:rPr>
              <a:t/>
            </a:r>
            <a:br>
              <a:rPr lang="en-US" sz="2700" dirty="0" smtClean="0">
                <a:latin typeface="Times New Roman" pitchFamily="18" charset="0"/>
                <a:cs typeface="Times New Roman" pitchFamily="18" charset="0"/>
              </a:rPr>
            </a:br>
            <a:r>
              <a:rPr lang="en-US" sz="2700" dirty="0" smtClean="0">
                <a:latin typeface="Times New Roman" pitchFamily="18" charset="0"/>
                <a:cs typeface="Times New Roman" pitchFamily="18" charset="0"/>
              </a:rPr>
              <a:t>where</a:t>
            </a:r>
            <a:r>
              <a:rPr lang="en-US" sz="2700" dirty="0">
                <a:latin typeface="Times New Roman" pitchFamily="18" charset="0"/>
                <a:cs typeface="Times New Roman" pitchFamily="18" charset="0"/>
              </a:rPr>
              <a:t>, MR = Marginal Revenue, </a:t>
            </a:r>
            <a:br>
              <a:rPr lang="en-US" sz="2700" dirty="0">
                <a:latin typeface="Times New Roman" pitchFamily="18" charset="0"/>
                <a:cs typeface="Times New Roman" pitchFamily="18" charset="0"/>
              </a:rPr>
            </a:br>
            <a:r>
              <a:rPr lang="en-US" sz="2700" dirty="0">
                <a:latin typeface="Times New Roman" pitchFamily="18" charset="0"/>
                <a:cs typeface="Times New Roman" pitchFamily="18" charset="0"/>
              </a:rPr>
              <a:t> R1 = Total Revenue before price change.</a:t>
            </a:r>
            <a:br>
              <a:rPr lang="en-US" sz="2700" dirty="0">
                <a:latin typeface="Times New Roman" pitchFamily="18" charset="0"/>
                <a:cs typeface="Times New Roman" pitchFamily="18" charset="0"/>
              </a:rPr>
            </a:br>
            <a:r>
              <a:rPr lang="en-US" sz="2700" dirty="0">
                <a:latin typeface="Times New Roman" pitchFamily="18" charset="0"/>
                <a:cs typeface="Times New Roman" pitchFamily="18" charset="0"/>
              </a:rPr>
              <a:t>R2 = Total revenue after price change.</a:t>
            </a:r>
            <a:br>
              <a:rPr lang="en-US" sz="2700" dirty="0">
                <a:latin typeface="Times New Roman" pitchFamily="18" charset="0"/>
                <a:cs typeface="Times New Roman" pitchFamily="18" charset="0"/>
              </a:rPr>
            </a:br>
            <a:r>
              <a:rPr lang="en-US" sz="2700" dirty="0">
                <a:latin typeface="Times New Roman" pitchFamily="18" charset="0"/>
                <a:cs typeface="Times New Roman" pitchFamily="18" charset="0"/>
              </a:rPr>
              <a:t>Q1 = Original Quantity. Q2 = New Quantity.</a:t>
            </a:r>
            <a:br>
              <a:rPr lang="en-US" sz="2700" dirty="0">
                <a:latin typeface="Times New Roman" pitchFamily="18" charset="0"/>
                <a:cs typeface="Times New Roman" pitchFamily="18" charset="0"/>
              </a:rPr>
            </a:br>
            <a:r>
              <a:rPr lang="en-US" sz="2700" dirty="0">
                <a:latin typeface="Times New Roman" pitchFamily="18" charset="0"/>
                <a:cs typeface="Times New Roman" pitchFamily="18" charset="0"/>
                <a:sym typeface="Symbol"/>
              </a:rPr>
              <a:t></a:t>
            </a:r>
            <a:r>
              <a:rPr lang="en-US" sz="2700" dirty="0">
                <a:latin typeface="Times New Roman" pitchFamily="18" charset="0"/>
                <a:cs typeface="Times New Roman" pitchFamily="18" charset="0"/>
              </a:rPr>
              <a:t>TR = change in total revenue.</a:t>
            </a:r>
            <a:br>
              <a:rPr lang="en-US" sz="2700" dirty="0">
                <a:latin typeface="Times New Roman" pitchFamily="18" charset="0"/>
                <a:cs typeface="Times New Roman" pitchFamily="18" charset="0"/>
              </a:rPr>
            </a:br>
            <a:r>
              <a:rPr lang="en-US" sz="2700" dirty="0">
                <a:latin typeface="Times New Roman" pitchFamily="18" charset="0"/>
                <a:cs typeface="Times New Roman" pitchFamily="18" charset="0"/>
                <a:sym typeface="Symbol"/>
              </a:rPr>
              <a:t></a:t>
            </a:r>
            <a:r>
              <a:rPr lang="en-US" sz="2700" dirty="0">
                <a:latin typeface="Times New Roman" pitchFamily="18" charset="0"/>
                <a:cs typeface="Times New Roman" pitchFamily="18" charset="0"/>
              </a:rPr>
              <a:t>Q = Change in Quantity</a:t>
            </a:r>
            <a:r>
              <a:rPr lang="en-US" sz="2700" dirty="0" smtClean="0">
                <a:latin typeface="Times New Roman" pitchFamily="18" charset="0"/>
                <a:cs typeface="Times New Roman" pitchFamily="18" charset="0"/>
              </a:rPr>
              <a:t>.</a:t>
            </a:r>
            <a:br>
              <a:rPr lang="en-US" sz="2700" dirty="0" smtClean="0">
                <a:latin typeface="Times New Roman" pitchFamily="18" charset="0"/>
                <a:cs typeface="Times New Roman" pitchFamily="18" charset="0"/>
              </a:rPr>
            </a:br>
            <a:r>
              <a:rPr lang="en-US" sz="2700" dirty="0">
                <a:latin typeface="Times New Roman" pitchFamily="18" charset="0"/>
                <a:cs typeface="Times New Roman" pitchFamily="18" charset="0"/>
              </a:rPr>
              <a:t/>
            </a:r>
            <a:br>
              <a:rPr lang="en-US" sz="2700" dirty="0">
                <a:latin typeface="Times New Roman" pitchFamily="18" charset="0"/>
                <a:cs typeface="Times New Roman" pitchFamily="18" charset="0"/>
              </a:rPr>
            </a:br>
            <a:r>
              <a:rPr lang="en-US" sz="2700" dirty="0" smtClean="0">
                <a:latin typeface="Times New Roman" pitchFamily="18" charset="0"/>
                <a:cs typeface="Times New Roman" pitchFamily="18" charset="0"/>
              </a:rPr>
              <a:t>4. </a:t>
            </a:r>
            <a:r>
              <a:rPr lang="en-US" sz="2700" b="1" dirty="0" smtClean="0">
                <a:latin typeface="Times New Roman" pitchFamily="18" charset="0"/>
                <a:cs typeface="Times New Roman" pitchFamily="18" charset="0"/>
              </a:rPr>
              <a:t>Incremental </a:t>
            </a:r>
            <a:r>
              <a:rPr lang="en-US" sz="2700" b="1" dirty="0">
                <a:latin typeface="Times New Roman" pitchFamily="18" charset="0"/>
                <a:cs typeface="Times New Roman" pitchFamily="18" charset="0"/>
              </a:rPr>
              <a:t>Revenue (IR) </a:t>
            </a:r>
            <a:r>
              <a:rPr lang="en-US" sz="2700" dirty="0">
                <a:latin typeface="Times New Roman" pitchFamily="18" charset="0"/>
                <a:cs typeface="Times New Roman" pitchFamily="18" charset="0"/>
              </a:rPr>
              <a:t>– Incremental Revenue is different from marginal revenue. IR is simply the difference between new total revenue and the existing revenue. It is the difference between old and new total revenue. </a:t>
            </a:r>
            <a:br>
              <a:rPr lang="en-US" sz="2700" dirty="0">
                <a:latin typeface="Times New Roman" pitchFamily="18" charset="0"/>
                <a:cs typeface="Times New Roman" pitchFamily="18" charset="0"/>
              </a:rPr>
            </a:br>
            <a:r>
              <a:rPr lang="en-US" sz="2700" dirty="0">
                <a:latin typeface="Times New Roman" pitchFamily="18" charset="0"/>
                <a:cs typeface="Times New Roman" pitchFamily="18" charset="0"/>
              </a:rPr>
              <a:t>IR = R2 – R1 = </a:t>
            </a:r>
            <a:r>
              <a:rPr lang="en-US" sz="2700" dirty="0">
                <a:latin typeface="Times New Roman" pitchFamily="18" charset="0"/>
                <a:cs typeface="Times New Roman" pitchFamily="18" charset="0"/>
                <a:sym typeface="Symbol"/>
              </a:rPr>
              <a:t></a:t>
            </a:r>
            <a:r>
              <a:rPr lang="en-US" sz="2700" dirty="0">
                <a:latin typeface="Times New Roman" pitchFamily="18" charset="0"/>
                <a:cs typeface="Times New Roman" pitchFamily="18" charset="0"/>
              </a:rPr>
              <a:t>TR</a:t>
            </a:r>
            <a:br>
              <a:rPr lang="en-US" sz="2700" dirty="0">
                <a:latin typeface="Times New Roman" pitchFamily="18" charset="0"/>
                <a:cs typeface="Times New Roman" pitchFamily="18" charset="0"/>
              </a:rPr>
            </a:br>
            <a:r>
              <a:rPr lang="en-US" sz="2700" dirty="0">
                <a:latin typeface="Times New Roman" pitchFamily="18" charset="0"/>
                <a:cs typeface="Times New Roman" pitchFamily="18" charset="0"/>
              </a:rPr>
              <a:t>where IR  = Incremental Revenue</a:t>
            </a:r>
            <a:br>
              <a:rPr lang="en-US" sz="2700" dirty="0">
                <a:latin typeface="Times New Roman" pitchFamily="18" charset="0"/>
                <a:cs typeface="Times New Roman" pitchFamily="18" charset="0"/>
              </a:rPr>
            </a:br>
            <a:r>
              <a:rPr lang="en-US" sz="2700" dirty="0">
                <a:latin typeface="Times New Roman" pitchFamily="18" charset="0"/>
                <a:cs typeface="Times New Roman" pitchFamily="18" charset="0"/>
              </a:rPr>
              <a:t>R2 = New Revenue </a:t>
            </a:r>
            <a:br>
              <a:rPr lang="en-US" sz="2700" dirty="0">
                <a:latin typeface="Times New Roman" pitchFamily="18" charset="0"/>
                <a:cs typeface="Times New Roman" pitchFamily="18" charset="0"/>
              </a:rPr>
            </a:br>
            <a:r>
              <a:rPr lang="en-US" sz="2700" dirty="0">
                <a:latin typeface="Times New Roman" pitchFamily="18" charset="0"/>
                <a:cs typeface="Times New Roman" pitchFamily="18" charset="0"/>
              </a:rPr>
              <a:t>R1 = Old Revenue</a:t>
            </a:r>
            <a:br>
              <a:rPr lang="en-US" sz="2700" dirty="0">
                <a:latin typeface="Times New Roman" pitchFamily="18" charset="0"/>
                <a:cs typeface="Times New Roman" pitchFamily="18" charset="0"/>
              </a:rPr>
            </a:br>
            <a:r>
              <a:rPr lang="en-US" sz="2700" dirty="0">
                <a:latin typeface="Times New Roman" pitchFamily="18" charset="0"/>
                <a:cs typeface="Times New Roman" pitchFamily="18" charset="0"/>
                <a:sym typeface="Symbol"/>
              </a:rPr>
              <a:t></a:t>
            </a:r>
            <a:r>
              <a:rPr lang="en-US" sz="2700" dirty="0">
                <a:latin typeface="Times New Roman" pitchFamily="18" charset="0"/>
                <a:cs typeface="Times New Roman" pitchFamily="18" charset="0"/>
              </a:rPr>
              <a:t> TR = Change in Total Revenue</a:t>
            </a:r>
            <a:r>
              <a:rPr lang="en-US" dirty="0"/>
              <a:t/>
            </a:r>
            <a:br>
              <a:rPr lang="en-US" dirty="0"/>
            </a:br>
            <a:endParaRPr lang="en-US" dirty="0"/>
          </a:p>
        </p:txBody>
      </p:sp>
    </p:spTree>
    <p:extLst>
      <p:ext uri="{BB962C8B-B14F-4D97-AF65-F5344CB8AC3E}">
        <p14:creationId xmlns:p14="http://schemas.microsoft.com/office/powerpoint/2010/main" val="602354808"/>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6126162"/>
          </a:xfrm>
        </p:spPr>
        <p:txBody>
          <a:bodyPr>
            <a:normAutofit fontScale="90000"/>
          </a:bodyPr>
          <a:lstStyle/>
          <a:p>
            <a:pPr algn="l"/>
            <a:r>
              <a:rPr lang="en-US" sz="2700" b="1" dirty="0" smtClean="0">
                <a:latin typeface="Times New Roman" pitchFamily="18" charset="0"/>
                <a:cs typeface="Times New Roman" pitchFamily="18" charset="0"/>
              </a:rPr>
              <a:t/>
            </a:r>
            <a:br>
              <a:rPr lang="en-US" sz="2700" b="1" dirty="0" smtClean="0">
                <a:latin typeface="Times New Roman" pitchFamily="18" charset="0"/>
                <a:cs typeface="Times New Roman" pitchFamily="18" charset="0"/>
              </a:rPr>
            </a:br>
            <a:r>
              <a:rPr lang="en-US" sz="2700" b="1" dirty="0" smtClean="0">
                <a:latin typeface="Times New Roman" pitchFamily="18" charset="0"/>
                <a:cs typeface="Times New Roman" pitchFamily="18" charset="0"/>
              </a:rPr>
              <a:t>Illustration</a:t>
            </a:r>
            <a:r>
              <a:rPr lang="en-US" sz="2700" b="1" dirty="0">
                <a:latin typeface="Times New Roman" pitchFamily="18" charset="0"/>
                <a:cs typeface="Times New Roman" pitchFamily="18" charset="0"/>
              </a:rPr>
              <a:t>:</a:t>
            </a:r>
            <a:r>
              <a:rPr lang="en-US" sz="2700" dirty="0">
                <a:latin typeface="Times New Roman" pitchFamily="18" charset="0"/>
                <a:cs typeface="Times New Roman" pitchFamily="18" charset="0"/>
              </a:rPr>
              <a:t/>
            </a:r>
            <a:br>
              <a:rPr lang="en-US" sz="2700" dirty="0">
                <a:latin typeface="Times New Roman" pitchFamily="18" charset="0"/>
                <a:cs typeface="Times New Roman" pitchFamily="18" charset="0"/>
              </a:rPr>
            </a:br>
            <a:r>
              <a:rPr lang="en-US" sz="2700" dirty="0">
                <a:latin typeface="Times New Roman" pitchFamily="18" charset="0"/>
                <a:cs typeface="Times New Roman" pitchFamily="18" charset="0"/>
              </a:rPr>
              <a:t>Suppose, a firm can sell 2000 units when the price is Rs. 10 per unit and 3000 units when it reduces the price to Rs. 9 per unit. The </a:t>
            </a:r>
            <a:r>
              <a:rPr lang="en-US" sz="2700" dirty="0" smtClean="0">
                <a:latin typeface="Times New Roman" pitchFamily="18" charset="0"/>
                <a:cs typeface="Times New Roman" pitchFamily="18" charset="0"/>
              </a:rPr>
              <a:t>Incremental </a:t>
            </a:r>
            <a:r>
              <a:rPr lang="en-US" sz="2700" dirty="0">
                <a:latin typeface="Times New Roman" pitchFamily="18" charset="0"/>
                <a:cs typeface="Times New Roman" pitchFamily="18" charset="0"/>
              </a:rPr>
              <a:t>Revenue  and Marginal Revenue are : </a:t>
            </a:r>
            <a:br>
              <a:rPr lang="en-US" sz="2700" dirty="0">
                <a:latin typeface="Times New Roman" pitchFamily="18" charset="0"/>
                <a:cs typeface="Times New Roman" pitchFamily="18" charset="0"/>
              </a:rPr>
            </a:br>
            <a:r>
              <a:rPr lang="en-US" sz="2700" dirty="0">
                <a:latin typeface="Times New Roman" pitchFamily="18" charset="0"/>
                <a:cs typeface="Times New Roman" pitchFamily="18" charset="0"/>
              </a:rPr>
              <a:t> </a:t>
            </a:r>
            <a:br>
              <a:rPr lang="en-US" sz="2700" dirty="0">
                <a:latin typeface="Times New Roman" pitchFamily="18" charset="0"/>
                <a:cs typeface="Times New Roman" pitchFamily="18" charset="0"/>
              </a:rPr>
            </a:br>
            <a:r>
              <a:rPr lang="en-US" sz="2700" dirty="0">
                <a:latin typeface="Times New Roman" pitchFamily="18" charset="0"/>
                <a:cs typeface="Times New Roman" pitchFamily="18" charset="0"/>
              </a:rPr>
              <a:t>IR = TR2 – TR1</a:t>
            </a:r>
            <a:br>
              <a:rPr lang="en-US" sz="2700" dirty="0">
                <a:latin typeface="Times New Roman" pitchFamily="18" charset="0"/>
                <a:cs typeface="Times New Roman" pitchFamily="18" charset="0"/>
              </a:rPr>
            </a:br>
            <a:r>
              <a:rPr lang="en-US" sz="2700" dirty="0">
                <a:latin typeface="Times New Roman" pitchFamily="18" charset="0"/>
                <a:cs typeface="Times New Roman" pitchFamily="18" charset="0"/>
              </a:rPr>
              <a:t>      = (3000*9) – (2000*10)</a:t>
            </a:r>
            <a:br>
              <a:rPr lang="en-US" sz="2700" dirty="0">
                <a:latin typeface="Times New Roman" pitchFamily="18" charset="0"/>
                <a:cs typeface="Times New Roman" pitchFamily="18" charset="0"/>
              </a:rPr>
            </a:br>
            <a:r>
              <a:rPr lang="en-US" sz="2700" dirty="0">
                <a:latin typeface="Times New Roman" pitchFamily="18" charset="0"/>
                <a:cs typeface="Times New Roman" pitchFamily="18" charset="0"/>
              </a:rPr>
              <a:t>     = 27000 – 20000</a:t>
            </a:r>
            <a:br>
              <a:rPr lang="en-US" sz="2700" dirty="0">
                <a:latin typeface="Times New Roman" pitchFamily="18" charset="0"/>
                <a:cs typeface="Times New Roman" pitchFamily="18" charset="0"/>
              </a:rPr>
            </a:br>
            <a:r>
              <a:rPr lang="en-US" sz="2700" dirty="0">
                <a:latin typeface="Times New Roman" pitchFamily="18" charset="0"/>
                <a:cs typeface="Times New Roman" pitchFamily="18" charset="0"/>
              </a:rPr>
              <a:t>IR = Rs. 7000</a:t>
            </a:r>
            <a:br>
              <a:rPr lang="en-US" sz="2700" dirty="0">
                <a:latin typeface="Times New Roman" pitchFamily="18" charset="0"/>
                <a:cs typeface="Times New Roman" pitchFamily="18" charset="0"/>
              </a:rPr>
            </a:br>
            <a:r>
              <a:rPr lang="en-US" sz="2700" dirty="0">
                <a:latin typeface="Times New Roman" pitchFamily="18" charset="0"/>
                <a:cs typeface="Times New Roman" pitchFamily="18" charset="0"/>
              </a:rPr>
              <a:t> </a:t>
            </a:r>
            <a:br>
              <a:rPr lang="en-US" sz="2700" dirty="0">
                <a:latin typeface="Times New Roman" pitchFamily="18" charset="0"/>
                <a:cs typeface="Times New Roman" pitchFamily="18" charset="0"/>
              </a:rPr>
            </a:br>
            <a:r>
              <a:rPr lang="en-US" sz="2700" dirty="0">
                <a:latin typeface="Times New Roman" pitchFamily="18" charset="0"/>
                <a:cs typeface="Times New Roman" pitchFamily="18" charset="0"/>
              </a:rPr>
              <a:t>MR = </a:t>
            </a:r>
            <a:r>
              <a:rPr lang="en-US" sz="2700" u="sng" dirty="0">
                <a:latin typeface="Times New Roman" pitchFamily="18" charset="0"/>
                <a:cs typeface="Times New Roman" pitchFamily="18" charset="0"/>
              </a:rPr>
              <a:t>TR2 – TR1</a:t>
            </a:r>
            <a:r>
              <a:rPr lang="en-US" sz="2700" dirty="0">
                <a:latin typeface="Times New Roman" pitchFamily="18" charset="0"/>
                <a:cs typeface="Times New Roman" pitchFamily="18" charset="0"/>
              </a:rPr>
              <a:t/>
            </a:r>
            <a:br>
              <a:rPr lang="en-US" sz="2700" dirty="0">
                <a:latin typeface="Times New Roman" pitchFamily="18" charset="0"/>
                <a:cs typeface="Times New Roman" pitchFamily="18" charset="0"/>
              </a:rPr>
            </a:br>
            <a:r>
              <a:rPr lang="en-US" sz="2700" dirty="0">
                <a:latin typeface="Times New Roman" pitchFamily="18" charset="0"/>
                <a:cs typeface="Times New Roman" pitchFamily="18" charset="0"/>
              </a:rPr>
              <a:t>             Q2 – Q1</a:t>
            </a:r>
            <a:br>
              <a:rPr lang="en-US" sz="2700" dirty="0">
                <a:latin typeface="Times New Roman" pitchFamily="18" charset="0"/>
                <a:cs typeface="Times New Roman" pitchFamily="18" charset="0"/>
              </a:rPr>
            </a:br>
            <a:r>
              <a:rPr lang="en-US" sz="2700" dirty="0">
                <a:latin typeface="Times New Roman" pitchFamily="18" charset="0"/>
                <a:cs typeface="Times New Roman" pitchFamily="18" charset="0"/>
              </a:rPr>
              <a:t>       = </a:t>
            </a:r>
            <a:r>
              <a:rPr lang="en-US" sz="2700" u="sng" dirty="0">
                <a:latin typeface="Times New Roman" pitchFamily="18" charset="0"/>
                <a:cs typeface="Times New Roman" pitchFamily="18" charset="0"/>
              </a:rPr>
              <a:t>27000-2000</a:t>
            </a:r>
            <a:r>
              <a:rPr lang="en-US" sz="2700" dirty="0">
                <a:latin typeface="Times New Roman" pitchFamily="18" charset="0"/>
                <a:cs typeface="Times New Roman" pitchFamily="18" charset="0"/>
              </a:rPr>
              <a:t/>
            </a:r>
            <a:br>
              <a:rPr lang="en-US" sz="2700" dirty="0">
                <a:latin typeface="Times New Roman" pitchFamily="18" charset="0"/>
                <a:cs typeface="Times New Roman" pitchFamily="18" charset="0"/>
              </a:rPr>
            </a:br>
            <a:r>
              <a:rPr lang="en-US" sz="2700" dirty="0">
                <a:latin typeface="Times New Roman" pitchFamily="18" charset="0"/>
                <a:cs typeface="Times New Roman" pitchFamily="18" charset="0"/>
              </a:rPr>
              <a:t>          3000 -2000</a:t>
            </a:r>
            <a:br>
              <a:rPr lang="en-US" sz="2700" dirty="0">
                <a:latin typeface="Times New Roman" pitchFamily="18" charset="0"/>
                <a:cs typeface="Times New Roman" pitchFamily="18" charset="0"/>
              </a:rPr>
            </a:br>
            <a:r>
              <a:rPr lang="en-US" sz="2700" dirty="0">
                <a:latin typeface="Times New Roman" pitchFamily="18" charset="0"/>
                <a:cs typeface="Times New Roman" pitchFamily="18" charset="0"/>
              </a:rPr>
              <a:t>       = </a:t>
            </a:r>
            <a:r>
              <a:rPr lang="en-US" sz="2700" u="sng" dirty="0">
                <a:latin typeface="Times New Roman" pitchFamily="18" charset="0"/>
                <a:cs typeface="Times New Roman" pitchFamily="18" charset="0"/>
              </a:rPr>
              <a:t>7000   </a:t>
            </a:r>
            <a:r>
              <a:rPr lang="en-US" sz="2700" dirty="0">
                <a:latin typeface="Times New Roman" pitchFamily="18" charset="0"/>
                <a:cs typeface="Times New Roman" pitchFamily="18" charset="0"/>
              </a:rPr>
              <a:t/>
            </a:r>
            <a:br>
              <a:rPr lang="en-US" sz="2700" dirty="0">
                <a:latin typeface="Times New Roman" pitchFamily="18" charset="0"/>
                <a:cs typeface="Times New Roman" pitchFamily="18" charset="0"/>
              </a:rPr>
            </a:br>
            <a:r>
              <a:rPr lang="en-US" sz="2700" dirty="0">
                <a:latin typeface="Times New Roman" pitchFamily="18" charset="0"/>
                <a:cs typeface="Times New Roman" pitchFamily="18" charset="0"/>
              </a:rPr>
              <a:t>          1000</a:t>
            </a:r>
            <a:br>
              <a:rPr lang="en-US" sz="2700" dirty="0">
                <a:latin typeface="Times New Roman" pitchFamily="18" charset="0"/>
                <a:cs typeface="Times New Roman" pitchFamily="18" charset="0"/>
              </a:rPr>
            </a:br>
            <a:r>
              <a:rPr lang="en-US" sz="2700" dirty="0">
                <a:latin typeface="Times New Roman" pitchFamily="18" charset="0"/>
                <a:cs typeface="Times New Roman" pitchFamily="18" charset="0"/>
              </a:rPr>
              <a:t>         MR  = Rs. 7</a:t>
            </a:r>
            <a:r>
              <a:rPr lang="en-US" dirty="0"/>
              <a:t/>
            </a:r>
            <a:br>
              <a:rPr lang="en-US" dirty="0"/>
            </a:br>
            <a:endParaRPr lang="en-US" dirty="0"/>
          </a:p>
        </p:txBody>
      </p:sp>
    </p:spTree>
    <p:extLst>
      <p:ext uri="{BB962C8B-B14F-4D97-AF65-F5344CB8AC3E}">
        <p14:creationId xmlns:p14="http://schemas.microsoft.com/office/powerpoint/2010/main" val="2601082290"/>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b="1" u="sng" dirty="0" smtClean="0"/>
              <a:t>Relationship between AR, MR and TR under Perfect </a:t>
            </a:r>
            <a:r>
              <a:rPr lang="en-US" sz="2400" b="1" u="sng" dirty="0" err="1" smtClean="0"/>
              <a:t>Compitition</a:t>
            </a:r>
            <a:endParaRPr lang="en-US" sz="2400" b="1" u="sng" dirty="0"/>
          </a:p>
        </p:txBody>
      </p:sp>
      <p:graphicFrame>
        <p:nvGraphicFramePr>
          <p:cNvPr id="4" name="Content Placeholder 3"/>
          <p:cNvGraphicFramePr>
            <a:graphicFrameLocks noGrp="1"/>
          </p:cNvGraphicFramePr>
          <p:nvPr>
            <p:ph idx="1"/>
          </p:nvPr>
        </p:nvGraphicFramePr>
        <p:xfrm>
          <a:off x="457200" y="1600200"/>
          <a:ext cx="8229600" cy="3022600"/>
        </p:xfrm>
        <a:graphic>
          <a:graphicData uri="http://schemas.openxmlformats.org/drawingml/2006/table">
            <a:tbl>
              <a:tblPr firstRow="1" bandRow="1">
                <a:tableStyleId>{5C22544A-7EE6-4342-B048-85BDC9FD1C3A}</a:tableStyleId>
              </a:tblPr>
              <a:tblGrid>
                <a:gridCol w="1645920"/>
                <a:gridCol w="1645920"/>
                <a:gridCol w="1645920"/>
                <a:gridCol w="1645920"/>
                <a:gridCol w="1645920"/>
              </a:tblGrid>
              <a:tr h="370840">
                <a:tc>
                  <a:txBody>
                    <a:bodyPr/>
                    <a:lstStyle/>
                    <a:p>
                      <a:pPr algn="ctr"/>
                      <a:r>
                        <a:rPr lang="en-US" dirty="0" smtClean="0"/>
                        <a:t>Price Per Unit</a:t>
                      </a:r>
                    </a:p>
                    <a:p>
                      <a:pPr algn="ctr"/>
                      <a:r>
                        <a:rPr lang="en-US" dirty="0" smtClean="0"/>
                        <a:t>(Rs)</a:t>
                      </a:r>
                      <a:endParaRPr lang="en-US" dirty="0"/>
                    </a:p>
                  </a:txBody>
                  <a:tcPr/>
                </a:tc>
                <a:tc>
                  <a:txBody>
                    <a:bodyPr/>
                    <a:lstStyle/>
                    <a:p>
                      <a:pPr algn="ctr"/>
                      <a:r>
                        <a:rPr lang="en-US" dirty="0" smtClean="0"/>
                        <a:t>No. of units sold</a:t>
                      </a:r>
                      <a:endParaRPr lang="en-US" dirty="0"/>
                    </a:p>
                  </a:txBody>
                  <a:tcPr/>
                </a:tc>
                <a:tc>
                  <a:txBody>
                    <a:bodyPr/>
                    <a:lstStyle/>
                    <a:p>
                      <a:pPr algn="ctr"/>
                      <a:r>
                        <a:rPr lang="en-US" dirty="0" smtClean="0"/>
                        <a:t>Total Revenue</a:t>
                      </a:r>
                    </a:p>
                    <a:p>
                      <a:pPr algn="ctr"/>
                      <a:r>
                        <a:rPr lang="en-US" dirty="0" smtClean="0"/>
                        <a:t>(Rs)</a:t>
                      </a:r>
                      <a:endParaRPr lang="en-US" dirty="0"/>
                    </a:p>
                  </a:txBody>
                  <a:tcPr/>
                </a:tc>
                <a:tc>
                  <a:txBody>
                    <a:bodyPr/>
                    <a:lstStyle/>
                    <a:p>
                      <a:pPr algn="ctr"/>
                      <a:r>
                        <a:rPr lang="en-US" dirty="0" smtClean="0"/>
                        <a:t>Average Revenue</a:t>
                      </a:r>
                    </a:p>
                    <a:p>
                      <a:pPr algn="ctr"/>
                      <a:r>
                        <a:rPr lang="en-US" dirty="0" smtClean="0"/>
                        <a:t>(Rs)</a:t>
                      </a:r>
                      <a:endParaRPr lang="en-US" dirty="0"/>
                    </a:p>
                  </a:txBody>
                  <a:tcPr/>
                </a:tc>
                <a:tc>
                  <a:txBody>
                    <a:bodyPr/>
                    <a:lstStyle/>
                    <a:p>
                      <a:pPr algn="ctr"/>
                      <a:r>
                        <a:rPr lang="en-US" dirty="0" smtClean="0"/>
                        <a:t>Marginal Revenue </a:t>
                      </a:r>
                    </a:p>
                    <a:p>
                      <a:pPr algn="ctr"/>
                      <a:r>
                        <a:rPr lang="en-US" dirty="0" smtClean="0"/>
                        <a:t>(Rs)</a:t>
                      </a:r>
                      <a:endParaRPr lang="en-US" dirty="0"/>
                    </a:p>
                  </a:txBody>
                  <a:tcPr/>
                </a:tc>
              </a:tr>
              <a:tr h="370840">
                <a:tc>
                  <a:txBody>
                    <a:bodyPr/>
                    <a:lstStyle/>
                    <a:p>
                      <a:pPr algn="ctr"/>
                      <a:r>
                        <a:rPr lang="en-US" dirty="0" smtClean="0"/>
                        <a:t>1</a:t>
                      </a:r>
                      <a:endParaRPr lang="en-US" dirty="0"/>
                    </a:p>
                  </a:txBody>
                  <a:tcPr/>
                </a:tc>
                <a:tc>
                  <a:txBody>
                    <a:bodyPr/>
                    <a:lstStyle/>
                    <a:p>
                      <a:pPr algn="ctr"/>
                      <a:r>
                        <a:rPr lang="en-US" dirty="0" smtClean="0"/>
                        <a:t>2</a:t>
                      </a:r>
                      <a:endParaRPr lang="en-US" dirty="0"/>
                    </a:p>
                  </a:txBody>
                  <a:tcPr/>
                </a:tc>
                <a:tc>
                  <a:txBody>
                    <a:bodyPr/>
                    <a:lstStyle/>
                    <a:p>
                      <a:pPr algn="ctr"/>
                      <a:r>
                        <a:rPr lang="en-US" dirty="0" smtClean="0"/>
                        <a:t>3</a:t>
                      </a:r>
                      <a:endParaRPr lang="en-US" dirty="0"/>
                    </a:p>
                  </a:txBody>
                  <a:tcPr/>
                </a:tc>
                <a:tc>
                  <a:txBody>
                    <a:bodyPr/>
                    <a:lstStyle/>
                    <a:p>
                      <a:pPr algn="ctr"/>
                      <a:r>
                        <a:rPr lang="en-US" dirty="0" smtClean="0"/>
                        <a:t>4</a:t>
                      </a:r>
                      <a:endParaRPr lang="en-US" dirty="0"/>
                    </a:p>
                  </a:txBody>
                  <a:tcPr/>
                </a:tc>
                <a:tc>
                  <a:txBody>
                    <a:bodyPr/>
                    <a:lstStyle/>
                    <a:p>
                      <a:pPr algn="ctr"/>
                      <a:r>
                        <a:rPr lang="en-US" dirty="0" smtClean="0"/>
                        <a:t>5</a:t>
                      </a:r>
                      <a:endParaRPr lang="en-US" dirty="0"/>
                    </a:p>
                  </a:txBody>
                  <a:tcPr/>
                </a:tc>
              </a:tr>
              <a:tr h="370840">
                <a:tc>
                  <a:txBody>
                    <a:bodyPr/>
                    <a:lstStyle/>
                    <a:p>
                      <a:pPr algn="ctr"/>
                      <a:r>
                        <a:rPr lang="en-US" dirty="0" smtClean="0"/>
                        <a:t>6</a:t>
                      </a:r>
                    </a:p>
                    <a:p>
                      <a:pPr algn="ctr"/>
                      <a:r>
                        <a:rPr lang="en-US" dirty="0" smtClean="0"/>
                        <a:t>6</a:t>
                      </a:r>
                    </a:p>
                    <a:p>
                      <a:pPr algn="ctr"/>
                      <a:r>
                        <a:rPr lang="en-US" dirty="0" smtClean="0"/>
                        <a:t>6</a:t>
                      </a:r>
                    </a:p>
                    <a:p>
                      <a:pPr algn="ctr"/>
                      <a:r>
                        <a:rPr lang="en-US" dirty="0" smtClean="0"/>
                        <a:t>6</a:t>
                      </a:r>
                    </a:p>
                    <a:p>
                      <a:pPr algn="ctr"/>
                      <a:r>
                        <a:rPr lang="en-US" dirty="0" smtClean="0"/>
                        <a:t>6</a:t>
                      </a:r>
                    </a:p>
                    <a:p>
                      <a:pPr algn="ctr"/>
                      <a:r>
                        <a:rPr lang="en-US" dirty="0" smtClean="0"/>
                        <a:t>6</a:t>
                      </a:r>
                      <a:endParaRPr lang="en-US" dirty="0"/>
                    </a:p>
                  </a:txBody>
                  <a:tcPr/>
                </a:tc>
                <a:tc>
                  <a:txBody>
                    <a:bodyPr/>
                    <a:lstStyle/>
                    <a:p>
                      <a:pPr algn="ctr"/>
                      <a:r>
                        <a:rPr lang="en-US" dirty="0" smtClean="0"/>
                        <a:t>10</a:t>
                      </a:r>
                    </a:p>
                    <a:p>
                      <a:pPr algn="ctr"/>
                      <a:r>
                        <a:rPr lang="en-US" dirty="0" smtClean="0"/>
                        <a:t>11</a:t>
                      </a:r>
                    </a:p>
                    <a:p>
                      <a:pPr algn="ctr"/>
                      <a:r>
                        <a:rPr lang="en-US" dirty="0" smtClean="0"/>
                        <a:t>12</a:t>
                      </a:r>
                    </a:p>
                    <a:p>
                      <a:pPr algn="ctr"/>
                      <a:r>
                        <a:rPr lang="en-US" dirty="0" smtClean="0"/>
                        <a:t>13</a:t>
                      </a:r>
                    </a:p>
                    <a:p>
                      <a:pPr algn="ctr"/>
                      <a:r>
                        <a:rPr lang="en-US" dirty="0" smtClean="0"/>
                        <a:t>14</a:t>
                      </a:r>
                    </a:p>
                    <a:p>
                      <a:pPr algn="ctr"/>
                      <a:r>
                        <a:rPr lang="en-US" dirty="0" smtClean="0"/>
                        <a:t>15</a:t>
                      </a:r>
                      <a:endParaRPr lang="en-US" dirty="0"/>
                    </a:p>
                  </a:txBody>
                  <a:tcPr/>
                </a:tc>
                <a:tc>
                  <a:txBody>
                    <a:bodyPr/>
                    <a:lstStyle/>
                    <a:p>
                      <a:pPr algn="ctr"/>
                      <a:r>
                        <a:rPr lang="en-US" dirty="0" smtClean="0"/>
                        <a:t>60</a:t>
                      </a:r>
                    </a:p>
                    <a:p>
                      <a:pPr algn="ctr"/>
                      <a:r>
                        <a:rPr lang="en-US" dirty="0" smtClean="0"/>
                        <a:t>66</a:t>
                      </a:r>
                    </a:p>
                    <a:p>
                      <a:pPr algn="ctr"/>
                      <a:r>
                        <a:rPr lang="en-US" dirty="0" smtClean="0"/>
                        <a:t>72</a:t>
                      </a:r>
                    </a:p>
                    <a:p>
                      <a:pPr algn="ctr"/>
                      <a:r>
                        <a:rPr lang="en-US" dirty="0" smtClean="0"/>
                        <a:t>78</a:t>
                      </a:r>
                    </a:p>
                    <a:p>
                      <a:pPr algn="ctr"/>
                      <a:r>
                        <a:rPr lang="en-US" dirty="0" smtClean="0"/>
                        <a:t>84</a:t>
                      </a:r>
                    </a:p>
                    <a:p>
                      <a:pPr algn="ctr"/>
                      <a:r>
                        <a:rPr lang="en-US" dirty="0" smtClean="0"/>
                        <a:t>90</a:t>
                      </a:r>
                      <a:endParaRPr lang="en-US" dirty="0"/>
                    </a:p>
                  </a:txBody>
                  <a:tcPr/>
                </a:tc>
                <a:tc>
                  <a:txBody>
                    <a:bodyPr/>
                    <a:lstStyle/>
                    <a:p>
                      <a:pPr algn="ctr"/>
                      <a:r>
                        <a:rPr lang="en-US" dirty="0" smtClean="0"/>
                        <a:t>6</a:t>
                      </a:r>
                    </a:p>
                    <a:p>
                      <a:pPr algn="ctr"/>
                      <a:r>
                        <a:rPr lang="en-US" dirty="0" smtClean="0"/>
                        <a:t>6</a:t>
                      </a:r>
                    </a:p>
                    <a:p>
                      <a:pPr algn="ctr"/>
                      <a:r>
                        <a:rPr lang="en-US" dirty="0" smtClean="0"/>
                        <a:t>6</a:t>
                      </a:r>
                    </a:p>
                    <a:p>
                      <a:pPr algn="ctr"/>
                      <a:r>
                        <a:rPr lang="en-US" dirty="0" smtClean="0"/>
                        <a:t>6</a:t>
                      </a:r>
                    </a:p>
                    <a:p>
                      <a:pPr algn="ctr"/>
                      <a:r>
                        <a:rPr lang="en-US" dirty="0" smtClean="0"/>
                        <a:t>6</a:t>
                      </a:r>
                    </a:p>
                    <a:p>
                      <a:pPr algn="ctr"/>
                      <a:r>
                        <a:rPr lang="en-US" dirty="0" smtClean="0"/>
                        <a:t>6</a:t>
                      </a:r>
                      <a:endParaRPr lang="en-US" dirty="0"/>
                    </a:p>
                  </a:txBody>
                  <a:tcPr/>
                </a:tc>
                <a:tc>
                  <a:txBody>
                    <a:bodyPr/>
                    <a:lstStyle/>
                    <a:p>
                      <a:pPr algn="ctr"/>
                      <a:r>
                        <a:rPr lang="en-US" dirty="0" smtClean="0"/>
                        <a:t>-</a:t>
                      </a:r>
                    </a:p>
                    <a:p>
                      <a:pPr algn="ctr"/>
                      <a:r>
                        <a:rPr lang="en-US" dirty="0" smtClean="0"/>
                        <a:t>6</a:t>
                      </a:r>
                    </a:p>
                    <a:p>
                      <a:pPr algn="ctr"/>
                      <a:r>
                        <a:rPr lang="en-US" dirty="0" smtClean="0"/>
                        <a:t>6</a:t>
                      </a:r>
                    </a:p>
                    <a:p>
                      <a:pPr algn="ctr"/>
                      <a:r>
                        <a:rPr lang="en-US" dirty="0" smtClean="0"/>
                        <a:t>6</a:t>
                      </a:r>
                    </a:p>
                    <a:p>
                      <a:pPr algn="ctr"/>
                      <a:r>
                        <a:rPr lang="en-US" dirty="0" smtClean="0"/>
                        <a:t>6</a:t>
                      </a:r>
                    </a:p>
                    <a:p>
                      <a:pPr algn="ctr"/>
                      <a:r>
                        <a:rPr lang="en-US" dirty="0" smtClean="0"/>
                        <a:t>6</a:t>
                      </a:r>
                    </a:p>
                  </a:txBody>
                  <a:tcPr/>
                </a:tc>
              </a:tr>
            </a:tbl>
          </a:graphicData>
        </a:graphic>
      </p:graphicFrame>
    </p:spTree>
    <p:extLst>
      <p:ext uri="{BB962C8B-B14F-4D97-AF65-F5344CB8AC3E}">
        <p14:creationId xmlns:p14="http://schemas.microsoft.com/office/powerpoint/2010/main" val="1941639188"/>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r>
            <a:br>
              <a:rPr lang="en-US" dirty="0" smtClean="0"/>
            </a:br>
            <a:r>
              <a:rPr lang="en-US" dirty="0" smtClean="0"/>
              <a:t/>
            </a:r>
            <a:br>
              <a:rPr lang="en-US" dirty="0" smtClean="0"/>
            </a:br>
            <a:r>
              <a:rPr lang="en-US" dirty="0" smtClean="0"/>
              <a:t/>
            </a:r>
            <a:br>
              <a:rPr lang="en-US" dirty="0" smtClean="0"/>
            </a:br>
            <a:endParaRPr lang="en-US" dirty="0"/>
          </a:p>
        </p:txBody>
      </p:sp>
      <p:sp>
        <p:nvSpPr>
          <p:cNvPr id="3" name="Content Placeholder 2"/>
          <p:cNvSpPr>
            <a:spLocks noGrp="1"/>
          </p:cNvSpPr>
          <p:nvPr>
            <p:ph idx="1"/>
          </p:nvPr>
        </p:nvSpPr>
        <p:spPr>
          <a:xfrm>
            <a:off x="457200" y="457200"/>
            <a:ext cx="8229600" cy="5668963"/>
          </a:xfrm>
        </p:spPr>
        <p:txBody>
          <a:bodyPr>
            <a:normAutofit/>
          </a:bodyPr>
          <a:lstStyle/>
          <a:p>
            <a:endParaRPr lang="en-US" sz="2400" dirty="0" smtClean="0"/>
          </a:p>
          <a:p>
            <a:r>
              <a:rPr lang="en-US" sz="2400" dirty="0" smtClean="0"/>
              <a:t>7</a:t>
            </a:r>
          </a:p>
          <a:p>
            <a:r>
              <a:rPr lang="en-US" sz="2400" dirty="0" smtClean="0"/>
              <a:t>6</a:t>
            </a:r>
          </a:p>
          <a:p>
            <a:r>
              <a:rPr lang="en-US" sz="2400" dirty="0" smtClean="0"/>
              <a:t>5                                   D/AR/MR/Price</a:t>
            </a:r>
          </a:p>
          <a:p>
            <a:r>
              <a:rPr lang="en-US" sz="2400" dirty="0" smtClean="0"/>
              <a:t>4</a:t>
            </a:r>
          </a:p>
          <a:p>
            <a:r>
              <a:rPr lang="en-US" sz="2400" dirty="0" smtClean="0"/>
              <a:t>3</a:t>
            </a:r>
          </a:p>
          <a:p>
            <a:r>
              <a:rPr lang="en-US" sz="2400" dirty="0" smtClean="0"/>
              <a:t>2</a:t>
            </a:r>
          </a:p>
          <a:p>
            <a:r>
              <a:rPr lang="en-US" sz="2400" dirty="0" smtClean="0"/>
              <a:t>1</a:t>
            </a:r>
          </a:p>
          <a:p>
            <a:r>
              <a:rPr lang="en-US" sz="2400" dirty="0" smtClean="0"/>
              <a:t>0</a:t>
            </a:r>
          </a:p>
          <a:p>
            <a:pPr>
              <a:buNone/>
            </a:pPr>
            <a:r>
              <a:rPr lang="en-US" dirty="0" smtClean="0"/>
              <a:t>        </a:t>
            </a:r>
            <a:r>
              <a:rPr lang="en-US" sz="2400" dirty="0" smtClean="0"/>
              <a:t>10    11    12    13     14    15</a:t>
            </a:r>
          </a:p>
          <a:p>
            <a:pPr>
              <a:buNone/>
            </a:pPr>
            <a:r>
              <a:rPr lang="en-US" sz="2400" b="1" dirty="0" smtClean="0"/>
              <a:t>                          Quantity</a:t>
            </a:r>
          </a:p>
          <a:p>
            <a:pPr algn="ctr">
              <a:buNone/>
            </a:pPr>
            <a:endParaRPr lang="en-US" b="1" dirty="0" smtClean="0"/>
          </a:p>
          <a:p>
            <a:pPr algn="ctr">
              <a:buNone/>
            </a:pPr>
            <a:endParaRPr lang="en-US" b="1" dirty="0" smtClean="0"/>
          </a:p>
          <a:p>
            <a:pPr algn="ctr">
              <a:buNone/>
            </a:pPr>
            <a:endParaRPr lang="en-US" b="1" dirty="0"/>
          </a:p>
        </p:txBody>
      </p:sp>
      <p:cxnSp>
        <p:nvCxnSpPr>
          <p:cNvPr id="6" name="Straight Connector 5"/>
          <p:cNvCxnSpPr/>
          <p:nvPr/>
        </p:nvCxnSpPr>
        <p:spPr>
          <a:xfrm rot="5400000">
            <a:off x="-685403" y="2895203"/>
            <a:ext cx="3810794"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1219200" y="4191000"/>
            <a:ext cx="34290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1219200" y="1524000"/>
            <a:ext cx="3352800" cy="15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81370398"/>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371600"/>
            <a:ext cx="8229600" cy="4754563"/>
          </a:xfrm>
        </p:spPr>
        <p:txBody>
          <a:bodyPr/>
          <a:lstStyle/>
          <a:p>
            <a:pPr algn="just">
              <a:buNone/>
            </a:pPr>
            <a:r>
              <a:rPr lang="en-US" dirty="0" smtClean="0"/>
              <a:t>    In this figure Quantity is measured along with OX axis and Price along OY axis.  The Price per unit (Rs. 6) </a:t>
            </a:r>
            <a:r>
              <a:rPr lang="en-US" dirty="0" err="1" smtClean="0"/>
              <a:t>remins</a:t>
            </a:r>
            <a:r>
              <a:rPr lang="en-US" dirty="0" smtClean="0"/>
              <a:t> the same for all the units.  The demand curve as AR/MR curve therefore is a horizontal straight line, parallel to the OX axis.  Under perfect competition AR and MR curves coincide each other.</a:t>
            </a:r>
            <a:endParaRPr lang="en-US" dirty="0"/>
          </a:p>
        </p:txBody>
      </p:sp>
    </p:spTree>
    <p:extLst>
      <p:ext uri="{BB962C8B-B14F-4D97-AF65-F5344CB8AC3E}">
        <p14:creationId xmlns:p14="http://schemas.microsoft.com/office/powerpoint/2010/main" val="3104386038"/>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b="1" dirty="0" smtClean="0"/>
              <a:t>Relationship between AR &amp; MR under Imperfect Competition and Monopoly</a:t>
            </a:r>
            <a:endParaRPr lang="en-US" sz="2400" b="1" dirty="0"/>
          </a:p>
        </p:txBody>
      </p:sp>
      <p:graphicFrame>
        <p:nvGraphicFramePr>
          <p:cNvPr id="4" name="Content Placeholder 3"/>
          <p:cNvGraphicFramePr>
            <a:graphicFrameLocks noGrp="1"/>
          </p:cNvGraphicFramePr>
          <p:nvPr>
            <p:ph idx="1"/>
          </p:nvPr>
        </p:nvGraphicFramePr>
        <p:xfrm>
          <a:off x="457200" y="1600200"/>
          <a:ext cx="8229600" cy="3571240"/>
        </p:xfrm>
        <a:graphic>
          <a:graphicData uri="http://schemas.openxmlformats.org/drawingml/2006/table">
            <a:tbl>
              <a:tblPr firstRow="1" bandRow="1">
                <a:tableStyleId>{5C22544A-7EE6-4342-B048-85BDC9FD1C3A}</a:tableStyleId>
              </a:tblPr>
              <a:tblGrid>
                <a:gridCol w="1645920"/>
                <a:gridCol w="1645920"/>
                <a:gridCol w="1645920"/>
                <a:gridCol w="1645920"/>
                <a:gridCol w="1645920"/>
              </a:tblGrid>
              <a:tr h="370840">
                <a:tc>
                  <a:txBody>
                    <a:bodyPr/>
                    <a:lstStyle/>
                    <a:p>
                      <a:pPr algn="ctr"/>
                      <a:r>
                        <a:rPr lang="en-US" dirty="0" smtClean="0"/>
                        <a:t>Price per unit</a:t>
                      </a:r>
                    </a:p>
                    <a:p>
                      <a:pPr algn="ctr"/>
                      <a:r>
                        <a:rPr lang="en-US" dirty="0" smtClean="0"/>
                        <a:t>(Rs)</a:t>
                      </a:r>
                      <a:endParaRPr lang="en-US" dirty="0"/>
                    </a:p>
                  </a:txBody>
                  <a:tcPr/>
                </a:tc>
                <a:tc>
                  <a:txBody>
                    <a:bodyPr/>
                    <a:lstStyle/>
                    <a:p>
                      <a:pPr algn="ctr"/>
                      <a:r>
                        <a:rPr lang="en-US" dirty="0" smtClean="0"/>
                        <a:t>No. of  units sold</a:t>
                      </a:r>
                      <a:endParaRPr lang="en-US" dirty="0"/>
                    </a:p>
                  </a:txBody>
                  <a:tcPr/>
                </a:tc>
                <a:tc>
                  <a:txBody>
                    <a:bodyPr/>
                    <a:lstStyle/>
                    <a:p>
                      <a:pPr algn="ctr"/>
                      <a:r>
                        <a:rPr lang="en-US" dirty="0" smtClean="0"/>
                        <a:t>Total Revenue</a:t>
                      </a:r>
                    </a:p>
                    <a:p>
                      <a:pPr algn="ctr"/>
                      <a:r>
                        <a:rPr lang="en-US" dirty="0" smtClean="0"/>
                        <a:t>(Rs)</a:t>
                      </a:r>
                      <a:endParaRPr lang="en-US" dirty="0"/>
                    </a:p>
                  </a:txBody>
                  <a:tcPr/>
                </a:tc>
                <a:tc>
                  <a:txBody>
                    <a:bodyPr/>
                    <a:lstStyle/>
                    <a:p>
                      <a:pPr algn="ctr"/>
                      <a:r>
                        <a:rPr lang="en-US" dirty="0" smtClean="0"/>
                        <a:t>Average Revenue</a:t>
                      </a:r>
                    </a:p>
                    <a:p>
                      <a:pPr algn="ctr"/>
                      <a:r>
                        <a:rPr lang="en-US" dirty="0" smtClean="0"/>
                        <a:t>(Rs)</a:t>
                      </a:r>
                      <a:endParaRPr lang="en-US" dirty="0"/>
                    </a:p>
                  </a:txBody>
                  <a:tcPr/>
                </a:tc>
                <a:tc>
                  <a:txBody>
                    <a:bodyPr/>
                    <a:lstStyle/>
                    <a:p>
                      <a:pPr algn="ctr"/>
                      <a:r>
                        <a:rPr lang="en-US" dirty="0" smtClean="0"/>
                        <a:t>Marginal Revenue</a:t>
                      </a:r>
                    </a:p>
                    <a:p>
                      <a:pPr algn="ctr"/>
                      <a:r>
                        <a:rPr lang="en-US" dirty="0" smtClean="0"/>
                        <a:t>(Rs)</a:t>
                      </a:r>
                      <a:endParaRPr lang="en-US" dirty="0"/>
                    </a:p>
                  </a:txBody>
                  <a:tcPr/>
                </a:tc>
              </a:tr>
              <a:tr h="370840">
                <a:tc>
                  <a:txBody>
                    <a:bodyPr/>
                    <a:lstStyle/>
                    <a:p>
                      <a:pPr algn="ctr"/>
                      <a:r>
                        <a:rPr lang="en-US" dirty="0" smtClean="0"/>
                        <a:t>1</a:t>
                      </a:r>
                      <a:endParaRPr lang="en-US" dirty="0"/>
                    </a:p>
                  </a:txBody>
                  <a:tcPr/>
                </a:tc>
                <a:tc>
                  <a:txBody>
                    <a:bodyPr/>
                    <a:lstStyle/>
                    <a:p>
                      <a:pPr algn="ctr"/>
                      <a:r>
                        <a:rPr lang="en-US" dirty="0" smtClean="0"/>
                        <a:t>2</a:t>
                      </a:r>
                      <a:endParaRPr lang="en-US" dirty="0"/>
                    </a:p>
                  </a:txBody>
                  <a:tcPr/>
                </a:tc>
                <a:tc>
                  <a:txBody>
                    <a:bodyPr/>
                    <a:lstStyle/>
                    <a:p>
                      <a:pPr algn="ctr"/>
                      <a:r>
                        <a:rPr lang="en-US" dirty="0" smtClean="0"/>
                        <a:t>3</a:t>
                      </a:r>
                      <a:endParaRPr lang="en-US" dirty="0"/>
                    </a:p>
                  </a:txBody>
                  <a:tcPr/>
                </a:tc>
                <a:tc>
                  <a:txBody>
                    <a:bodyPr/>
                    <a:lstStyle/>
                    <a:p>
                      <a:pPr algn="ctr"/>
                      <a:r>
                        <a:rPr lang="en-US" dirty="0" smtClean="0"/>
                        <a:t>4</a:t>
                      </a:r>
                      <a:endParaRPr lang="en-US" dirty="0"/>
                    </a:p>
                  </a:txBody>
                  <a:tcPr/>
                </a:tc>
                <a:tc>
                  <a:txBody>
                    <a:bodyPr/>
                    <a:lstStyle/>
                    <a:p>
                      <a:pPr algn="ctr"/>
                      <a:r>
                        <a:rPr lang="en-US" dirty="0" smtClean="0"/>
                        <a:t>5</a:t>
                      </a:r>
                      <a:endParaRPr lang="en-US" dirty="0"/>
                    </a:p>
                  </a:txBody>
                  <a:tcPr/>
                </a:tc>
              </a:tr>
              <a:tr h="370840">
                <a:tc>
                  <a:txBody>
                    <a:bodyPr/>
                    <a:lstStyle/>
                    <a:p>
                      <a:pPr algn="ctr"/>
                      <a:r>
                        <a:rPr lang="en-US" dirty="0" smtClean="0"/>
                        <a:t>10.00</a:t>
                      </a:r>
                    </a:p>
                    <a:p>
                      <a:pPr algn="ctr"/>
                      <a:r>
                        <a:rPr lang="en-US" dirty="0" smtClean="0"/>
                        <a:t>9.50</a:t>
                      </a:r>
                    </a:p>
                    <a:p>
                      <a:pPr algn="ctr"/>
                      <a:r>
                        <a:rPr lang="en-US" dirty="0" smtClean="0"/>
                        <a:t>9.00</a:t>
                      </a:r>
                    </a:p>
                    <a:p>
                      <a:pPr algn="ctr"/>
                      <a:r>
                        <a:rPr lang="en-US" dirty="0" smtClean="0"/>
                        <a:t>8.50</a:t>
                      </a:r>
                    </a:p>
                    <a:p>
                      <a:pPr algn="ctr"/>
                      <a:r>
                        <a:rPr lang="en-US" dirty="0" smtClean="0"/>
                        <a:t>8.00</a:t>
                      </a:r>
                    </a:p>
                    <a:p>
                      <a:pPr algn="ctr"/>
                      <a:r>
                        <a:rPr lang="en-US" dirty="0" smtClean="0"/>
                        <a:t>7.50</a:t>
                      </a:r>
                    </a:p>
                    <a:p>
                      <a:pPr algn="ctr"/>
                      <a:r>
                        <a:rPr lang="en-US" dirty="0" smtClean="0"/>
                        <a:t>7.00</a:t>
                      </a:r>
                    </a:p>
                    <a:p>
                      <a:pPr algn="ctr"/>
                      <a:r>
                        <a:rPr lang="en-US" dirty="0" smtClean="0"/>
                        <a:t>6.50</a:t>
                      </a:r>
                      <a:endParaRPr lang="en-US" dirty="0"/>
                    </a:p>
                  </a:txBody>
                  <a:tcPr/>
                </a:tc>
                <a:tc>
                  <a:txBody>
                    <a:bodyPr/>
                    <a:lstStyle/>
                    <a:p>
                      <a:pPr algn="ctr"/>
                      <a:r>
                        <a:rPr lang="en-US" dirty="0" smtClean="0"/>
                        <a:t>1</a:t>
                      </a:r>
                    </a:p>
                    <a:p>
                      <a:pPr algn="ctr"/>
                      <a:r>
                        <a:rPr lang="en-US" dirty="0" smtClean="0"/>
                        <a:t>2</a:t>
                      </a:r>
                    </a:p>
                    <a:p>
                      <a:pPr algn="ctr"/>
                      <a:r>
                        <a:rPr lang="en-US" dirty="0" smtClean="0"/>
                        <a:t>3</a:t>
                      </a:r>
                    </a:p>
                    <a:p>
                      <a:pPr algn="ctr"/>
                      <a:r>
                        <a:rPr lang="en-US" dirty="0" smtClean="0"/>
                        <a:t>4</a:t>
                      </a:r>
                    </a:p>
                    <a:p>
                      <a:pPr algn="ctr"/>
                      <a:r>
                        <a:rPr lang="en-US" dirty="0" smtClean="0"/>
                        <a:t>5</a:t>
                      </a:r>
                    </a:p>
                    <a:p>
                      <a:pPr algn="ctr"/>
                      <a:r>
                        <a:rPr lang="en-US" dirty="0" smtClean="0"/>
                        <a:t>6</a:t>
                      </a:r>
                    </a:p>
                    <a:p>
                      <a:pPr algn="ctr"/>
                      <a:r>
                        <a:rPr lang="en-US" dirty="0" smtClean="0"/>
                        <a:t>7</a:t>
                      </a:r>
                    </a:p>
                    <a:p>
                      <a:pPr algn="ctr"/>
                      <a:r>
                        <a:rPr lang="en-US" dirty="0" smtClean="0"/>
                        <a:t>8</a:t>
                      </a:r>
                    </a:p>
                  </a:txBody>
                  <a:tcPr/>
                </a:tc>
                <a:tc>
                  <a:txBody>
                    <a:bodyPr/>
                    <a:lstStyle/>
                    <a:p>
                      <a:pPr algn="ctr"/>
                      <a:r>
                        <a:rPr lang="en-US" dirty="0" smtClean="0"/>
                        <a:t>10</a:t>
                      </a:r>
                    </a:p>
                    <a:p>
                      <a:pPr algn="ctr"/>
                      <a:r>
                        <a:rPr lang="en-US" dirty="0" smtClean="0"/>
                        <a:t>19</a:t>
                      </a:r>
                    </a:p>
                    <a:p>
                      <a:pPr algn="ctr"/>
                      <a:r>
                        <a:rPr lang="en-US" dirty="0" smtClean="0"/>
                        <a:t>27</a:t>
                      </a:r>
                    </a:p>
                    <a:p>
                      <a:pPr algn="ctr"/>
                      <a:r>
                        <a:rPr lang="en-US" dirty="0" smtClean="0"/>
                        <a:t>34</a:t>
                      </a:r>
                    </a:p>
                    <a:p>
                      <a:pPr algn="ctr"/>
                      <a:r>
                        <a:rPr lang="en-US" dirty="0" smtClean="0"/>
                        <a:t>40</a:t>
                      </a:r>
                    </a:p>
                    <a:p>
                      <a:pPr algn="ctr"/>
                      <a:r>
                        <a:rPr lang="en-US" dirty="0" smtClean="0"/>
                        <a:t>45</a:t>
                      </a:r>
                    </a:p>
                    <a:p>
                      <a:pPr algn="ctr"/>
                      <a:r>
                        <a:rPr lang="en-US" dirty="0" smtClean="0"/>
                        <a:t>49</a:t>
                      </a:r>
                    </a:p>
                    <a:p>
                      <a:pPr algn="ctr"/>
                      <a:r>
                        <a:rPr lang="en-US" dirty="0" smtClean="0"/>
                        <a:t>52</a:t>
                      </a:r>
                      <a:endParaRPr lang="en-US" dirty="0"/>
                    </a:p>
                  </a:txBody>
                  <a:tcPr/>
                </a:tc>
                <a:tc>
                  <a:txBody>
                    <a:bodyPr/>
                    <a:lstStyle/>
                    <a:p>
                      <a:pPr algn="ctr"/>
                      <a:r>
                        <a:rPr lang="en-US" dirty="0" smtClean="0"/>
                        <a:t>10</a:t>
                      </a:r>
                    </a:p>
                    <a:p>
                      <a:pPr algn="ctr"/>
                      <a:r>
                        <a:rPr lang="en-US" dirty="0" smtClean="0"/>
                        <a:t>9.50</a:t>
                      </a:r>
                    </a:p>
                    <a:p>
                      <a:pPr algn="ctr"/>
                      <a:r>
                        <a:rPr lang="en-US" dirty="0" smtClean="0"/>
                        <a:t>9.00</a:t>
                      </a:r>
                    </a:p>
                    <a:p>
                      <a:pPr algn="ctr"/>
                      <a:r>
                        <a:rPr lang="en-US" dirty="0" smtClean="0"/>
                        <a:t>8.50</a:t>
                      </a:r>
                    </a:p>
                    <a:p>
                      <a:pPr algn="ctr"/>
                      <a:r>
                        <a:rPr lang="en-US" dirty="0" smtClean="0"/>
                        <a:t>8.00</a:t>
                      </a:r>
                    </a:p>
                    <a:p>
                      <a:pPr algn="ctr"/>
                      <a:r>
                        <a:rPr lang="en-US" dirty="0" smtClean="0"/>
                        <a:t>7.50</a:t>
                      </a:r>
                    </a:p>
                    <a:p>
                      <a:pPr algn="ctr"/>
                      <a:r>
                        <a:rPr lang="en-US" dirty="0" smtClean="0"/>
                        <a:t>7.00</a:t>
                      </a:r>
                    </a:p>
                    <a:p>
                      <a:pPr algn="ctr"/>
                      <a:r>
                        <a:rPr lang="en-US" dirty="0" smtClean="0"/>
                        <a:t>6.50</a:t>
                      </a:r>
                      <a:endParaRPr lang="en-US" dirty="0"/>
                    </a:p>
                  </a:txBody>
                  <a:tcPr/>
                </a:tc>
                <a:tc>
                  <a:txBody>
                    <a:bodyPr/>
                    <a:lstStyle/>
                    <a:p>
                      <a:pPr algn="ctr"/>
                      <a:r>
                        <a:rPr lang="en-US" dirty="0" smtClean="0"/>
                        <a:t>-</a:t>
                      </a:r>
                    </a:p>
                    <a:p>
                      <a:pPr algn="ctr"/>
                      <a:r>
                        <a:rPr lang="en-US" dirty="0" smtClean="0"/>
                        <a:t>9</a:t>
                      </a:r>
                    </a:p>
                    <a:p>
                      <a:pPr algn="ctr"/>
                      <a:r>
                        <a:rPr lang="en-US" dirty="0" smtClean="0"/>
                        <a:t>8</a:t>
                      </a:r>
                    </a:p>
                    <a:p>
                      <a:pPr algn="ctr"/>
                      <a:r>
                        <a:rPr lang="en-US" dirty="0" smtClean="0"/>
                        <a:t>7</a:t>
                      </a:r>
                    </a:p>
                    <a:p>
                      <a:pPr algn="ctr"/>
                      <a:r>
                        <a:rPr lang="en-US" dirty="0" smtClean="0"/>
                        <a:t>6</a:t>
                      </a:r>
                    </a:p>
                    <a:p>
                      <a:pPr algn="ctr"/>
                      <a:r>
                        <a:rPr lang="en-US" dirty="0" smtClean="0"/>
                        <a:t>5</a:t>
                      </a:r>
                    </a:p>
                    <a:p>
                      <a:pPr algn="ctr"/>
                      <a:r>
                        <a:rPr lang="en-US" dirty="0" smtClean="0"/>
                        <a:t>4</a:t>
                      </a:r>
                    </a:p>
                    <a:p>
                      <a:pPr algn="ctr"/>
                      <a:r>
                        <a:rPr lang="en-US" dirty="0" smtClean="0"/>
                        <a:t>3</a:t>
                      </a:r>
                      <a:endParaRPr lang="en-US" dirty="0"/>
                    </a:p>
                  </a:txBody>
                  <a:tcPr/>
                </a:tc>
              </a:tr>
            </a:tbl>
          </a:graphicData>
        </a:graphic>
      </p:graphicFrame>
    </p:spTree>
    <p:extLst>
      <p:ext uri="{BB962C8B-B14F-4D97-AF65-F5344CB8AC3E}">
        <p14:creationId xmlns:p14="http://schemas.microsoft.com/office/powerpoint/2010/main" val="2168207439"/>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just">
              <a:buNone/>
            </a:pPr>
            <a:r>
              <a:rPr lang="en-US" dirty="0" smtClean="0"/>
              <a:t>    Under Imperfect Competition and Monopoly, a firm can sell more only at a lower Price.  This table shows that as the price falls more can be sold.  Total revenue increases but at a diminishing rate, Marginal revenue goes on diminishing as price goes on falling.  But the fall in the Marginal Revenue is more than that in the Average revenue.</a:t>
            </a:r>
            <a:endParaRPr lang="en-US" dirty="0"/>
          </a:p>
        </p:txBody>
      </p:sp>
    </p:spTree>
    <p:extLst>
      <p:ext uri="{BB962C8B-B14F-4D97-AF65-F5344CB8AC3E}">
        <p14:creationId xmlns:p14="http://schemas.microsoft.com/office/powerpoint/2010/main" val="2097728399"/>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447800"/>
            <a:ext cx="8229600" cy="4678363"/>
          </a:xfrm>
        </p:spPr>
        <p:txBody>
          <a:bodyPr>
            <a:normAutofit/>
          </a:bodyPr>
          <a:lstStyle/>
          <a:p>
            <a:pPr>
              <a:buNone/>
            </a:pPr>
            <a:r>
              <a:rPr lang="en-US" sz="2400" dirty="0" smtClean="0"/>
              <a:t>     12</a:t>
            </a:r>
          </a:p>
          <a:p>
            <a:pPr>
              <a:buNone/>
            </a:pPr>
            <a:r>
              <a:rPr lang="en-US" sz="2400" dirty="0" smtClean="0"/>
              <a:t> P  10</a:t>
            </a:r>
          </a:p>
          <a:p>
            <a:pPr>
              <a:buNone/>
            </a:pPr>
            <a:r>
              <a:rPr lang="en-US" sz="2400" dirty="0" smtClean="0"/>
              <a:t> R   8</a:t>
            </a:r>
          </a:p>
          <a:p>
            <a:pPr>
              <a:buNone/>
            </a:pPr>
            <a:r>
              <a:rPr lang="en-US" sz="2400" dirty="0" smtClean="0"/>
              <a:t> I     6</a:t>
            </a:r>
          </a:p>
          <a:p>
            <a:pPr>
              <a:buNone/>
            </a:pPr>
            <a:r>
              <a:rPr lang="en-US" sz="2400" dirty="0" smtClean="0"/>
              <a:t> C   4</a:t>
            </a:r>
          </a:p>
          <a:p>
            <a:pPr>
              <a:buNone/>
            </a:pPr>
            <a:r>
              <a:rPr lang="en-US" sz="2400" dirty="0" smtClean="0"/>
              <a:t> E    2                                          AR/D Price</a:t>
            </a:r>
          </a:p>
          <a:p>
            <a:pPr>
              <a:buNone/>
            </a:pPr>
            <a:r>
              <a:rPr lang="en-US" sz="2400" dirty="0" smtClean="0"/>
              <a:t>       0                                 MR</a:t>
            </a:r>
          </a:p>
          <a:p>
            <a:pPr>
              <a:buNone/>
            </a:pPr>
            <a:r>
              <a:rPr lang="en-US" sz="2400" dirty="0" smtClean="0"/>
              <a:t>		1      2     3     4     5    6    7    8</a:t>
            </a:r>
          </a:p>
          <a:p>
            <a:pPr>
              <a:buNone/>
            </a:pPr>
            <a:endParaRPr lang="en-US" sz="2400" dirty="0" smtClean="0"/>
          </a:p>
          <a:p>
            <a:pPr>
              <a:buNone/>
            </a:pPr>
            <a:r>
              <a:rPr lang="en-US" sz="2400" dirty="0" smtClean="0"/>
              <a:t>			Quantity</a:t>
            </a:r>
          </a:p>
        </p:txBody>
      </p:sp>
      <p:cxnSp>
        <p:nvCxnSpPr>
          <p:cNvPr id="9" name="Straight Connector 8"/>
          <p:cNvCxnSpPr/>
          <p:nvPr/>
        </p:nvCxnSpPr>
        <p:spPr>
          <a:xfrm rot="5400000">
            <a:off x="-456406" y="3123406"/>
            <a:ext cx="35052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a:off x="1295400" y="4419600"/>
            <a:ext cx="47244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a:off x="1295400" y="2133600"/>
            <a:ext cx="2819400" cy="2057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rot="16200000" flipH="1">
            <a:off x="1295400" y="2133600"/>
            <a:ext cx="2057400" cy="205740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14575087"/>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buNone/>
            </a:pPr>
            <a:r>
              <a:rPr lang="en-US" dirty="0" smtClean="0"/>
              <a:t>    Average Revenue Curve or demand curve slopes downwards from left to right indicating that more can be sold at a lower price.  Since Marginal revenue falls rapidly and is always less than the Average revenue, the MR curve lies below the </a:t>
            </a:r>
            <a:r>
              <a:rPr lang="en-US" dirty="0" err="1" smtClean="0"/>
              <a:t>Ar</a:t>
            </a:r>
            <a:r>
              <a:rPr lang="en-US" dirty="0" smtClean="0"/>
              <a:t> curve under imperfect competition and Monopoly.</a:t>
            </a:r>
            <a:endParaRPr lang="en-US" dirty="0"/>
          </a:p>
        </p:txBody>
      </p:sp>
    </p:spTree>
    <p:extLst>
      <p:ext uri="{BB962C8B-B14F-4D97-AF65-F5344CB8AC3E}">
        <p14:creationId xmlns:p14="http://schemas.microsoft.com/office/powerpoint/2010/main" val="187283557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381000"/>
            <a:ext cx="8610600" cy="5632311"/>
          </a:xfrm>
          <a:prstGeom prst="rect">
            <a:avLst/>
          </a:prstGeom>
        </p:spPr>
        <p:txBody>
          <a:bodyPr wrap="square">
            <a:spAutoFit/>
          </a:bodyPr>
          <a:lstStyle/>
          <a:p>
            <a:pPr algn="just"/>
            <a:r>
              <a:rPr lang="en-US" sz="3600" b="1" u="sng" dirty="0" smtClean="0"/>
              <a:t>Market demand </a:t>
            </a:r>
            <a:r>
              <a:rPr lang="en-US" sz="3600" dirty="0" smtClean="0"/>
              <a:t>on the other hand refers to the total demand of all the buyers, taken together. Market demand function is the sum total of all individual demand function. Market demand is more important from the business point of view. Sales depend on market demand. Business policy and planning are based on the market demand. Prices are determined on the basis of market demand.</a:t>
            </a:r>
            <a:endParaRPr lang="en-US" sz="3600" dirty="0"/>
          </a:p>
        </p:txBody>
      </p:sp>
    </p:spTree>
  </p:cSld>
  <p:clrMapOvr>
    <a:masterClrMapping/>
  </p:clrMapOvr>
  <p:transition>
    <p:randomBar/>
  </p:transition>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020762"/>
          </a:xfrm>
        </p:spPr>
        <p:txBody>
          <a:bodyPr>
            <a:noAutofit/>
          </a:bodyPr>
          <a:lstStyle/>
          <a:p>
            <a:r>
              <a:rPr lang="en-US" sz="3200" b="1" dirty="0" smtClean="0"/>
              <a:t> The Relationship between AR, MR &amp; TR is as follows :-</a:t>
            </a:r>
            <a:endParaRPr lang="en-US" sz="3200" dirty="0"/>
          </a:p>
        </p:txBody>
      </p:sp>
      <p:sp>
        <p:nvSpPr>
          <p:cNvPr id="3" name="Content Placeholder 2"/>
          <p:cNvSpPr>
            <a:spLocks noGrp="1"/>
          </p:cNvSpPr>
          <p:nvPr>
            <p:ph idx="1"/>
          </p:nvPr>
        </p:nvSpPr>
        <p:spPr>
          <a:xfrm>
            <a:off x="457200" y="1447800"/>
            <a:ext cx="8229600" cy="4678363"/>
          </a:xfrm>
        </p:spPr>
        <p:txBody>
          <a:bodyPr/>
          <a:lstStyle/>
          <a:p>
            <a:r>
              <a:rPr lang="en-US" dirty="0" smtClean="0"/>
              <a:t>So long as AR is falling MR also falls.</a:t>
            </a:r>
          </a:p>
          <a:p>
            <a:r>
              <a:rPr lang="en-US" dirty="0" smtClean="0"/>
              <a:t>MR falls more steeply than AR.</a:t>
            </a:r>
          </a:p>
          <a:p>
            <a:r>
              <a:rPr lang="en-US" dirty="0" smtClean="0"/>
              <a:t>TR is rising as long as MR is positive.</a:t>
            </a:r>
          </a:p>
          <a:p>
            <a:r>
              <a:rPr lang="en-US" dirty="0" smtClean="0"/>
              <a:t>TR is falling when MR becomes negative.</a:t>
            </a:r>
          </a:p>
          <a:p>
            <a:r>
              <a:rPr lang="en-US" dirty="0" smtClean="0"/>
              <a:t>TR will be maximum at a point where MR is zero.</a:t>
            </a:r>
          </a:p>
          <a:p>
            <a:pPr>
              <a:buNone/>
            </a:pPr>
            <a:endParaRPr lang="en-US" dirty="0"/>
          </a:p>
        </p:txBody>
      </p:sp>
    </p:spTree>
    <p:extLst>
      <p:ext uri="{BB962C8B-B14F-4D97-AF65-F5344CB8AC3E}">
        <p14:creationId xmlns:p14="http://schemas.microsoft.com/office/powerpoint/2010/main" val="1675953256"/>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t>Practical Problem :</a:t>
            </a:r>
            <a:endParaRPr lang="en-US" sz="3600" b="1" dirty="0"/>
          </a:p>
        </p:txBody>
      </p:sp>
      <p:sp>
        <p:nvSpPr>
          <p:cNvPr id="3" name="Content Placeholder 2"/>
          <p:cNvSpPr>
            <a:spLocks noGrp="1"/>
          </p:cNvSpPr>
          <p:nvPr>
            <p:ph idx="1"/>
          </p:nvPr>
        </p:nvSpPr>
        <p:spPr>
          <a:xfrm>
            <a:off x="457200" y="1143000"/>
            <a:ext cx="8229600" cy="4983163"/>
          </a:xfrm>
        </p:spPr>
        <p:txBody>
          <a:bodyPr>
            <a:normAutofit/>
          </a:bodyPr>
          <a:lstStyle/>
          <a:p>
            <a:r>
              <a:rPr lang="en-US" sz="2400" dirty="0" smtClean="0"/>
              <a:t>Practical Problems in the context of Market demand function is illustrated below.</a:t>
            </a:r>
          </a:p>
          <a:p>
            <a:pPr lvl="1">
              <a:buNone/>
            </a:pPr>
            <a:r>
              <a:rPr lang="en-US" sz="2400" dirty="0" smtClean="0"/>
              <a:t>      The demand function for </a:t>
            </a:r>
            <a:r>
              <a:rPr lang="en-US" sz="2400" dirty="0" err="1" smtClean="0"/>
              <a:t>Qd</a:t>
            </a:r>
            <a:r>
              <a:rPr lang="en-US" sz="2400" dirty="0" smtClean="0"/>
              <a:t> wine in a city is </a:t>
            </a:r>
            <a:r>
              <a:rPr lang="en-US" sz="2400" dirty="0" err="1" smtClean="0"/>
              <a:t>Qd</a:t>
            </a:r>
            <a:r>
              <a:rPr lang="en-US" sz="2400" dirty="0" smtClean="0"/>
              <a:t>=400-4p</a:t>
            </a:r>
          </a:p>
          <a:p>
            <a:pPr lvl="1">
              <a:buNone/>
            </a:pPr>
            <a:r>
              <a:rPr lang="en-US" sz="2400" dirty="0" smtClean="0"/>
              <a:t>Where</a:t>
            </a:r>
          </a:p>
          <a:p>
            <a:pPr lvl="1">
              <a:buNone/>
            </a:pPr>
            <a:r>
              <a:rPr lang="en-US" sz="2400" dirty="0" err="1" smtClean="0"/>
              <a:t>Qd</a:t>
            </a:r>
            <a:r>
              <a:rPr lang="en-US" sz="2400" dirty="0" smtClean="0"/>
              <a:t>=quantity demanded of wine (in 000’ bottles per week)</a:t>
            </a:r>
          </a:p>
          <a:p>
            <a:pPr lvl="1">
              <a:buNone/>
            </a:pPr>
            <a:r>
              <a:rPr lang="en-US" sz="2400" dirty="0" smtClean="0"/>
              <a:t>P=Price of wine per bottle</a:t>
            </a:r>
          </a:p>
          <a:p>
            <a:pPr marL="971550" lvl="1" indent="-514350">
              <a:buAutoNum type="romanLcParenBoth"/>
            </a:pPr>
            <a:r>
              <a:rPr lang="en-US" sz="2400" dirty="0" smtClean="0"/>
              <a:t>Construct a demand curve assuming price Rs. 10,12,15,20 and 25 per bottle</a:t>
            </a:r>
          </a:p>
          <a:p>
            <a:pPr marL="971550" lvl="1" indent="-514350">
              <a:buAutoNum type="romanLcParenBoth" startAt="2"/>
            </a:pPr>
            <a:r>
              <a:rPr lang="en-US" sz="2400" dirty="0" smtClean="0"/>
              <a:t>At what price would demand be zero.</a:t>
            </a:r>
          </a:p>
          <a:p>
            <a:pPr marL="971550" lvl="1" indent="-514350">
              <a:buNone/>
            </a:pPr>
            <a:r>
              <a:rPr lang="en-US" sz="2400" dirty="0" smtClean="0"/>
              <a:t>(iii)   If the Producer want to sell 380 bottles per day what price should it charge?</a:t>
            </a:r>
          </a:p>
        </p:txBody>
      </p:sp>
    </p:spTree>
    <p:extLst>
      <p:ext uri="{BB962C8B-B14F-4D97-AF65-F5344CB8AC3E}">
        <p14:creationId xmlns:p14="http://schemas.microsoft.com/office/powerpoint/2010/main" val="4167508701"/>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t>Solution :-</a:t>
            </a:r>
            <a:endParaRPr lang="en-US" sz="3600" b="1" dirty="0"/>
          </a:p>
        </p:txBody>
      </p:sp>
      <p:sp>
        <p:nvSpPr>
          <p:cNvPr id="3" name="Content Placeholder 2"/>
          <p:cNvSpPr>
            <a:spLocks noGrp="1"/>
          </p:cNvSpPr>
          <p:nvPr>
            <p:ph idx="1"/>
          </p:nvPr>
        </p:nvSpPr>
        <p:spPr/>
        <p:txBody>
          <a:bodyPr/>
          <a:lstStyle/>
          <a:p>
            <a:pPr>
              <a:buNone/>
            </a:pPr>
            <a:r>
              <a:rPr lang="en-US" dirty="0" smtClean="0"/>
              <a:t>P=10 : </a:t>
            </a:r>
            <a:r>
              <a:rPr lang="en-US" dirty="0" err="1" smtClean="0"/>
              <a:t>Qd</a:t>
            </a:r>
            <a:r>
              <a:rPr lang="en-US" dirty="0" smtClean="0"/>
              <a:t>=400-4X10=360</a:t>
            </a:r>
          </a:p>
          <a:p>
            <a:pPr>
              <a:buNone/>
            </a:pPr>
            <a:r>
              <a:rPr lang="en-US" dirty="0" smtClean="0"/>
              <a:t>P=12 : </a:t>
            </a:r>
            <a:r>
              <a:rPr lang="en-US" dirty="0" err="1" smtClean="0"/>
              <a:t>Qd</a:t>
            </a:r>
            <a:r>
              <a:rPr lang="en-US" dirty="0" smtClean="0"/>
              <a:t>=400-4X12=352</a:t>
            </a:r>
          </a:p>
          <a:p>
            <a:pPr>
              <a:buNone/>
            </a:pPr>
            <a:r>
              <a:rPr lang="en-US" dirty="0" smtClean="0"/>
              <a:t>P=15 : </a:t>
            </a:r>
            <a:r>
              <a:rPr lang="en-US" dirty="0" err="1" smtClean="0"/>
              <a:t>Qd</a:t>
            </a:r>
            <a:r>
              <a:rPr lang="en-US" dirty="0" smtClean="0"/>
              <a:t>=400-4X15=340</a:t>
            </a:r>
          </a:p>
          <a:p>
            <a:pPr>
              <a:buNone/>
            </a:pPr>
            <a:r>
              <a:rPr lang="en-US" dirty="0" smtClean="0"/>
              <a:t>P=20 : </a:t>
            </a:r>
            <a:r>
              <a:rPr lang="en-US" dirty="0" err="1" smtClean="0"/>
              <a:t>Qd</a:t>
            </a:r>
            <a:r>
              <a:rPr lang="en-US" dirty="0" smtClean="0"/>
              <a:t>=400-4X20=320</a:t>
            </a:r>
          </a:p>
          <a:p>
            <a:pPr>
              <a:buNone/>
            </a:pPr>
            <a:r>
              <a:rPr lang="en-US" dirty="0" smtClean="0"/>
              <a:t>P=25 : </a:t>
            </a:r>
            <a:r>
              <a:rPr lang="en-US" dirty="0" err="1" smtClean="0"/>
              <a:t>Qd</a:t>
            </a:r>
            <a:r>
              <a:rPr lang="en-US" dirty="0" smtClean="0"/>
              <a:t>=400-4X25=300</a:t>
            </a:r>
            <a:endParaRPr lang="en-US" dirty="0"/>
          </a:p>
        </p:txBody>
      </p:sp>
    </p:spTree>
    <p:extLst>
      <p:ext uri="{BB962C8B-B14F-4D97-AF65-F5344CB8AC3E}">
        <p14:creationId xmlns:p14="http://schemas.microsoft.com/office/powerpoint/2010/main" val="4192123401"/>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nSpc>
                <a:spcPct val="150000"/>
              </a:lnSpc>
              <a:buNone/>
            </a:pPr>
            <a:r>
              <a:rPr lang="en-US" sz="2400" dirty="0" smtClean="0"/>
              <a:t>      Y</a:t>
            </a:r>
          </a:p>
          <a:p>
            <a:pPr>
              <a:lnSpc>
                <a:spcPct val="150000"/>
              </a:lnSpc>
              <a:buNone/>
            </a:pPr>
            <a:r>
              <a:rPr lang="en-US" sz="2400" dirty="0" smtClean="0"/>
              <a:t> P  25	      D</a:t>
            </a:r>
          </a:p>
          <a:p>
            <a:pPr>
              <a:lnSpc>
                <a:spcPct val="150000"/>
              </a:lnSpc>
              <a:buNone/>
            </a:pPr>
            <a:r>
              <a:rPr lang="en-US" sz="2400" dirty="0" smtClean="0"/>
              <a:t>R	20</a:t>
            </a:r>
          </a:p>
          <a:p>
            <a:pPr>
              <a:lnSpc>
                <a:spcPct val="150000"/>
              </a:lnSpc>
              <a:buNone/>
            </a:pPr>
            <a:r>
              <a:rPr lang="en-US" sz="2400" dirty="0" smtClean="0"/>
              <a:t>I	15</a:t>
            </a:r>
          </a:p>
          <a:p>
            <a:pPr>
              <a:lnSpc>
                <a:spcPct val="150000"/>
              </a:lnSpc>
              <a:buNone/>
            </a:pPr>
            <a:r>
              <a:rPr lang="en-US" sz="2400" dirty="0" smtClean="0"/>
              <a:t>C	10				     P</a:t>
            </a:r>
          </a:p>
          <a:p>
            <a:pPr>
              <a:buNone/>
            </a:pPr>
            <a:r>
              <a:rPr lang="en-US" sz="2400" dirty="0" smtClean="0"/>
              <a:t>E	  0</a:t>
            </a:r>
          </a:p>
          <a:p>
            <a:pPr>
              <a:buNone/>
            </a:pPr>
            <a:r>
              <a:rPr lang="en-US" sz="2400" dirty="0" smtClean="0"/>
              <a:t>		</a:t>
            </a:r>
            <a:r>
              <a:rPr lang="en-US" sz="2000" dirty="0" smtClean="0"/>
              <a:t>300   310   320   330   340   350   360   </a:t>
            </a:r>
            <a:r>
              <a:rPr lang="en-US" sz="2400" dirty="0" smtClean="0"/>
              <a:t>X</a:t>
            </a:r>
          </a:p>
          <a:p>
            <a:pPr>
              <a:buNone/>
            </a:pPr>
            <a:r>
              <a:rPr lang="en-US" sz="2400" dirty="0" smtClean="0"/>
              <a:t>				</a:t>
            </a:r>
            <a:r>
              <a:rPr lang="en-US" sz="2400" dirty="0" err="1" smtClean="0"/>
              <a:t>Qd</a:t>
            </a:r>
            <a:endParaRPr lang="en-US" sz="2400" dirty="0"/>
          </a:p>
        </p:txBody>
      </p:sp>
      <p:cxnSp>
        <p:nvCxnSpPr>
          <p:cNvPr id="5" name="Straight Connector 4"/>
          <p:cNvCxnSpPr/>
          <p:nvPr/>
        </p:nvCxnSpPr>
        <p:spPr>
          <a:xfrm rot="5400000">
            <a:off x="-494506" y="3543300"/>
            <a:ext cx="3580606" cy="794"/>
          </a:xfrm>
          <a:prstGeom prst="line">
            <a:avLst/>
          </a:prstGeom>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a:off x="1295400" y="5105400"/>
            <a:ext cx="41148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1600200" y="2514600"/>
            <a:ext cx="3048000" cy="228600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39298988"/>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514350" indent="-514350">
              <a:buAutoNum type="romanLcParenBoth" startAt="2"/>
            </a:pPr>
            <a:r>
              <a:rPr lang="en-US" sz="2400" dirty="0" smtClean="0"/>
              <a:t>In the equation </a:t>
            </a:r>
            <a:r>
              <a:rPr lang="en-US" sz="2400" dirty="0" err="1" smtClean="0"/>
              <a:t>Qd</a:t>
            </a:r>
            <a:r>
              <a:rPr lang="en-US" sz="2400" dirty="0" smtClean="0"/>
              <a:t>=40-4p</a:t>
            </a:r>
          </a:p>
          <a:p>
            <a:pPr marL="514350" indent="-514350">
              <a:buNone/>
            </a:pPr>
            <a:r>
              <a:rPr lang="en-US" sz="2400" dirty="0" smtClean="0"/>
              <a:t>      Let us put </a:t>
            </a:r>
            <a:r>
              <a:rPr lang="en-US" sz="2400" dirty="0" err="1" smtClean="0"/>
              <a:t>Qd</a:t>
            </a:r>
            <a:r>
              <a:rPr lang="en-US" sz="2400" dirty="0" smtClean="0"/>
              <a:t>=0</a:t>
            </a:r>
          </a:p>
          <a:p>
            <a:pPr marL="514350" indent="-514350">
              <a:buNone/>
            </a:pPr>
            <a:r>
              <a:rPr lang="en-US" sz="2400" dirty="0" smtClean="0"/>
              <a:t>   ̈   400-4p=0</a:t>
            </a:r>
          </a:p>
          <a:p>
            <a:pPr marL="514350" indent="-514350">
              <a:buNone/>
            </a:pPr>
            <a:r>
              <a:rPr lang="en-US" sz="2400" dirty="0" smtClean="0"/>
              <a:t>      4p=400</a:t>
            </a:r>
          </a:p>
          <a:p>
            <a:pPr marL="514350" indent="-514350">
              <a:buNone/>
            </a:pPr>
            <a:r>
              <a:rPr lang="en-US" sz="2400" dirty="0" smtClean="0"/>
              <a:t>       P=400/4=100</a:t>
            </a:r>
          </a:p>
          <a:p>
            <a:pPr marL="514350" indent="-514350">
              <a:buNone/>
            </a:pPr>
            <a:r>
              <a:rPr lang="en-US" sz="2400" dirty="0" smtClean="0"/>
              <a:t>That is to say, at price Rs.100 per bottle, the demand for wine will  be zero.</a:t>
            </a:r>
          </a:p>
          <a:p>
            <a:pPr marL="514350" indent="-514350">
              <a:buNone/>
            </a:pPr>
            <a:endParaRPr lang="en-US" sz="2400" dirty="0" smtClean="0"/>
          </a:p>
          <a:p>
            <a:pPr marL="514350" indent="-514350">
              <a:buNone/>
            </a:pPr>
            <a:r>
              <a:rPr lang="en-US" sz="2400" dirty="0" smtClean="0"/>
              <a:t> </a:t>
            </a:r>
          </a:p>
          <a:p>
            <a:pPr marL="514350" indent="-514350">
              <a:buNone/>
            </a:pPr>
            <a:endParaRPr lang="en-US" sz="2400" dirty="0" smtClean="0"/>
          </a:p>
          <a:p>
            <a:pPr marL="514350" indent="-514350">
              <a:buNone/>
            </a:pPr>
            <a:endParaRPr lang="en-US" sz="2400" dirty="0"/>
          </a:p>
        </p:txBody>
      </p:sp>
    </p:spTree>
    <p:extLst>
      <p:ext uri="{BB962C8B-B14F-4D97-AF65-F5344CB8AC3E}">
        <p14:creationId xmlns:p14="http://schemas.microsoft.com/office/powerpoint/2010/main" val="3951105228"/>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571500" indent="-571500">
              <a:buAutoNum type="romanLcParenBoth" startAt="3"/>
            </a:pPr>
            <a:r>
              <a:rPr lang="en-US" sz="2800" dirty="0" err="1" smtClean="0"/>
              <a:t>Qd</a:t>
            </a:r>
            <a:r>
              <a:rPr lang="en-US" sz="2800" dirty="0" smtClean="0"/>
              <a:t>=400-4p</a:t>
            </a:r>
          </a:p>
          <a:p>
            <a:pPr marL="571500" indent="-571500">
              <a:buNone/>
            </a:pPr>
            <a:r>
              <a:rPr lang="en-US" sz="2800" dirty="0" smtClean="0"/>
              <a:t>      </a:t>
            </a:r>
            <a:r>
              <a:rPr lang="en-US" sz="2800" dirty="0" err="1" smtClean="0"/>
              <a:t>Qd</a:t>
            </a:r>
            <a:r>
              <a:rPr lang="en-US" sz="2800" dirty="0" smtClean="0"/>
              <a:t>=380 here</a:t>
            </a:r>
          </a:p>
          <a:p>
            <a:pPr marL="571500" indent="-571500">
              <a:buNone/>
            </a:pPr>
            <a:r>
              <a:rPr lang="en-US" sz="2800" dirty="0" smtClean="0"/>
              <a:t>      380=400-4p</a:t>
            </a:r>
          </a:p>
          <a:p>
            <a:pPr marL="571500" indent="-571500">
              <a:buNone/>
            </a:pPr>
            <a:r>
              <a:rPr lang="en-US" sz="2800" dirty="0" smtClean="0"/>
              <a:t>By manipulation</a:t>
            </a:r>
          </a:p>
          <a:p>
            <a:pPr marL="571500" indent="-571500">
              <a:buNone/>
            </a:pPr>
            <a:r>
              <a:rPr lang="en-US" sz="2800" dirty="0" smtClean="0"/>
              <a:t>   4p=400-380=20</a:t>
            </a:r>
          </a:p>
          <a:p>
            <a:pPr marL="571500" indent="-571500">
              <a:buNone/>
            </a:pPr>
            <a:r>
              <a:rPr lang="en-US" sz="2800" dirty="0" smtClean="0"/>
              <a:t>     p=20/4=5</a:t>
            </a:r>
          </a:p>
          <a:p>
            <a:pPr marL="571500" indent="-571500">
              <a:buNone/>
            </a:pPr>
            <a:r>
              <a:rPr lang="en-US" sz="2800" dirty="0" smtClean="0"/>
              <a:t>That is to say, producer should fix Rs. 5 per bottle in order to sell 380 bottle per day.</a:t>
            </a:r>
            <a:endParaRPr lang="en-US" sz="2800" dirty="0"/>
          </a:p>
        </p:txBody>
      </p:sp>
    </p:spTree>
    <p:extLst>
      <p:ext uri="{BB962C8B-B14F-4D97-AF65-F5344CB8AC3E}">
        <p14:creationId xmlns:p14="http://schemas.microsoft.com/office/powerpoint/2010/main" val="1796899309"/>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t>Elasticity of Demand </a:t>
            </a:r>
            <a:endParaRPr lang="en-US" sz="3600" b="1" dirty="0"/>
          </a:p>
        </p:txBody>
      </p:sp>
      <p:sp>
        <p:nvSpPr>
          <p:cNvPr id="3" name="Content Placeholder 2"/>
          <p:cNvSpPr>
            <a:spLocks noGrp="1"/>
          </p:cNvSpPr>
          <p:nvPr>
            <p:ph idx="1"/>
          </p:nvPr>
        </p:nvSpPr>
        <p:spPr/>
        <p:txBody>
          <a:bodyPr>
            <a:normAutofit fontScale="85000" lnSpcReduction="20000"/>
          </a:bodyPr>
          <a:lstStyle/>
          <a:p>
            <a:pPr algn="just">
              <a:lnSpc>
                <a:spcPct val="150000"/>
              </a:lnSpc>
              <a:buNone/>
            </a:pPr>
            <a:r>
              <a:rPr lang="en-US" sz="2400" dirty="0" smtClean="0"/>
              <a:t>		</a:t>
            </a:r>
            <a:r>
              <a:rPr lang="en-US" sz="2800" dirty="0" smtClean="0"/>
              <a:t>Demand usually varies with price.  But the extent of variation is not uniform in all cases.  In some cases, the variation is extremely wide, in some others it may just be nominal.  That means sometimes demand is greatly responsive to charges in price, at other times, it may not be so responsive.  The economists, to measure this responsiveness, use the term “elasticity”.  In measuring the elasticity of demand, two variables are considered </a:t>
            </a:r>
            <a:r>
              <a:rPr lang="en-US" sz="2800" dirty="0" err="1" smtClean="0"/>
              <a:t>viz</a:t>
            </a:r>
            <a:r>
              <a:rPr lang="en-US" sz="2800" dirty="0" smtClean="0"/>
              <a:t>, demand and the determinant of demand.</a:t>
            </a:r>
            <a:endParaRPr lang="en-US" sz="2800" dirty="0"/>
          </a:p>
        </p:txBody>
      </p:sp>
    </p:spTree>
    <p:extLst>
      <p:ext uri="{BB962C8B-B14F-4D97-AF65-F5344CB8AC3E}">
        <p14:creationId xmlns:p14="http://schemas.microsoft.com/office/powerpoint/2010/main" val="3104793574"/>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458200" cy="5516563"/>
          </a:xfrm>
        </p:spPr>
        <p:txBody>
          <a:bodyPr/>
          <a:lstStyle/>
          <a:p>
            <a:pPr>
              <a:buNone/>
            </a:pPr>
            <a:r>
              <a:rPr lang="en-US" dirty="0" smtClean="0"/>
              <a:t>	</a:t>
            </a:r>
            <a:r>
              <a:rPr lang="en-US" sz="2400" dirty="0" smtClean="0"/>
              <a:t>For measuring the elasticity coefficient, thus, a ratio is made of two variables.</a:t>
            </a:r>
          </a:p>
          <a:p>
            <a:pPr>
              <a:buNone/>
            </a:pPr>
            <a:r>
              <a:rPr lang="en-US" sz="2400" b="1" dirty="0" smtClean="0"/>
              <a:t>Elasticity of Demand =  Percentage change in quantity demanded</a:t>
            </a:r>
          </a:p>
          <a:p>
            <a:pPr>
              <a:buNone/>
            </a:pPr>
            <a:r>
              <a:rPr lang="en-US" sz="2400" b="1" dirty="0" smtClean="0"/>
              <a:t>			                  Percentage Change in determinant </a:t>
            </a:r>
          </a:p>
          <a:p>
            <a:pPr>
              <a:buNone/>
            </a:pPr>
            <a:r>
              <a:rPr lang="en-US" sz="2400" b="1" dirty="0" smtClean="0"/>
              <a:t>					           of demand</a:t>
            </a:r>
          </a:p>
          <a:p>
            <a:pPr algn="just">
              <a:lnSpc>
                <a:spcPct val="150000"/>
              </a:lnSpc>
              <a:buNone/>
            </a:pPr>
            <a:r>
              <a:rPr lang="en-US" sz="2400" dirty="0" smtClean="0"/>
              <a:t>	The term elasticity of demand is commonly referred to as price elasticity of demand.  This is a lose interpretation of the term.  In a straight logical sense, the concept  of elasticity of demand should measure the responsiveness of demand for a commodity to changes in the variables confined to its demand function.</a:t>
            </a:r>
          </a:p>
          <a:p>
            <a:pPr>
              <a:lnSpc>
                <a:spcPct val="150000"/>
              </a:lnSpc>
              <a:buNone/>
            </a:pPr>
            <a:endParaRPr lang="en-US" sz="2400" dirty="0"/>
          </a:p>
        </p:txBody>
      </p:sp>
      <p:cxnSp>
        <p:nvCxnSpPr>
          <p:cNvPr id="5" name="Straight Connector 4"/>
          <p:cNvCxnSpPr/>
          <p:nvPr/>
        </p:nvCxnSpPr>
        <p:spPr>
          <a:xfrm>
            <a:off x="3276600" y="1981200"/>
            <a:ext cx="5410200" cy="1588"/>
          </a:xfrm>
          <a:prstGeom prst="line">
            <a:avLst/>
          </a:prstGeom>
        </p:spPr>
        <p:style>
          <a:lnRef idx="1">
            <a:schemeClr val="accent2"/>
          </a:lnRef>
          <a:fillRef idx="0">
            <a:schemeClr val="accent2"/>
          </a:fillRef>
          <a:effectRef idx="0">
            <a:schemeClr val="accent2"/>
          </a:effectRef>
          <a:fontRef idx="minor">
            <a:schemeClr val="tx1"/>
          </a:fontRef>
        </p:style>
      </p:cxnSp>
    </p:spTree>
    <p:extLst>
      <p:ext uri="{BB962C8B-B14F-4D97-AF65-F5344CB8AC3E}">
        <p14:creationId xmlns:p14="http://schemas.microsoft.com/office/powerpoint/2010/main" val="2275112264"/>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200"/>
            <a:ext cx="8229600" cy="5287963"/>
          </a:xfrm>
        </p:spPr>
        <p:txBody>
          <a:bodyPr/>
          <a:lstStyle/>
          <a:p>
            <a:pPr>
              <a:lnSpc>
                <a:spcPct val="150000"/>
              </a:lnSpc>
              <a:buNone/>
            </a:pPr>
            <a:r>
              <a:rPr lang="en-US" dirty="0" smtClean="0"/>
              <a:t>	</a:t>
            </a:r>
            <a:r>
              <a:rPr lang="en-US" sz="2400" dirty="0" smtClean="0"/>
              <a:t>There are thus many kinds of elasticity of demand as its determinants.  In view of its major determinants, however, economists usually consider three important kinds of elasticity of demand.</a:t>
            </a:r>
          </a:p>
          <a:p>
            <a:pPr marL="457200" indent="-457200">
              <a:lnSpc>
                <a:spcPct val="150000"/>
              </a:lnSpc>
              <a:buFont typeface="+mj-lt"/>
              <a:buAutoNum type="arabicPeriod"/>
            </a:pPr>
            <a:r>
              <a:rPr lang="en-US" sz="2400" dirty="0" smtClean="0"/>
              <a:t> Price elasticity</a:t>
            </a:r>
          </a:p>
          <a:p>
            <a:pPr marL="457200" indent="-457200">
              <a:lnSpc>
                <a:spcPct val="150000"/>
              </a:lnSpc>
              <a:buFont typeface="+mj-lt"/>
              <a:buAutoNum type="arabicPeriod"/>
            </a:pPr>
            <a:r>
              <a:rPr lang="en-US" sz="2400" dirty="0" smtClean="0"/>
              <a:t> Income elasticity</a:t>
            </a:r>
          </a:p>
          <a:p>
            <a:pPr marL="457200" indent="-457200">
              <a:lnSpc>
                <a:spcPct val="150000"/>
              </a:lnSpc>
              <a:buFont typeface="+mj-lt"/>
              <a:buAutoNum type="arabicPeriod"/>
            </a:pPr>
            <a:r>
              <a:rPr lang="en-US" sz="2400" dirty="0" smtClean="0"/>
              <a:t> Cross elasticity</a:t>
            </a:r>
            <a:endParaRPr lang="en-US" sz="2400" dirty="0"/>
          </a:p>
        </p:txBody>
      </p:sp>
    </p:spTree>
    <p:extLst>
      <p:ext uri="{BB962C8B-B14F-4D97-AF65-F5344CB8AC3E}">
        <p14:creationId xmlns:p14="http://schemas.microsoft.com/office/powerpoint/2010/main" val="764986347"/>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a:bodyPr>
          <a:lstStyle/>
          <a:p>
            <a:r>
              <a:rPr lang="en-US" sz="2800" b="1" dirty="0" smtClean="0"/>
              <a:t>1.   Price Elasticity of Demand :</a:t>
            </a:r>
            <a:endParaRPr lang="en-US" sz="2800" b="1" dirty="0"/>
          </a:p>
        </p:txBody>
      </p:sp>
      <p:sp>
        <p:nvSpPr>
          <p:cNvPr id="3" name="Content Placeholder 2"/>
          <p:cNvSpPr>
            <a:spLocks noGrp="1"/>
          </p:cNvSpPr>
          <p:nvPr>
            <p:ph idx="1"/>
          </p:nvPr>
        </p:nvSpPr>
        <p:spPr>
          <a:xfrm>
            <a:off x="457200" y="1066800"/>
            <a:ext cx="8229600" cy="5059363"/>
          </a:xfrm>
        </p:spPr>
        <p:txBody>
          <a:bodyPr>
            <a:normAutofit lnSpcReduction="10000"/>
          </a:bodyPr>
          <a:lstStyle/>
          <a:p>
            <a:pPr algn="just">
              <a:lnSpc>
                <a:spcPct val="150000"/>
              </a:lnSpc>
              <a:buNone/>
            </a:pPr>
            <a:r>
              <a:rPr lang="en-US" sz="2400" dirty="0" smtClean="0"/>
              <a:t>		Price  elasticity of demand may be defined as the change in the quantity demanded in responsive to a change in the price of a commodity.</a:t>
            </a:r>
          </a:p>
          <a:p>
            <a:pPr algn="just">
              <a:lnSpc>
                <a:spcPct val="150000"/>
              </a:lnSpc>
              <a:buNone/>
            </a:pPr>
            <a:r>
              <a:rPr lang="en-US" sz="2400" dirty="0" smtClean="0"/>
              <a:t>		In the words of Stonier and Hague “Price elasticity of demand is a technical term used by economists to describe the degree of responsive of the demand for a good to change in its price.” </a:t>
            </a:r>
          </a:p>
          <a:p>
            <a:pPr algn="just">
              <a:lnSpc>
                <a:spcPct val="150000"/>
              </a:lnSpc>
              <a:buNone/>
            </a:pPr>
            <a:r>
              <a:rPr lang="en-US" sz="2400" dirty="0" smtClean="0"/>
              <a:t>		The price elasticity of demand may, thus, be defined as the ratio of the relative change in demand and price variables.</a:t>
            </a:r>
            <a:endParaRPr lang="en-US" sz="2400" dirty="0"/>
          </a:p>
        </p:txBody>
      </p:sp>
    </p:spTree>
    <p:extLst>
      <p:ext uri="{BB962C8B-B14F-4D97-AF65-F5344CB8AC3E}">
        <p14:creationId xmlns:p14="http://schemas.microsoft.com/office/powerpoint/2010/main" val="98695853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1"/>
          <p:cNvSpPr>
            <a:spLocks noChangeArrowheads="1"/>
          </p:cNvSpPr>
          <p:nvPr/>
        </p:nvSpPr>
        <p:spPr bwMode="auto">
          <a:xfrm>
            <a:off x="381000" y="0"/>
            <a:ext cx="8534400" cy="689419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2600" b="1" i="0" u="sng"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Determinants of Demand</a:t>
            </a:r>
            <a:r>
              <a:rPr kumimoji="0" lang="en-US" sz="26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endParaRPr kumimoji="0" lang="en-US" sz="2600" b="0" i="0" u="none" strike="noStrike" cap="none" normalizeH="0" baseline="0" dirty="0" smtClean="0">
              <a:ln>
                <a:noFill/>
              </a:ln>
              <a:solidFill>
                <a:schemeClr val="tx1"/>
              </a:solidFill>
              <a:effectLst/>
              <a:latin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26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Factors influencing Individual Demand:</a:t>
            </a:r>
            <a:endParaRPr kumimoji="0" lang="en-US" sz="2600" b="0" i="0" u="none" strike="noStrike" cap="none" normalizeH="0" baseline="0" dirty="0" smtClean="0">
              <a:ln>
                <a:noFill/>
              </a:ln>
              <a:solidFill>
                <a:schemeClr val="tx1"/>
              </a:solidFill>
              <a:effectLst/>
              <a:latin typeface="Arial" pitchFamily="34" charset="0"/>
            </a:endParaRPr>
          </a:p>
          <a:p>
            <a:pPr marL="514350" marR="0" lvl="0" indent="-514350" algn="just" defTabSz="914400" rtl="0" eaLnBrk="0" fontAlgn="base" latinLnBrk="0" hangingPunct="0">
              <a:lnSpc>
                <a:spcPct val="100000"/>
              </a:lnSpc>
              <a:spcBef>
                <a:spcPct val="0"/>
              </a:spcBef>
              <a:spcAft>
                <a:spcPct val="0"/>
              </a:spcAft>
              <a:buClrTx/>
              <a:buSzTx/>
              <a:buFont typeface="+mj-lt"/>
              <a:buAutoNum type="arabicPeriod"/>
              <a:tabLst/>
            </a:pPr>
            <a:r>
              <a:rPr kumimoji="0" lang="en-US" sz="26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Price</a:t>
            </a:r>
            <a:r>
              <a:rPr kumimoji="0" lang="en-US" sz="2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More quantity is demanded at low prices &amp; less is purchased at high prices.</a:t>
            </a:r>
            <a:endParaRPr kumimoji="0" lang="en-US" sz="2600" b="0" i="0" u="none" strike="noStrike" cap="none" normalizeH="0" baseline="0" dirty="0" smtClean="0">
              <a:ln>
                <a:noFill/>
              </a:ln>
              <a:solidFill>
                <a:schemeClr val="tx1"/>
              </a:solidFill>
              <a:effectLst/>
              <a:latin typeface="Arial" pitchFamily="34" charset="0"/>
            </a:endParaRPr>
          </a:p>
          <a:p>
            <a:pPr marL="514350" marR="0" lvl="0" indent="-514350" algn="just" defTabSz="914400" rtl="0" eaLnBrk="0" fontAlgn="base" latinLnBrk="0" hangingPunct="0">
              <a:lnSpc>
                <a:spcPct val="100000"/>
              </a:lnSpc>
              <a:spcBef>
                <a:spcPct val="0"/>
              </a:spcBef>
              <a:spcAft>
                <a:spcPct val="0"/>
              </a:spcAft>
              <a:buClrTx/>
              <a:buSzTx/>
              <a:buFont typeface="+mj-lt"/>
              <a:buAutoNum type="arabicPeriod"/>
              <a:tabLst/>
            </a:pPr>
            <a:r>
              <a:rPr kumimoji="0" lang="en-US" sz="26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Income</a:t>
            </a:r>
            <a:r>
              <a:rPr kumimoji="0" lang="en-US" sz="2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Buyers income determines his/her purchasing capacity. Obviously, with the increase in income one can buy more goods.</a:t>
            </a:r>
            <a:endParaRPr kumimoji="0" lang="en-US" sz="2600" b="0" i="0" u="none" strike="noStrike" cap="none" normalizeH="0" baseline="0" dirty="0" smtClean="0">
              <a:ln>
                <a:noFill/>
              </a:ln>
              <a:solidFill>
                <a:schemeClr val="tx1"/>
              </a:solidFill>
              <a:effectLst/>
              <a:latin typeface="Arial" pitchFamily="34" charset="0"/>
            </a:endParaRPr>
          </a:p>
          <a:p>
            <a:pPr marL="514350" marR="0" lvl="0" indent="-514350" algn="just" defTabSz="914400" rtl="0" eaLnBrk="0" fontAlgn="base" latinLnBrk="0" hangingPunct="0">
              <a:lnSpc>
                <a:spcPct val="100000"/>
              </a:lnSpc>
              <a:spcBef>
                <a:spcPct val="0"/>
              </a:spcBef>
              <a:spcAft>
                <a:spcPct val="0"/>
              </a:spcAft>
              <a:buClrTx/>
              <a:buSzTx/>
              <a:buFont typeface="+mj-lt"/>
              <a:buAutoNum type="arabicPeriod"/>
              <a:tabLst/>
            </a:pPr>
            <a:r>
              <a:rPr kumimoji="0" lang="en-US" sz="26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Tastes, Habits &amp; Preferences</a:t>
            </a:r>
            <a:r>
              <a:rPr kumimoji="0" lang="en-US" sz="2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Demand for several products like ice-cream, chocolates, beverages and so on depends on individual’s tastes. Demand for tea, betel, cigarettes, tobacco, etc is a matter of habit.</a:t>
            </a:r>
            <a:endParaRPr kumimoji="0" lang="en-US" sz="2600" b="0" i="0" u="none" strike="noStrike" cap="none" normalizeH="0" baseline="0" dirty="0" smtClean="0">
              <a:ln>
                <a:noFill/>
              </a:ln>
              <a:solidFill>
                <a:schemeClr val="tx1"/>
              </a:solidFill>
              <a:effectLst/>
              <a:latin typeface="Arial" pitchFamily="34" charset="0"/>
            </a:endParaRPr>
          </a:p>
          <a:p>
            <a:pPr marL="514350" marR="0" lvl="0" indent="-514350" algn="just" defTabSz="914400" rtl="0" eaLnBrk="0" fontAlgn="base" latinLnBrk="0" hangingPunct="0">
              <a:lnSpc>
                <a:spcPct val="100000"/>
              </a:lnSpc>
              <a:spcBef>
                <a:spcPct val="0"/>
              </a:spcBef>
              <a:spcAft>
                <a:spcPct val="0"/>
              </a:spcAft>
              <a:buClrTx/>
              <a:buSzTx/>
              <a:buFont typeface="+mj-lt"/>
              <a:buAutoNum type="arabicPeriod"/>
              <a:tabLst/>
            </a:pPr>
            <a:r>
              <a:rPr kumimoji="0" lang="en-US" sz="26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Relative price of other goods</a:t>
            </a:r>
            <a:r>
              <a:rPr kumimoji="0" lang="en-US" sz="2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Substitute and complementary products.</a:t>
            </a:r>
            <a:endParaRPr kumimoji="0" lang="en-US" sz="2600" b="0" i="0" u="none" strike="noStrike" cap="none" normalizeH="0" baseline="0" dirty="0" smtClean="0">
              <a:ln>
                <a:noFill/>
              </a:ln>
              <a:solidFill>
                <a:schemeClr val="tx1"/>
              </a:solidFill>
              <a:effectLst/>
              <a:latin typeface="Arial" pitchFamily="34" charset="0"/>
            </a:endParaRPr>
          </a:p>
          <a:p>
            <a:pPr marL="514350" marR="0" lvl="0" indent="-514350" algn="just" defTabSz="914400" rtl="0" eaLnBrk="0" fontAlgn="base" latinLnBrk="0" hangingPunct="0">
              <a:lnSpc>
                <a:spcPct val="100000"/>
              </a:lnSpc>
              <a:spcBef>
                <a:spcPct val="0"/>
              </a:spcBef>
              <a:spcAft>
                <a:spcPct val="0"/>
              </a:spcAft>
              <a:buClrTx/>
              <a:buSzTx/>
              <a:buFont typeface="+mj-lt"/>
              <a:buAutoNum type="arabicPeriod"/>
              <a:tabLst/>
            </a:pPr>
            <a:r>
              <a:rPr kumimoji="0" lang="en-US" sz="26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Consumer</a:t>
            </a:r>
            <a:r>
              <a:rPr kumimoji="0" lang="en-US" sz="2600" b="1"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en-US" sz="26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s expectation</a:t>
            </a:r>
            <a:r>
              <a:rPr kumimoji="0" lang="en-US" sz="2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 consumers expectation about the future changes in the prices also may affects its demand.</a:t>
            </a:r>
            <a:endParaRPr kumimoji="0" lang="en-US" sz="2600" b="0" i="0" u="none" strike="noStrike" cap="none" normalizeH="0" baseline="0" dirty="0" smtClean="0">
              <a:ln>
                <a:noFill/>
              </a:ln>
              <a:solidFill>
                <a:schemeClr val="tx1"/>
              </a:solidFill>
              <a:effectLst/>
              <a:latin typeface="Arial" pitchFamily="34" charset="0"/>
            </a:endParaRPr>
          </a:p>
          <a:p>
            <a:pPr marL="514350" marR="0" lvl="0" indent="-514350" algn="just" defTabSz="914400" rtl="0" eaLnBrk="0" fontAlgn="base" latinLnBrk="0" hangingPunct="0">
              <a:lnSpc>
                <a:spcPct val="100000"/>
              </a:lnSpc>
              <a:spcBef>
                <a:spcPct val="0"/>
              </a:spcBef>
              <a:spcAft>
                <a:spcPct val="0"/>
              </a:spcAft>
              <a:buClrTx/>
              <a:buSzTx/>
              <a:buFont typeface="+mj-lt"/>
              <a:buAutoNum type="arabicPeriod"/>
              <a:tabLst/>
            </a:pPr>
            <a:r>
              <a:rPr kumimoji="0" lang="en-US" sz="26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Advertisement effect</a:t>
            </a:r>
            <a:r>
              <a:rPr kumimoji="0" lang="en-US" sz="2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endParaRPr kumimoji="0" lang="en-US" sz="2600" b="0" i="0" u="none" strike="noStrike" cap="none" normalizeH="0" baseline="0" dirty="0" smtClean="0">
              <a:ln>
                <a:noFill/>
              </a:ln>
              <a:solidFill>
                <a:schemeClr val="tx1"/>
              </a:solidFill>
              <a:effectLst/>
              <a:latin typeface="Arial" pitchFamily="34" charset="0"/>
            </a:endParaRPr>
          </a:p>
        </p:txBody>
      </p:sp>
    </p:spTree>
  </p:cSld>
  <p:clrMapOvr>
    <a:masterClrMapping/>
  </p:clrMapOvr>
  <p:transition>
    <p:plus/>
  </p:transition>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2000"/>
            <a:ext cx="8229600" cy="5364163"/>
          </a:xfrm>
        </p:spPr>
        <p:txBody>
          <a:bodyPr/>
          <a:lstStyle/>
          <a:p>
            <a:pPr>
              <a:lnSpc>
                <a:spcPct val="150000"/>
              </a:lnSpc>
              <a:buNone/>
            </a:pPr>
            <a:r>
              <a:rPr lang="en-US" dirty="0" smtClean="0"/>
              <a:t>	</a:t>
            </a:r>
            <a:r>
              <a:rPr lang="en-US" sz="2400" dirty="0" smtClean="0"/>
              <a:t>The  coefficient of price elasticity (</a:t>
            </a:r>
            <a:r>
              <a:rPr lang="en-US" sz="2400" dirty="0" err="1" smtClean="0"/>
              <a:t>Ep</a:t>
            </a:r>
            <a:r>
              <a:rPr lang="en-US" sz="2400" dirty="0" smtClean="0"/>
              <a:t>) is measured as</a:t>
            </a:r>
          </a:p>
          <a:p>
            <a:pPr>
              <a:lnSpc>
                <a:spcPct val="150000"/>
              </a:lnSpc>
              <a:buNone/>
            </a:pPr>
            <a:r>
              <a:rPr lang="en-US" sz="2400" dirty="0" err="1" smtClean="0"/>
              <a:t>Ep</a:t>
            </a:r>
            <a:r>
              <a:rPr lang="en-US" sz="2400" dirty="0" smtClean="0"/>
              <a:t> =    The percentage change in quantity demanded</a:t>
            </a:r>
          </a:p>
          <a:p>
            <a:pPr>
              <a:lnSpc>
                <a:spcPct val="150000"/>
              </a:lnSpc>
              <a:buNone/>
            </a:pPr>
            <a:r>
              <a:rPr lang="en-US" sz="2400" dirty="0" smtClean="0"/>
              <a:t>                         The Percentage change in Price</a:t>
            </a:r>
          </a:p>
          <a:p>
            <a:pPr>
              <a:lnSpc>
                <a:spcPct val="150000"/>
              </a:lnSpc>
              <a:buNone/>
            </a:pPr>
            <a:r>
              <a:rPr lang="en-US" sz="2400" dirty="0" smtClean="0"/>
              <a:t>	Since the relative change of variables can be measured either in terms of percentage change or proportional change, the price elasticity co-efficient can be measured alternatively as :-</a:t>
            </a:r>
          </a:p>
          <a:p>
            <a:pPr>
              <a:lnSpc>
                <a:spcPct val="150000"/>
              </a:lnSpc>
              <a:buNone/>
            </a:pPr>
            <a:r>
              <a:rPr lang="en-US" sz="2400" dirty="0" err="1" smtClean="0"/>
              <a:t>Ep</a:t>
            </a:r>
            <a:r>
              <a:rPr lang="en-US" sz="2400" dirty="0" smtClean="0"/>
              <a:t> =    The proportionate change in quantity demanded</a:t>
            </a:r>
          </a:p>
          <a:p>
            <a:pPr>
              <a:lnSpc>
                <a:spcPct val="150000"/>
              </a:lnSpc>
              <a:buNone/>
            </a:pPr>
            <a:r>
              <a:rPr lang="en-US" sz="2400" dirty="0" smtClean="0"/>
              <a:t>	                        Proportionate change in price  </a:t>
            </a:r>
            <a:endParaRPr lang="en-US" sz="2400" dirty="0"/>
          </a:p>
        </p:txBody>
      </p:sp>
      <p:cxnSp>
        <p:nvCxnSpPr>
          <p:cNvPr id="5" name="Straight Connector 4"/>
          <p:cNvCxnSpPr/>
          <p:nvPr/>
        </p:nvCxnSpPr>
        <p:spPr>
          <a:xfrm>
            <a:off x="1143000" y="2286000"/>
            <a:ext cx="6019800" cy="1588"/>
          </a:xfrm>
          <a:prstGeom prst="line">
            <a:avLst/>
          </a:prstGeom>
        </p:spPr>
        <p:style>
          <a:lnRef idx="1">
            <a:schemeClr val="accent2"/>
          </a:lnRef>
          <a:fillRef idx="0">
            <a:schemeClr val="accent2"/>
          </a:fillRef>
          <a:effectRef idx="0">
            <a:schemeClr val="accent2"/>
          </a:effectRef>
          <a:fontRef idx="minor">
            <a:schemeClr val="tx1"/>
          </a:fontRef>
        </p:style>
      </p:cxnSp>
      <p:cxnSp>
        <p:nvCxnSpPr>
          <p:cNvPr id="8" name="Straight Connector 7"/>
          <p:cNvCxnSpPr/>
          <p:nvPr/>
        </p:nvCxnSpPr>
        <p:spPr>
          <a:xfrm>
            <a:off x="1295400" y="5257800"/>
            <a:ext cx="6248400" cy="1588"/>
          </a:xfrm>
          <a:prstGeom prst="line">
            <a:avLst/>
          </a:prstGeom>
        </p:spPr>
        <p:style>
          <a:lnRef idx="1">
            <a:schemeClr val="accent2"/>
          </a:lnRef>
          <a:fillRef idx="0">
            <a:schemeClr val="accent2"/>
          </a:fillRef>
          <a:effectRef idx="0">
            <a:schemeClr val="accent2"/>
          </a:effectRef>
          <a:fontRef idx="minor">
            <a:schemeClr val="tx1"/>
          </a:fontRef>
        </p:style>
      </p:cxnSp>
    </p:spTree>
    <p:extLst>
      <p:ext uri="{BB962C8B-B14F-4D97-AF65-F5344CB8AC3E}">
        <p14:creationId xmlns:p14="http://schemas.microsoft.com/office/powerpoint/2010/main" val="4046269288"/>
      </p:ext>
    </p:ext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592763"/>
          </a:xfrm>
        </p:spPr>
        <p:txBody>
          <a:bodyPr>
            <a:normAutofit/>
          </a:bodyPr>
          <a:lstStyle/>
          <a:p>
            <a:pPr algn="just">
              <a:lnSpc>
                <a:spcPct val="150000"/>
              </a:lnSpc>
              <a:buNone/>
            </a:pPr>
            <a:r>
              <a:rPr lang="en-US" sz="2400" dirty="0" smtClean="0"/>
              <a:t>To further simplify,</a:t>
            </a:r>
          </a:p>
          <a:p>
            <a:pPr algn="just">
              <a:buNone/>
            </a:pPr>
            <a:r>
              <a:rPr lang="en-US" sz="2400" b="1" dirty="0" smtClean="0"/>
              <a:t>              Change in quantity demanded</a:t>
            </a:r>
          </a:p>
          <a:p>
            <a:pPr algn="just">
              <a:buNone/>
            </a:pPr>
            <a:r>
              <a:rPr lang="en-US" sz="2400" b="1" dirty="0" smtClean="0"/>
              <a:t>                Original quantity demanded</a:t>
            </a:r>
          </a:p>
          <a:p>
            <a:pPr algn="just">
              <a:buNone/>
            </a:pPr>
            <a:r>
              <a:rPr lang="en-US" sz="2400" b="1" dirty="0" err="1" smtClean="0"/>
              <a:t>Ep</a:t>
            </a:r>
            <a:r>
              <a:rPr lang="en-US" sz="2400" b="1" dirty="0" smtClean="0"/>
              <a:t> =                </a:t>
            </a:r>
          </a:p>
          <a:p>
            <a:pPr algn="just">
              <a:buNone/>
            </a:pPr>
            <a:r>
              <a:rPr lang="en-US" sz="2400" b="1" dirty="0" smtClean="0"/>
              <a:t>		           Change in Price</a:t>
            </a:r>
          </a:p>
          <a:p>
            <a:pPr algn="just">
              <a:buNone/>
            </a:pPr>
            <a:r>
              <a:rPr lang="en-US" sz="2400" b="1" dirty="0" smtClean="0"/>
              <a:t>		            Original Price</a:t>
            </a:r>
          </a:p>
          <a:p>
            <a:pPr algn="just">
              <a:buNone/>
            </a:pPr>
            <a:r>
              <a:rPr lang="en-US" sz="2400" dirty="0" smtClean="0"/>
              <a:t>Symbolically,</a:t>
            </a:r>
          </a:p>
          <a:p>
            <a:pPr algn="just">
              <a:buNone/>
            </a:pPr>
            <a:r>
              <a:rPr lang="en-US" sz="2400" b="1" dirty="0" smtClean="0"/>
              <a:t>              Q</a:t>
            </a:r>
            <a:r>
              <a:rPr lang="en-US" sz="2400" b="1" baseline="-25000" dirty="0" smtClean="0"/>
              <a:t>2 </a:t>
            </a:r>
            <a:r>
              <a:rPr lang="en-US" sz="2400" b="1" dirty="0" smtClean="0"/>
              <a:t>- Q</a:t>
            </a:r>
            <a:r>
              <a:rPr lang="en-US" sz="2400" b="1" baseline="-25000" dirty="0" smtClean="0"/>
              <a:t>1</a:t>
            </a:r>
          </a:p>
          <a:p>
            <a:pPr algn="just">
              <a:buNone/>
            </a:pPr>
            <a:r>
              <a:rPr lang="en-US" sz="2400" b="1" dirty="0" smtClean="0"/>
              <a:t>                   Q</a:t>
            </a:r>
            <a:r>
              <a:rPr lang="en-US" sz="2400" b="1" baseline="-25000" dirty="0" smtClean="0"/>
              <a:t>1</a:t>
            </a:r>
          </a:p>
          <a:p>
            <a:pPr algn="just">
              <a:buNone/>
            </a:pPr>
            <a:r>
              <a:rPr lang="en-US" sz="2400" b="1" dirty="0" err="1" smtClean="0"/>
              <a:t>Ep</a:t>
            </a:r>
            <a:r>
              <a:rPr lang="en-US" sz="2400" b="1" dirty="0" smtClean="0"/>
              <a:t> = </a:t>
            </a:r>
          </a:p>
          <a:p>
            <a:pPr algn="just">
              <a:buNone/>
            </a:pPr>
            <a:r>
              <a:rPr lang="en-US" sz="2400" b="1" dirty="0" smtClean="0"/>
              <a:t>              P</a:t>
            </a:r>
            <a:r>
              <a:rPr lang="en-US" sz="2400" b="1" baseline="-25000" dirty="0" smtClean="0"/>
              <a:t>2</a:t>
            </a:r>
            <a:r>
              <a:rPr lang="en-US" sz="2400" b="1" dirty="0" smtClean="0"/>
              <a:t> – P</a:t>
            </a:r>
            <a:r>
              <a:rPr lang="en-US" sz="2400" b="1" baseline="-25000" dirty="0" smtClean="0"/>
              <a:t>1</a:t>
            </a:r>
          </a:p>
          <a:p>
            <a:pPr algn="just">
              <a:buNone/>
            </a:pPr>
            <a:r>
              <a:rPr lang="en-US" sz="2400" b="1" dirty="0" smtClean="0"/>
              <a:t>                  P</a:t>
            </a:r>
            <a:r>
              <a:rPr lang="en-US" sz="2400" b="1" baseline="-25000" dirty="0" smtClean="0"/>
              <a:t>1</a:t>
            </a:r>
          </a:p>
        </p:txBody>
      </p:sp>
      <p:cxnSp>
        <p:nvCxnSpPr>
          <p:cNvPr id="5" name="Straight Connector 4"/>
          <p:cNvCxnSpPr/>
          <p:nvPr/>
        </p:nvCxnSpPr>
        <p:spPr>
          <a:xfrm>
            <a:off x="1447800" y="1600200"/>
            <a:ext cx="3886200" cy="1588"/>
          </a:xfrm>
          <a:prstGeom prst="line">
            <a:avLst/>
          </a:prstGeom>
        </p:spPr>
        <p:style>
          <a:lnRef idx="1">
            <a:schemeClr val="accent2"/>
          </a:lnRef>
          <a:fillRef idx="0">
            <a:schemeClr val="accent2"/>
          </a:fillRef>
          <a:effectRef idx="0">
            <a:schemeClr val="accent2"/>
          </a:effectRef>
          <a:fontRef idx="minor">
            <a:schemeClr val="tx1"/>
          </a:fontRef>
        </p:style>
      </p:cxnSp>
      <p:cxnSp>
        <p:nvCxnSpPr>
          <p:cNvPr id="8" name="Straight Connector 7"/>
          <p:cNvCxnSpPr/>
          <p:nvPr/>
        </p:nvCxnSpPr>
        <p:spPr>
          <a:xfrm flipV="1">
            <a:off x="1371600" y="2209800"/>
            <a:ext cx="4419600" cy="762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flipV="1">
            <a:off x="1524000" y="2895600"/>
            <a:ext cx="3352800" cy="76200"/>
          </a:xfrm>
          <a:prstGeom prst="line">
            <a:avLst/>
          </a:prstGeom>
        </p:spPr>
        <p:style>
          <a:lnRef idx="1">
            <a:schemeClr val="accent2"/>
          </a:lnRef>
          <a:fillRef idx="0">
            <a:schemeClr val="accent2"/>
          </a:fillRef>
          <a:effectRef idx="0">
            <a:schemeClr val="accent2"/>
          </a:effectRef>
          <a:fontRef idx="minor">
            <a:schemeClr val="tx1"/>
          </a:fontRef>
        </p:style>
      </p:cxnSp>
      <p:cxnSp>
        <p:nvCxnSpPr>
          <p:cNvPr id="16" name="Straight Connector 15"/>
          <p:cNvCxnSpPr/>
          <p:nvPr/>
        </p:nvCxnSpPr>
        <p:spPr>
          <a:xfrm>
            <a:off x="1219200" y="4953000"/>
            <a:ext cx="16764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1371600" y="4267200"/>
            <a:ext cx="1066800" cy="1588"/>
          </a:xfrm>
          <a:prstGeom prst="line">
            <a:avLst/>
          </a:prstGeom>
        </p:spPr>
        <p:style>
          <a:lnRef idx="1">
            <a:schemeClr val="accent2"/>
          </a:lnRef>
          <a:fillRef idx="0">
            <a:schemeClr val="accent2"/>
          </a:fillRef>
          <a:effectRef idx="0">
            <a:schemeClr val="accent2"/>
          </a:effectRef>
          <a:fontRef idx="minor">
            <a:schemeClr val="tx1"/>
          </a:fontRef>
        </p:style>
      </p:cxnSp>
      <p:cxnSp>
        <p:nvCxnSpPr>
          <p:cNvPr id="20" name="Straight Connector 19"/>
          <p:cNvCxnSpPr/>
          <p:nvPr/>
        </p:nvCxnSpPr>
        <p:spPr>
          <a:xfrm>
            <a:off x="1371600" y="5638800"/>
            <a:ext cx="990600" cy="1588"/>
          </a:xfrm>
          <a:prstGeom prst="line">
            <a:avLst/>
          </a:prstGeom>
        </p:spPr>
        <p:style>
          <a:lnRef idx="1">
            <a:schemeClr val="accent2"/>
          </a:lnRef>
          <a:fillRef idx="0">
            <a:schemeClr val="accent2"/>
          </a:fillRef>
          <a:effectRef idx="0">
            <a:schemeClr val="accent2"/>
          </a:effectRef>
          <a:fontRef idx="minor">
            <a:schemeClr val="tx1"/>
          </a:fontRef>
        </p:style>
      </p:cxnSp>
    </p:spTree>
    <p:extLst>
      <p:ext uri="{BB962C8B-B14F-4D97-AF65-F5344CB8AC3E}">
        <p14:creationId xmlns:p14="http://schemas.microsoft.com/office/powerpoint/2010/main" val="3090964011"/>
      </p:ext>
    </p:ext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2000"/>
            <a:ext cx="8229600" cy="5364163"/>
          </a:xfrm>
        </p:spPr>
        <p:txBody>
          <a:bodyPr>
            <a:normAutofit/>
          </a:bodyPr>
          <a:lstStyle/>
          <a:p>
            <a:pPr algn="just">
              <a:buNone/>
            </a:pPr>
            <a:r>
              <a:rPr lang="en-US" sz="2400" dirty="0" smtClean="0"/>
              <a:t>Hence,</a:t>
            </a:r>
          </a:p>
          <a:p>
            <a:pPr algn="just">
              <a:buNone/>
            </a:pPr>
            <a:r>
              <a:rPr lang="en-US" sz="2400" dirty="0" err="1" smtClean="0"/>
              <a:t>Ep</a:t>
            </a:r>
            <a:r>
              <a:rPr lang="en-US" sz="2400" dirty="0" smtClean="0"/>
              <a:t> = Price elasticity of demand</a:t>
            </a:r>
          </a:p>
          <a:p>
            <a:pPr algn="just">
              <a:buNone/>
            </a:pPr>
            <a:r>
              <a:rPr lang="en-US" sz="2400" dirty="0" smtClean="0"/>
              <a:t>Q</a:t>
            </a:r>
            <a:r>
              <a:rPr lang="en-US" sz="2400" baseline="-25000" dirty="0" smtClean="0"/>
              <a:t>1</a:t>
            </a:r>
            <a:r>
              <a:rPr lang="en-US" sz="2400" dirty="0" smtClean="0"/>
              <a:t> = Original quantity</a:t>
            </a:r>
          </a:p>
          <a:p>
            <a:pPr algn="just">
              <a:buNone/>
            </a:pPr>
            <a:r>
              <a:rPr lang="en-US" sz="2400" dirty="0" smtClean="0"/>
              <a:t>Q</a:t>
            </a:r>
            <a:r>
              <a:rPr lang="en-US" sz="2400" baseline="-25000" dirty="0" smtClean="0"/>
              <a:t>2 </a:t>
            </a:r>
            <a:r>
              <a:rPr lang="en-US" sz="2400" dirty="0" smtClean="0"/>
              <a:t>= New quantity</a:t>
            </a:r>
          </a:p>
          <a:p>
            <a:pPr algn="just">
              <a:buNone/>
            </a:pPr>
            <a:r>
              <a:rPr lang="en-US" sz="2400" dirty="0" smtClean="0"/>
              <a:t>P</a:t>
            </a:r>
            <a:r>
              <a:rPr lang="en-US" sz="2400" baseline="-25000" dirty="0" smtClean="0"/>
              <a:t>1</a:t>
            </a:r>
            <a:r>
              <a:rPr lang="en-US" sz="2400" dirty="0" smtClean="0"/>
              <a:t> = Original Price</a:t>
            </a:r>
          </a:p>
          <a:p>
            <a:pPr algn="just">
              <a:buNone/>
            </a:pPr>
            <a:r>
              <a:rPr lang="en-US" sz="2400" dirty="0" smtClean="0"/>
              <a:t>P</a:t>
            </a:r>
            <a:r>
              <a:rPr lang="en-US" sz="2400" baseline="-25000" dirty="0" smtClean="0"/>
              <a:t>2</a:t>
            </a:r>
            <a:r>
              <a:rPr lang="en-US" sz="2400" dirty="0" smtClean="0"/>
              <a:t> = New Price</a:t>
            </a:r>
          </a:p>
          <a:p>
            <a:pPr algn="just">
              <a:buNone/>
            </a:pPr>
            <a:r>
              <a:rPr lang="en-US" sz="2400" dirty="0" smtClean="0"/>
              <a:t>Or                     Q</a:t>
            </a:r>
          </a:p>
          <a:p>
            <a:pPr algn="just">
              <a:buNone/>
            </a:pPr>
            <a:r>
              <a:rPr lang="en-US" sz="2400" dirty="0" smtClean="0"/>
              <a:t>		           Q</a:t>
            </a:r>
          </a:p>
          <a:p>
            <a:pPr algn="just">
              <a:buNone/>
            </a:pPr>
            <a:r>
              <a:rPr lang="en-US" sz="2400" dirty="0" smtClean="0"/>
              <a:t>     </a:t>
            </a:r>
            <a:r>
              <a:rPr lang="en-US" sz="2400" dirty="0" err="1" smtClean="0"/>
              <a:t>Ep</a:t>
            </a:r>
            <a:r>
              <a:rPr lang="en-US" sz="2400" dirty="0" smtClean="0"/>
              <a:t> = </a:t>
            </a:r>
          </a:p>
          <a:p>
            <a:pPr algn="just">
              <a:buNone/>
            </a:pPr>
            <a:r>
              <a:rPr lang="en-US" sz="2400" dirty="0" smtClean="0"/>
              <a:t>		             P</a:t>
            </a:r>
          </a:p>
          <a:p>
            <a:pPr algn="just">
              <a:buNone/>
            </a:pPr>
            <a:r>
              <a:rPr lang="en-US" sz="2400" dirty="0" smtClean="0"/>
              <a:t>		           P</a:t>
            </a:r>
            <a:endParaRPr lang="en-US" sz="2400" dirty="0"/>
          </a:p>
        </p:txBody>
      </p:sp>
      <p:sp>
        <p:nvSpPr>
          <p:cNvPr id="4" name="Isosceles Triangle 3"/>
          <p:cNvSpPr/>
          <p:nvPr/>
        </p:nvSpPr>
        <p:spPr>
          <a:xfrm flipH="1">
            <a:off x="2057400" y="3505200"/>
            <a:ext cx="152400" cy="228600"/>
          </a:xfrm>
          <a:prstGeom prst="triangl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5" name="Isosceles Triangle 4"/>
          <p:cNvSpPr/>
          <p:nvPr/>
        </p:nvSpPr>
        <p:spPr>
          <a:xfrm>
            <a:off x="2057400" y="4800600"/>
            <a:ext cx="152400" cy="228600"/>
          </a:xfrm>
          <a:prstGeom prst="triangl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cxnSp>
        <p:nvCxnSpPr>
          <p:cNvPr id="7" name="Straight Connector 6"/>
          <p:cNvCxnSpPr/>
          <p:nvPr/>
        </p:nvCxnSpPr>
        <p:spPr>
          <a:xfrm>
            <a:off x="1600200" y="4495800"/>
            <a:ext cx="16002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a:off x="1905000" y="3886200"/>
            <a:ext cx="762000" cy="1588"/>
          </a:xfrm>
          <a:prstGeom prst="line">
            <a:avLst/>
          </a:prstGeom>
        </p:spPr>
        <p:style>
          <a:lnRef idx="1">
            <a:schemeClr val="accent2"/>
          </a:lnRef>
          <a:fillRef idx="0">
            <a:schemeClr val="accent2"/>
          </a:fillRef>
          <a:effectRef idx="0">
            <a:schemeClr val="accent2"/>
          </a:effectRef>
          <a:fontRef idx="minor">
            <a:schemeClr val="tx1"/>
          </a:fontRef>
        </p:style>
      </p:cxnSp>
      <p:cxnSp>
        <p:nvCxnSpPr>
          <p:cNvPr id="12" name="Straight Connector 11"/>
          <p:cNvCxnSpPr/>
          <p:nvPr/>
        </p:nvCxnSpPr>
        <p:spPr>
          <a:xfrm>
            <a:off x="1828800" y="5181600"/>
            <a:ext cx="914400" cy="1588"/>
          </a:xfrm>
          <a:prstGeom prst="line">
            <a:avLst/>
          </a:prstGeom>
        </p:spPr>
        <p:style>
          <a:lnRef idx="1">
            <a:schemeClr val="accent2"/>
          </a:lnRef>
          <a:fillRef idx="0">
            <a:schemeClr val="accent2"/>
          </a:fillRef>
          <a:effectRef idx="0">
            <a:schemeClr val="accent2"/>
          </a:effectRef>
          <a:fontRef idx="minor">
            <a:schemeClr val="tx1"/>
          </a:fontRef>
        </p:style>
      </p:cxnSp>
    </p:spTree>
    <p:extLst>
      <p:ext uri="{BB962C8B-B14F-4D97-AF65-F5344CB8AC3E}">
        <p14:creationId xmlns:p14="http://schemas.microsoft.com/office/powerpoint/2010/main" val="4226615901"/>
      </p:ext>
    </p:extLst>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516563"/>
          </a:xfrm>
        </p:spPr>
        <p:txBody>
          <a:bodyPr>
            <a:normAutofit lnSpcReduction="10000"/>
          </a:bodyPr>
          <a:lstStyle/>
          <a:p>
            <a:pPr algn="just">
              <a:buNone/>
            </a:pPr>
            <a:r>
              <a:rPr lang="en-US" sz="2400" dirty="0" smtClean="0"/>
              <a:t>Alternatively,</a:t>
            </a:r>
          </a:p>
          <a:p>
            <a:pPr algn="just">
              <a:buNone/>
            </a:pPr>
            <a:r>
              <a:rPr lang="en-US" sz="2400" dirty="0" err="1" smtClean="0"/>
              <a:t>Ep</a:t>
            </a:r>
            <a:r>
              <a:rPr lang="en-US" sz="2400" dirty="0" smtClean="0"/>
              <a:t> =       Q              P</a:t>
            </a:r>
          </a:p>
          <a:p>
            <a:pPr algn="just">
              <a:buNone/>
            </a:pPr>
            <a:r>
              <a:rPr lang="en-US" sz="2400" dirty="0" smtClean="0"/>
              <a:t>              Q                 P</a:t>
            </a:r>
          </a:p>
          <a:p>
            <a:pPr algn="just">
              <a:buNone/>
            </a:pPr>
            <a:r>
              <a:rPr lang="en-US" sz="2400" dirty="0" smtClean="0"/>
              <a:t>Or by re-arranging</a:t>
            </a:r>
          </a:p>
          <a:p>
            <a:pPr algn="just">
              <a:buNone/>
            </a:pPr>
            <a:r>
              <a:rPr lang="en-US" sz="2400" dirty="0" err="1" smtClean="0"/>
              <a:t>Ep</a:t>
            </a:r>
            <a:r>
              <a:rPr lang="en-US" sz="2400" dirty="0" smtClean="0"/>
              <a:t> =         Q             P</a:t>
            </a:r>
          </a:p>
          <a:p>
            <a:pPr algn="just">
              <a:buNone/>
            </a:pPr>
            <a:r>
              <a:rPr lang="en-US" sz="2400" dirty="0" smtClean="0"/>
              <a:t>                 P             Q</a:t>
            </a:r>
          </a:p>
          <a:p>
            <a:pPr algn="just">
              <a:buNone/>
            </a:pPr>
            <a:r>
              <a:rPr lang="en-US" sz="2400" b="1" u="sng" dirty="0" err="1" smtClean="0"/>
              <a:t>Illustation</a:t>
            </a:r>
            <a:r>
              <a:rPr lang="en-US" sz="2400" b="1" u="sng" dirty="0" smtClean="0"/>
              <a:t> :</a:t>
            </a:r>
          </a:p>
          <a:p>
            <a:pPr algn="just">
              <a:buNone/>
            </a:pPr>
            <a:r>
              <a:rPr lang="en-US" sz="2400" dirty="0" smtClean="0"/>
              <a:t>If    Q</a:t>
            </a:r>
            <a:r>
              <a:rPr lang="en-US" sz="2400" baseline="-25000" dirty="0" smtClean="0"/>
              <a:t>1</a:t>
            </a:r>
            <a:r>
              <a:rPr lang="en-US" sz="2400" dirty="0" smtClean="0"/>
              <a:t> = 1000 units</a:t>
            </a:r>
          </a:p>
          <a:p>
            <a:pPr algn="just">
              <a:buNone/>
            </a:pPr>
            <a:r>
              <a:rPr lang="en-US" sz="2400" dirty="0" smtClean="0"/>
              <a:t>       Q</a:t>
            </a:r>
            <a:r>
              <a:rPr lang="en-US" sz="2400" baseline="-25000" dirty="0" smtClean="0"/>
              <a:t>2</a:t>
            </a:r>
            <a:r>
              <a:rPr lang="en-US" sz="2400" dirty="0" smtClean="0"/>
              <a:t> = 1500 units</a:t>
            </a:r>
          </a:p>
          <a:p>
            <a:pPr algn="just">
              <a:buNone/>
            </a:pPr>
            <a:r>
              <a:rPr lang="en-US" sz="2400" dirty="0" smtClean="0"/>
              <a:t>       P</a:t>
            </a:r>
            <a:r>
              <a:rPr lang="en-US" sz="2400" baseline="-25000" dirty="0" smtClean="0"/>
              <a:t>1</a:t>
            </a:r>
            <a:r>
              <a:rPr lang="en-US" sz="2400" dirty="0" smtClean="0"/>
              <a:t> = Rs.25 per unit</a:t>
            </a:r>
          </a:p>
          <a:p>
            <a:pPr algn="just">
              <a:buNone/>
            </a:pPr>
            <a:r>
              <a:rPr lang="en-US" sz="2400" dirty="0" smtClean="0"/>
              <a:t>       P</a:t>
            </a:r>
            <a:r>
              <a:rPr lang="en-US" sz="2400" baseline="-25000" dirty="0" smtClean="0"/>
              <a:t>2</a:t>
            </a:r>
            <a:r>
              <a:rPr lang="en-US" sz="2400" dirty="0" smtClean="0"/>
              <a:t> = Rs.20 per unit</a:t>
            </a:r>
          </a:p>
          <a:p>
            <a:pPr algn="just">
              <a:buNone/>
            </a:pPr>
            <a:r>
              <a:rPr lang="en-US" sz="2400" dirty="0" smtClean="0"/>
              <a:t>		</a:t>
            </a:r>
          </a:p>
          <a:p>
            <a:pPr algn="just">
              <a:buNone/>
            </a:pPr>
            <a:r>
              <a:rPr lang="en-US" sz="2400" dirty="0" smtClean="0"/>
              <a:t>   </a:t>
            </a:r>
            <a:endParaRPr lang="en-US" sz="2400" dirty="0"/>
          </a:p>
        </p:txBody>
      </p:sp>
      <p:sp>
        <p:nvSpPr>
          <p:cNvPr id="4" name="Isosceles Triangle 3"/>
          <p:cNvSpPr/>
          <p:nvPr/>
        </p:nvSpPr>
        <p:spPr>
          <a:xfrm>
            <a:off x="1371600" y="1143000"/>
            <a:ext cx="76200" cy="152400"/>
          </a:xfrm>
          <a:prstGeom prst="triangl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5" name="Multiply 4"/>
          <p:cNvSpPr/>
          <p:nvPr/>
        </p:nvSpPr>
        <p:spPr>
          <a:xfrm>
            <a:off x="1981200" y="1066800"/>
            <a:ext cx="381000" cy="762000"/>
          </a:xfrm>
          <a:prstGeom prst="mathMultiply">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6" name="Isosceles Triangle 5"/>
          <p:cNvSpPr/>
          <p:nvPr/>
        </p:nvSpPr>
        <p:spPr>
          <a:xfrm>
            <a:off x="2667000" y="1600200"/>
            <a:ext cx="152400" cy="228600"/>
          </a:xfrm>
          <a:prstGeom prst="triangl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cxnSp>
        <p:nvCxnSpPr>
          <p:cNvPr id="8" name="Straight Connector 7"/>
          <p:cNvCxnSpPr/>
          <p:nvPr/>
        </p:nvCxnSpPr>
        <p:spPr>
          <a:xfrm>
            <a:off x="1295400" y="1447800"/>
            <a:ext cx="533400" cy="1588"/>
          </a:xfrm>
          <a:prstGeom prst="line">
            <a:avLst/>
          </a:prstGeom>
        </p:spPr>
        <p:style>
          <a:lnRef idx="1">
            <a:schemeClr val="dk1"/>
          </a:lnRef>
          <a:fillRef idx="0">
            <a:schemeClr val="dk1"/>
          </a:fillRef>
          <a:effectRef idx="0">
            <a:schemeClr val="dk1"/>
          </a:effectRef>
          <a:fontRef idx="minor">
            <a:schemeClr val="tx1"/>
          </a:fontRef>
        </p:style>
      </p:cxnSp>
      <p:cxnSp>
        <p:nvCxnSpPr>
          <p:cNvPr id="10" name="Straight Connector 9"/>
          <p:cNvCxnSpPr/>
          <p:nvPr/>
        </p:nvCxnSpPr>
        <p:spPr>
          <a:xfrm>
            <a:off x="2514600" y="1447800"/>
            <a:ext cx="609600" cy="1588"/>
          </a:xfrm>
          <a:prstGeom prst="line">
            <a:avLst/>
          </a:prstGeom>
        </p:spPr>
        <p:style>
          <a:lnRef idx="1">
            <a:schemeClr val="dk1"/>
          </a:lnRef>
          <a:fillRef idx="0">
            <a:schemeClr val="dk1"/>
          </a:fillRef>
          <a:effectRef idx="0">
            <a:schemeClr val="dk1"/>
          </a:effectRef>
          <a:fontRef idx="minor">
            <a:schemeClr val="tx1"/>
          </a:fontRef>
        </p:style>
      </p:cxnSp>
      <p:sp>
        <p:nvSpPr>
          <p:cNvPr id="11" name="Isosceles Triangle 10"/>
          <p:cNvSpPr/>
          <p:nvPr/>
        </p:nvSpPr>
        <p:spPr>
          <a:xfrm>
            <a:off x="1447800" y="2286000"/>
            <a:ext cx="152400" cy="152400"/>
          </a:xfrm>
          <a:prstGeom prst="triangl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12" name="Isosceles Triangle 11"/>
          <p:cNvSpPr/>
          <p:nvPr/>
        </p:nvSpPr>
        <p:spPr>
          <a:xfrm>
            <a:off x="1447800" y="2743200"/>
            <a:ext cx="152400" cy="152400"/>
          </a:xfrm>
          <a:prstGeom prst="triangl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13" name="Multiply 12"/>
          <p:cNvSpPr/>
          <p:nvPr/>
        </p:nvSpPr>
        <p:spPr>
          <a:xfrm>
            <a:off x="2057400" y="2286000"/>
            <a:ext cx="304800" cy="762000"/>
          </a:xfrm>
          <a:prstGeom prst="mathMultiply">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cxnSp>
        <p:nvCxnSpPr>
          <p:cNvPr id="15" name="Straight Connector 14"/>
          <p:cNvCxnSpPr/>
          <p:nvPr/>
        </p:nvCxnSpPr>
        <p:spPr>
          <a:xfrm>
            <a:off x="1219200" y="2667000"/>
            <a:ext cx="762000" cy="1588"/>
          </a:xfrm>
          <a:prstGeom prst="line">
            <a:avLst/>
          </a:prstGeom>
        </p:spPr>
        <p:style>
          <a:lnRef idx="1">
            <a:schemeClr val="dk1"/>
          </a:lnRef>
          <a:fillRef idx="0">
            <a:schemeClr val="dk1"/>
          </a:fillRef>
          <a:effectRef idx="0">
            <a:schemeClr val="dk1"/>
          </a:effectRef>
          <a:fontRef idx="minor">
            <a:schemeClr val="tx1"/>
          </a:fontRef>
        </p:style>
      </p:cxnSp>
      <p:cxnSp>
        <p:nvCxnSpPr>
          <p:cNvPr id="17" name="Straight Connector 16"/>
          <p:cNvCxnSpPr/>
          <p:nvPr/>
        </p:nvCxnSpPr>
        <p:spPr>
          <a:xfrm>
            <a:off x="2514600" y="2590800"/>
            <a:ext cx="609600" cy="1588"/>
          </a:xfrm>
          <a:prstGeom prst="line">
            <a:avLst/>
          </a:prstGeom>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1396350908"/>
      </p:ext>
    </p:extLst>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516563"/>
          </a:xfrm>
        </p:spPr>
        <p:txBody>
          <a:bodyPr>
            <a:normAutofit/>
          </a:bodyPr>
          <a:lstStyle/>
          <a:p>
            <a:pPr algn="just">
              <a:buNone/>
            </a:pPr>
            <a:r>
              <a:rPr lang="en-US" sz="2400" dirty="0" smtClean="0"/>
              <a:t>Then, to  apply the formula, we get</a:t>
            </a:r>
          </a:p>
          <a:p>
            <a:pPr algn="just">
              <a:buNone/>
            </a:pPr>
            <a:r>
              <a:rPr lang="en-US" sz="2400" b="1" dirty="0" smtClean="0"/>
              <a:t>               Q</a:t>
            </a:r>
            <a:r>
              <a:rPr lang="en-US" sz="2400" b="1" baseline="-25000" dirty="0" smtClean="0"/>
              <a:t>2</a:t>
            </a:r>
            <a:r>
              <a:rPr lang="en-US" sz="2400" b="1" dirty="0" smtClean="0"/>
              <a:t> – Q</a:t>
            </a:r>
            <a:r>
              <a:rPr lang="en-US" sz="2400" b="1" baseline="-25000" dirty="0" smtClean="0"/>
              <a:t>1</a:t>
            </a:r>
          </a:p>
          <a:p>
            <a:pPr algn="just">
              <a:buNone/>
            </a:pPr>
            <a:r>
              <a:rPr lang="en-US" sz="2400" b="1" dirty="0" smtClean="0"/>
              <a:t>                    Q</a:t>
            </a:r>
            <a:r>
              <a:rPr lang="en-US" sz="2400" b="1" baseline="-25000" dirty="0" smtClean="0"/>
              <a:t>1</a:t>
            </a:r>
          </a:p>
          <a:p>
            <a:pPr algn="just">
              <a:buNone/>
            </a:pPr>
            <a:r>
              <a:rPr lang="en-US" sz="2400" b="1" dirty="0" err="1" smtClean="0"/>
              <a:t>Ep</a:t>
            </a:r>
            <a:r>
              <a:rPr lang="en-US" sz="2400" b="1" dirty="0" smtClean="0"/>
              <a:t> =</a:t>
            </a:r>
          </a:p>
          <a:p>
            <a:pPr algn="just">
              <a:buNone/>
            </a:pPr>
            <a:r>
              <a:rPr lang="en-US" sz="2400" b="1" dirty="0" smtClean="0"/>
              <a:t>                P</a:t>
            </a:r>
            <a:r>
              <a:rPr lang="en-US" sz="2400" b="1" baseline="-25000" dirty="0" smtClean="0"/>
              <a:t>2</a:t>
            </a:r>
            <a:r>
              <a:rPr lang="en-US" sz="2400" b="1" dirty="0" smtClean="0"/>
              <a:t> – P</a:t>
            </a:r>
            <a:r>
              <a:rPr lang="en-US" sz="2400" b="1" baseline="-25000" dirty="0" smtClean="0"/>
              <a:t>1</a:t>
            </a:r>
          </a:p>
          <a:p>
            <a:pPr algn="just">
              <a:buNone/>
            </a:pPr>
            <a:r>
              <a:rPr lang="en-US" sz="2400" b="1" dirty="0" smtClean="0"/>
              <a:t>                    P</a:t>
            </a:r>
            <a:r>
              <a:rPr lang="en-US" sz="2400" b="1" baseline="-25000" dirty="0" smtClean="0"/>
              <a:t>1</a:t>
            </a:r>
          </a:p>
          <a:p>
            <a:pPr algn="just">
              <a:buNone/>
            </a:pPr>
            <a:r>
              <a:rPr lang="en-US" sz="2400" b="1" dirty="0" smtClean="0"/>
              <a:t>    </a:t>
            </a:r>
          </a:p>
          <a:p>
            <a:pPr algn="just">
              <a:buNone/>
            </a:pPr>
            <a:r>
              <a:rPr lang="en-US" sz="2400" b="1" dirty="0" smtClean="0"/>
              <a:t>                1500 – 1000</a:t>
            </a:r>
          </a:p>
          <a:p>
            <a:pPr algn="just">
              <a:buNone/>
            </a:pPr>
            <a:r>
              <a:rPr lang="en-US" sz="2400" b="1" dirty="0" smtClean="0"/>
              <a:t>                       1000</a:t>
            </a:r>
          </a:p>
          <a:p>
            <a:pPr algn="just">
              <a:buNone/>
            </a:pPr>
            <a:r>
              <a:rPr lang="en-US" sz="2400" b="1" dirty="0" err="1" smtClean="0"/>
              <a:t>Ep</a:t>
            </a:r>
            <a:r>
              <a:rPr lang="en-US" sz="2400" b="1" dirty="0" smtClean="0"/>
              <a:t> = </a:t>
            </a:r>
          </a:p>
          <a:p>
            <a:pPr algn="just">
              <a:buNone/>
            </a:pPr>
            <a:r>
              <a:rPr lang="en-US" sz="2400" b="1" dirty="0" smtClean="0"/>
              <a:t>                     20 – 25</a:t>
            </a:r>
          </a:p>
          <a:p>
            <a:pPr algn="just">
              <a:buNone/>
            </a:pPr>
            <a:r>
              <a:rPr lang="en-US" sz="2400" b="1" dirty="0" smtClean="0"/>
              <a:t>                          25</a:t>
            </a:r>
            <a:endParaRPr lang="en-US" sz="2400" b="1" dirty="0"/>
          </a:p>
        </p:txBody>
      </p:sp>
      <p:cxnSp>
        <p:nvCxnSpPr>
          <p:cNvPr id="5" name="Straight Connector 4"/>
          <p:cNvCxnSpPr/>
          <p:nvPr/>
        </p:nvCxnSpPr>
        <p:spPr>
          <a:xfrm>
            <a:off x="1219200" y="2133600"/>
            <a:ext cx="19050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a:off x="1524000" y="1524000"/>
            <a:ext cx="914400" cy="1588"/>
          </a:xfrm>
          <a:prstGeom prst="line">
            <a:avLst/>
          </a:prstGeom>
        </p:spPr>
        <p:style>
          <a:lnRef idx="1">
            <a:schemeClr val="accent2"/>
          </a:lnRef>
          <a:fillRef idx="0">
            <a:schemeClr val="accent2"/>
          </a:fillRef>
          <a:effectRef idx="0">
            <a:schemeClr val="accent2"/>
          </a:effectRef>
          <a:fontRef idx="minor">
            <a:schemeClr val="tx1"/>
          </a:fontRef>
        </p:style>
      </p:cxnSp>
      <p:cxnSp>
        <p:nvCxnSpPr>
          <p:cNvPr id="10" name="Straight Connector 9"/>
          <p:cNvCxnSpPr/>
          <p:nvPr/>
        </p:nvCxnSpPr>
        <p:spPr>
          <a:xfrm>
            <a:off x="1600200" y="2819400"/>
            <a:ext cx="762000" cy="1588"/>
          </a:xfrm>
          <a:prstGeom prst="line">
            <a:avLst/>
          </a:prstGeom>
        </p:spPr>
        <p:style>
          <a:lnRef idx="1">
            <a:schemeClr val="accent2"/>
          </a:lnRef>
          <a:fillRef idx="0">
            <a:schemeClr val="accent2"/>
          </a:fillRef>
          <a:effectRef idx="0">
            <a:schemeClr val="accent2"/>
          </a:effectRef>
          <a:fontRef idx="minor">
            <a:schemeClr val="tx1"/>
          </a:fontRef>
        </p:style>
      </p:cxnSp>
      <p:cxnSp>
        <p:nvCxnSpPr>
          <p:cNvPr id="13" name="Straight Connector 12"/>
          <p:cNvCxnSpPr/>
          <p:nvPr/>
        </p:nvCxnSpPr>
        <p:spPr>
          <a:xfrm>
            <a:off x="1295400" y="4800600"/>
            <a:ext cx="23622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a:off x="1600200" y="4114800"/>
            <a:ext cx="1600200" cy="1588"/>
          </a:xfrm>
          <a:prstGeom prst="line">
            <a:avLst/>
          </a:prstGeom>
        </p:spPr>
        <p:style>
          <a:lnRef idx="1">
            <a:schemeClr val="accent2"/>
          </a:lnRef>
          <a:fillRef idx="0">
            <a:schemeClr val="accent2"/>
          </a:fillRef>
          <a:effectRef idx="0">
            <a:schemeClr val="accent2"/>
          </a:effectRef>
          <a:fontRef idx="minor">
            <a:schemeClr val="tx1"/>
          </a:fontRef>
        </p:style>
      </p:cxnSp>
      <p:cxnSp>
        <p:nvCxnSpPr>
          <p:cNvPr id="18" name="Straight Connector 17"/>
          <p:cNvCxnSpPr/>
          <p:nvPr/>
        </p:nvCxnSpPr>
        <p:spPr>
          <a:xfrm>
            <a:off x="1752600" y="5486400"/>
            <a:ext cx="1295400" cy="1588"/>
          </a:xfrm>
          <a:prstGeom prst="line">
            <a:avLst/>
          </a:prstGeom>
        </p:spPr>
        <p:style>
          <a:lnRef idx="1">
            <a:schemeClr val="accent2"/>
          </a:lnRef>
          <a:fillRef idx="0">
            <a:schemeClr val="accent2"/>
          </a:fillRef>
          <a:effectRef idx="0">
            <a:schemeClr val="accent2"/>
          </a:effectRef>
          <a:fontRef idx="minor">
            <a:schemeClr val="tx1"/>
          </a:fontRef>
        </p:style>
      </p:cxnSp>
    </p:spTree>
    <p:extLst>
      <p:ext uri="{BB962C8B-B14F-4D97-AF65-F5344CB8AC3E}">
        <p14:creationId xmlns:p14="http://schemas.microsoft.com/office/powerpoint/2010/main" val="3556214740"/>
      </p:ext>
    </p:extLst>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2000"/>
            <a:ext cx="8229600" cy="5364163"/>
          </a:xfrm>
        </p:spPr>
        <p:txBody>
          <a:bodyPr>
            <a:normAutofit/>
          </a:bodyPr>
          <a:lstStyle/>
          <a:p>
            <a:pPr algn="just">
              <a:buNone/>
            </a:pPr>
            <a:r>
              <a:rPr lang="en-US" sz="2400" dirty="0" smtClean="0"/>
              <a:t>Or   </a:t>
            </a:r>
            <a:r>
              <a:rPr lang="en-US" sz="2400" dirty="0" err="1" smtClean="0"/>
              <a:t>Ep</a:t>
            </a:r>
            <a:r>
              <a:rPr lang="en-US" sz="2400" dirty="0" smtClean="0"/>
              <a:t> =    500          25</a:t>
            </a:r>
          </a:p>
          <a:p>
            <a:pPr algn="just">
              <a:buNone/>
            </a:pPr>
            <a:r>
              <a:rPr lang="en-US" sz="2400" dirty="0" smtClean="0"/>
              <a:t>                  1000          -5 </a:t>
            </a:r>
          </a:p>
          <a:p>
            <a:pPr algn="just">
              <a:buNone/>
            </a:pPr>
            <a:r>
              <a:rPr lang="en-US" sz="2400" dirty="0" err="1" smtClean="0"/>
              <a:t>Ep</a:t>
            </a:r>
            <a:r>
              <a:rPr lang="en-US" sz="2400" dirty="0" smtClean="0"/>
              <a:t> =  -2.5</a:t>
            </a:r>
          </a:p>
          <a:p>
            <a:pPr algn="just">
              <a:buNone/>
            </a:pPr>
            <a:r>
              <a:rPr lang="en-US" sz="2400" dirty="0" smtClean="0"/>
              <a:t>	The negative sign shows the inverse relationship between price and demand.  But in practice minus sign is omitted as the inverse relationship is implied.</a:t>
            </a:r>
          </a:p>
          <a:p>
            <a:pPr algn="just">
              <a:buNone/>
            </a:pPr>
            <a:r>
              <a:rPr lang="en-US" sz="2400" b="1" dirty="0" smtClean="0"/>
              <a:t>Illustration 2 :-</a:t>
            </a:r>
          </a:p>
          <a:p>
            <a:pPr algn="just">
              <a:buNone/>
            </a:pPr>
            <a:r>
              <a:rPr lang="en-US" sz="2400" dirty="0" smtClean="0"/>
              <a:t>Price of Apples	Quantity demanded</a:t>
            </a:r>
          </a:p>
          <a:p>
            <a:pPr algn="just">
              <a:buNone/>
            </a:pPr>
            <a:r>
              <a:rPr lang="en-US" sz="2400" dirty="0" smtClean="0"/>
              <a:t>         (Rs)			(</a:t>
            </a:r>
            <a:r>
              <a:rPr lang="en-US" sz="2400" dirty="0" err="1" smtClean="0"/>
              <a:t>kgs</a:t>
            </a:r>
            <a:r>
              <a:rPr lang="en-US" sz="2400" dirty="0" smtClean="0"/>
              <a:t>)</a:t>
            </a:r>
          </a:p>
          <a:p>
            <a:pPr algn="just">
              <a:buNone/>
            </a:pPr>
            <a:r>
              <a:rPr lang="en-US" sz="2400" dirty="0" smtClean="0"/>
              <a:t>      20 (p</a:t>
            </a:r>
            <a:r>
              <a:rPr lang="en-US" sz="2400" baseline="-25000" dirty="0" smtClean="0"/>
              <a:t>1</a:t>
            </a:r>
            <a:r>
              <a:rPr lang="en-US" sz="2400" dirty="0" smtClean="0"/>
              <a:t>)		          100 (Q</a:t>
            </a:r>
            <a:r>
              <a:rPr lang="en-US" sz="2400" baseline="-25000" dirty="0" smtClean="0"/>
              <a:t>1</a:t>
            </a:r>
            <a:r>
              <a:rPr lang="en-US" sz="2400" dirty="0" smtClean="0"/>
              <a:t>)</a:t>
            </a:r>
          </a:p>
          <a:p>
            <a:pPr algn="just">
              <a:buNone/>
            </a:pPr>
            <a:r>
              <a:rPr lang="en-US" sz="2400" dirty="0" smtClean="0"/>
              <a:t>      21 (P</a:t>
            </a:r>
            <a:r>
              <a:rPr lang="en-US" sz="2400" baseline="-25000" dirty="0" smtClean="0"/>
              <a:t>2</a:t>
            </a:r>
            <a:r>
              <a:rPr lang="en-US" sz="2400" dirty="0" smtClean="0"/>
              <a:t>)		           96  (Q</a:t>
            </a:r>
            <a:r>
              <a:rPr lang="en-US" sz="2400" baseline="-25000" dirty="0" smtClean="0"/>
              <a:t>2</a:t>
            </a:r>
            <a:r>
              <a:rPr lang="en-US" sz="2400" dirty="0" smtClean="0"/>
              <a:t>)</a:t>
            </a:r>
            <a:endParaRPr lang="en-US" sz="2400" dirty="0"/>
          </a:p>
        </p:txBody>
      </p:sp>
      <p:cxnSp>
        <p:nvCxnSpPr>
          <p:cNvPr id="5" name="Straight Connector 4"/>
          <p:cNvCxnSpPr/>
          <p:nvPr/>
        </p:nvCxnSpPr>
        <p:spPr>
          <a:xfrm>
            <a:off x="1752600" y="1143000"/>
            <a:ext cx="609600" cy="1588"/>
          </a:xfrm>
          <a:prstGeom prst="line">
            <a:avLst/>
          </a:prstGeom>
        </p:spPr>
        <p:style>
          <a:lnRef idx="1">
            <a:schemeClr val="dk1"/>
          </a:lnRef>
          <a:fillRef idx="0">
            <a:schemeClr val="dk1"/>
          </a:fillRef>
          <a:effectRef idx="0">
            <a:schemeClr val="dk1"/>
          </a:effectRef>
          <a:fontRef idx="minor">
            <a:schemeClr val="tx1"/>
          </a:fontRef>
        </p:style>
      </p:cxnSp>
      <p:cxnSp>
        <p:nvCxnSpPr>
          <p:cNvPr id="7" name="Straight Connector 6"/>
          <p:cNvCxnSpPr/>
          <p:nvPr/>
        </p:nvCxnSpPr>
        <p:spPr>
          <a:xfrm>
            <a:off x="2895600" y="1143000"/>
            <a:ext cx="533400" cy="1588"/>
          </a:xfrm>
          <a:prstGeom prst="line">
            <a:avLst/>
          </a:prstGeom>
        </p:spPr>
        <p:style>
          <a:lnRef idx="1">
            <a:schemeClr val="dk1"/>
          </a:lnRef>
          <a:fillRef idx="0">
            <a:schemeClr val="dk1"/>
          </a:fillRef>
          <a:effectRef idx="0">
            <a:schemeClr val="dk1"/>
          </a:effectRef>
          <a:fontRef idx="minor">
            <a:schemeClr val="tx1"/>
          </a:fontRef>
        </p:style>
      </p:cxnSp>
      <p:sp>
        <p:nvSpPr>
          <p:cNvPr id="8" name="Multiply 7"/>
          <p:cNvSpPr/>
          <p:nvPr/>
        </p:nvSpPr>
        <p:spPr>
          <a:xfrm>
            <a:off x="2514600" y="762000"/>
            <a:ext cx="381000" cy="762000"/>
          </a:xfrm>
          <a:prstGeom prst="mathMultiply">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427505737"/>
      </p:ext>
    </p:extLst>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258762"/>
          </a:xfrm>
        </p:spPr>
        <p:txBody>
          <a:bodyPr>
            <a:normAutofit/>
          </a:bodyPr>
          <a:lstStyle/>
          <a:p>
            <a:r>
              <a:rPr lang="en-US" sz="800" dirty="0" smtClean="0"/>
              <a:t>  </a:t>
            </a:r>
            <a:endParaRPr lang="en-US" sz="800" dirty="0"/>
          </a:p>
        </p:txBody>
      </p:sp>
      <p:sp>
        <p:nvSpPr>
          <p:cNvPr id="3" name="Content Placeholder 2"/>
          <p:cNvSpPr>
            <a:spLocks noGrp="1"/>
          </p:cNvSpPr>
          <p:nvPr>
            <p:ph idx="1"/>
          </p:nvPr>
        </p:nvSpPr>
        <p:spPr>
          <a:xfrm>
            <a:off x="457200" y="609600"/>
            <a:ext cx="8229600" cy="5516563"/>
          </a:xfrm>
        </p:spPr>
        <p:txBody>
          <a:bodyPr>
            <a:normAutofit/>
          </a:bodyPr>
          <a:lstStyle/>
          <a:p>
            <a:pPr algn="just">
              <a:buNone/>
            </a:pPr>
            <a:r>
              <a:rPr lang="en-US" sz="2400" dirty="0" smtClean="0"/>
              <a:t>Thus,</a:t>
            </a:r>
          </a:p>
          <a:p>
            <a:pPr algn="just">
              <a:buNone/>
            </a:pPr>
            <a:r>
              <a:rPr lang="en-US" sz="2400" dirty="0" smtClean="0"/>
              <a:t>      P = P</a:t>
            </a:r>
            <a:r>
              <a:rPr lang="en-US" sz="2400" baseline="-25000" dirty="0" smtClean="0"/>
              <a:t>2</a:t>
            </a:r>
            <a:r>
              <a:rPr lang="en-US" sz="2400" dirty="0" smtClean="0"/>
              <a:t> – P</a:t>
            </a:r>
            <a:r>
              <a:rPr lang="en-US" sz="2400" baseline="-25000" dirty="0" smtClean="0"/>
              <a:t>1</a:t>
            </a:r>
            <a:r>
              <a:rPr lang="en-US" sz="2400" dirty="0" smtClean="0"/>
              <a:t> = 21-20 = 1</a:t>
            </a:r>
          </a:p>
          <a:p>
            <a:pPr algn="just">
              <a:buNone/>
            </a:pPr>
            <a:r>
              <a:rPr lang="en-US" sz="2400" dirty="0" smtClean="0"/>
              <a:t>     Q = Q</a:t>
            </a:r>
            <a:r>
              <a:rPr lang="en-US" sz="2400" baseline="-25000" dirty="0" smtClean="0"/>
              <a:t>2</a:t>
            </a:r>
            <a:r>
              <a:rPr lang="en-US" sz="2400" dirty="0" smtClean="0"/>
              <a:t> –Q</a:t>
            </a:r>
            <a:r>
              <a:rPr lang="en-US" sz="2400" baseline="-25000" dirty="0" smtClean="0"/>
              <a:t>1</a:t>
            </a:r>
            <a:r>
              <a:rPr lang="en-US" sz="2400" dirty="0" smtClean="0"/>
              <a:t> = 96-100 = 4</a:t>
            </a:r>
          </a:p>
          <a:p>
            <a:pPr algn="just">
              <a:buNone/>
            </a:pPr>
            <a:r>
              <a:rPr lang="en-US" sz="2400" dirty="0" smtClean="0"/>
              <a:t>To apply the formula</a:t>
            </a:r>
          </a:p>
          <a:p>
            <a:pPr algn="just">
              <a:buNone/>
            </a:pPr>
            <a:r>
              <a:rPr lang="en-US" sz="2400" dirty="0" smtClean="0"/>
              <a:t>             Q</a:t>
            </a:r>
            <a:r>
              <a:rPr lang="en-US" sz="2400" baseline="-25000" dirty="0" smtClean="0"/>
              <a:t>2</a:t>
            </a:r>
            <a:r>
              <a:rPr lang="en-US" sz="2400" dirty="0" smtClean="0"/>
              <a:t> – Q</a:t>
            </a:r>
            <a:r>
              <a:rPr lang="en-US" sz="2400" baseline="-25000" dirty="0" smtClean="0"/>
              <a:t>1</a:t>
            </a:r>
          </a:p>
          <a:p>
            <a:pPr algn="just">
              <a:buNone/>
            </a:pPr>
            <a:r>
              <a:rPr lang="en-US" sz="2400" dirty="0" smtClean="0"/>
              <a:t>                 Q</a:t>
            </a:r>
            <a:r>
              <a:rPr lang="en-US" sz="2400" baseline="-25000" dirty="0" smtClean="0"/>
              <a:t>1</a:t>
            </a:r>
          </a:p>
          <a:p>
            <a:pPr algn="just">
              <a:buNone/>
            </a:pPr>
            <a:r>
              <a:rPr lang="en-US" sz="2400" dirty="0" err="1" smtClean="0"/>
              <a:t>Ep</a:t>
            </a:r>
            <a:r>
              <a:rPr lang="en-US" sz="2400" dirty="0" smtClean="0"/>
              <a:t> =</a:t>
            </a:r>
          </a:p>
          <a:p>
            <a:pPr algn="just">
              <a:buNone/>
            </a:pPr>
            <a:r>
              <a:rPr lang="en-US" sz="2400" dirty="0" smtClean="0"/>
              <a:t>            P</a:t>
            </a:r>
            <a:r>
              <a:rPr lang="en-US" sz="2400" baseline="-25000" dirty="0" smtClean="0"/>
              <a:t>2</a:t>
            </a:r>
            <a:r>
              <a:rPr lang="en-US" sz="2400" dirty="0" smtClean="0"/>
              <a:t> – P</a:t>
            </a:r>
            <a:r>
              <a:rPr lang="en-US" sz="2400" baseline="-25000" dirty="0" smtClean="0"/>
              <a:t>1</a:t>
            </a:r>
          </a:p>
          <a:p>
            <a:pPr algn="just">
              <a:buNone/>
            </a:pPr>
            <a:r>
              <a:rPr lang="en-US" sz="2400" dirty="0" smtClean="0"/>
              <a:t>                P</a:t>
            </a:r>
            <a:r>
              <a:rPr lang="en-US" sz="2400" baseline="-25000" dirty="0" smtClean="0"/>
              <a:t>1</a:t>
            </a:r>
          </a:p>
          <a:p>
            <a:pPr algn="just">
              <a:buNone/>
            </a:pPr>
            <a:endParaRPr lang="en-US" sz="2400" baseline="-25000" dirty="0"/>
          </a:p>
        </p:txBody>
      </p:sp>
      <p:sp>
        <p:nvSpPr>
          <p:cNvPr id="4" name="Isosceles Triangle 3"/>
          <p:cNvSpPr/>
          <p:nvPr/>
        </p:nvSpPr>
        <p:spPr>
          <a:xfrm>
            <a:off x="685800" y="1143000"/>
            <a:ext cx="152400" cy="152400"/>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Isosceles Triangle 4"/>
          <p:cNvSpPr/>
          <p:nvPr/>
        </p:nvSpPr>
        <p:spPr>
          <a:xfrm>
            <a:off x="685800" y="1600200"/>
            <a:ext cx="152400" cy="152400"/>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7" name="Straight Connector 6"/>
          <p:cNvCxnSpPr/>
          <p:nvPr/>
        </p:nvCxnSpPr>
        <p:spPr>
          <a:xfrm>
            <a:off x="1371600" y="2819400"/>
            <a:ext cx="990600" cy="1588"/>
          </a:xfrm>
          <a:prstGeom prst="line">
            <a:avLst/>
          </a:prstGeom>
        </p:spPr>
        <p:style>
          <a:lnRef idx="1">
            <a:schemeClr val="accent2"/>
          </a:lnRef>
          <a:fillRef idx="0">
            <a:schemeClr val="accent2"/>
          </a:fillRef>
          <a:effectRef idx="0">
            <a:schemeClr val="accent2"/>
          </a:effectRef>
          <a:fontRef idx="minor">
            <a:schemeClr val="tx1"/>
          </a:fontRef>
        </p:style>
      </p:cxnSp>
      <p:cxnSp>
        <p:nvCxnSpPr>
          <p:cNvPr id="9" name="Straight Connector 8"/>
          <p:cNvCxnSpPr/>
          <p:nvPr/>
        </p:nvCxnSpPr>
        <p:spPr>
          <a:xfrm>
            <a:off x="1295400" y="4114800"/>
            <a:ext cx="838200" cy="1588"/>
          </a:xfrm>
          <a:prstGeom prst="line">
            <a:avLst/>
          </a:prstGeom>
        </p:spPr>
        <p:style>
          <a:lnRef idx="1">
            <a:schemeClr val="accent2"/>
          </a:lnRef>
          <a:fillRef idx="0">
            <a:schemeClr val="accent2"/>
          </a:fillRef>
          <a:effectRef idx="0">
            <a:schemeClr val="accent2"/>
          </a:effectRef>
          <a:fontRef idx="minor">
            <a:schemeClr val="tx1"/>
          </a:fontRef>
        </p:style>
      </p:cxnSp>
      <p:cxnSp>
        <p:nvCxnSpPr>
          <p:cNvPr id="11" name="Straight Connector 10"/>
          <p:cNvCxnSpPr/>
          <p:nvPr/>
        </p:nvCxnSpPr>
        <p:spPr>
          <a:xfrm>
            <a:off x="1143000" y="3429000"/>
            <a:ext cx="1676400" cy="15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64517699"/>
      </p:ext>
    </p:extLst>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516563"/>
          </a:xfrm>
        </p:spPr>
        <p:txBody>
          <a:bodyPr>
            <a:normAutofit/>
          </a:bodyPr>
          <a:lstStyle/>
          <a:p>
            <a:pPr>
              <a:buNone/>
            </a:pPr>
            <a:r>
              <a:rPr lang="en-US" sz="2400" dirty="0" smtClean="0"/>
              <a:t>                    96-100</a:t>
            </a:r>
          </a:p>
          <a:p>
            <a:pPr>
              <a:buNone/>
            </a:pPr>
            <a:r>
              <a:rPr lang="en-US" sz="2400" dirty="0" smtClean="0"/>
              <a:t>                       100</a:t>
            </a:r>
          </a:p>
          <a:p>
            <a:pPr>
              <a:buNone/>
            </a:pPr>
            <a:r>
              <a:rPr lang="en-US" sz="2400" dirty="0" smtClean="0"/>
              <a:t>     </a:t>
            </a:r>
            <a:r>
              <a:rPr lang="en-US" sz="2400" dirty="0" err="1" smtClean="0"/>
              <a:t>Ep</a:t>
            </a:r>
            <a:r>
              <a:rPr lang="en-US" sz="2400" dirty="0" smtClean="0"/>
              <a:t> =</a:t>
            </a:r>
          </a:p>
          <a:p>
            <a:pPr algn="just">
              <a:buNone/>
            </a:pPr>
            <a:r>
              <a:rPr lang="en-US" sz="2400" dirty="0" smtClean="0"/>
              <a:t>                    21-20</a:t>
            </a:r>
          </a:p>
          <a:p>
            <a:pPr>
              <a:buNone/>
            </a:pPr>
            <a:r>
              <a:rPr lang="en-US" sz="2400" dirty="0" smtClean="0"/>
              <a:t>                      20</a:t>
            </a:r>
          </a:p>
          <a:p>
            <a:pPr>
              <a:buNone/>
            </a:pPr>
            <a:r>
              <a:rPr lang="en-US" sz="2400" dirty="0" smtClean="0"/>
              <a:t>              -4</a:t>
            </a:r>
          </a:p>
          <a:p>
            <a:pPr>
              <a:buNone/>
            </a:pPr>
            <a:r>
              <a:rPr lang="en-US" sz="2400" dirty="0" smtClean="0"/>
              <a:t>             100</a:t>
            </a:r>
          </a:p>
          <a:p>
            <a:pPr>
              <a:buNone/>
            </a:pPr>
            <a:r>
              <a:rPr lang="en-US" sz="2400" dirty="0" smtClean="0"/>
              <a:t>   =           1</a:t>
            </a:r>
          </a:p>
          <a:p>
            <a:pPr>
              <a:buNone/>
            </a:pPr>
            <a:r>
              <a:rPr lang="en-US" sz="2400" dirty="0" smtClean="0"/>
              <a:t>              20</a:t>
            </a:r>
          </a:p>
          <a:p>
            <a:pPr>
              <a:buNone/>
            </a:pPr>
            <a:r>
              <a:rPr lang="en-US" sz="2400" dirty="0" smtClean="0"/>
              <a:t> ..  -4 /100  X   20 /1    =  -4 /5 = 0.8</a:t>
            </a:r>
          </a:p>
          <a:p>
            <a:pPr>
              <a:buNone/>
            </a:pPr>
            <a:r>
              <a:rPr lang="en-US" sz="2400" dirty="0" smtClean="0"/>
              <a:t>    (Here ignore minus sign)</a:t>
            </a:r>
            <a:endParaRPr lang="en-US" sz="2400" dirty="0"/>
          </a:p>
        </p:txBody>
      </p:sp>
      <p:cxnSp>
        <p:nvCxnSpPr>
          <p:cNvPr id="5" name="Straight Connector 4"/>
          <p:cNvCxnSpPr/>
          <p:nvPr/>
        </p:nvCxnSpPr>
        <p:spPr>
          <a:xfrm>
            <a:off x="1600200" y="1752600"/>
            <a:ext cx="16002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a:off x="1828800" y="990600"/>
            <a:ext cx="1143000" cy="1588"/>
          </a:xfrm>
          <a:prstGeom prst="line">
            <a:avLst/>
          </a:prstGeom>
        </p:spPr>
        <p:style>
          <a:lnRef idx="1">
            <a:schemeClr val="accent2"/>
          </a:lnRef>
          <a:fillRef idx="0">
            <a:schemeClr val="accent2"/>
          </a:fillRef>
          <a:effectRef idx="0">
            <a:schemeClr val="accent2"/>
          </a:effectRef>
          <a:fontRef idx="minor">
            <a:schemeClr val="tx1"/>
          </a:fontRef>
        </p:style>
      </p:cxnSp>
      <p:cxnSp>
        <p:nvCxnSpPr>
          <p:cNvPr id="9" name="Straight Connector 8"/>
          <p:cNvCxnSpPr/>
          <p:nvPr/>
        </p:nvCxnSpPr>
        <p:spPr>
          <a:xfrm>
            <a:off x="1752600" y="2362200"/>
            <a:ext cx="914400" cy="1588"/>
          </a:xfrm>
          <a:prstGeom prst="line">
            <a:avLst/>
          </a:prstGeom>
        </p:spPr>
        <p:style>
          <a:lnRef idx="1">
            <a:schemeClr val="accent2"/>
          </a:lnRef>
          <a:fillRef idx="0">
            <a:schemeClr val="accent2"/>
          </a:fillRef>
          <a:effectRef idx="0">
            <a:schemeClr val="accent2"/>
          </a:effectRef>
          <a:fontRef idx="minor">
            <a:schemeClr val="tx1"/>
          </a:fontRef>
        </p:style>
      </p:cxnSp>
      <p:cxnSp>
        <p:nvCxnSpPr>
          <p:cNvPr id="12" name="Straight Connector 11"/>
          <p:cNvCxnSpPr/>
          <p:nvPr/>
        </p:nvCxnSpPr>
        <p:spPr>
          <a:xfrm>
            <a:off x="1371600" y="3200400"/>
            <a:ext cx="5334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a:off x="1371600" y="4114800"/>
            <a:ext cx="4572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1219200" y="3733800"/>
            <a:ext cx="1066800" cy="1588"/>
          </a:xfrm>
          <a:prstGeom prst="line">
            <a:avLst/>
          </a:prstGeom>
        </p:spPr>
        <p:style>
          <a:lnRef idx="1">
            <a:schemeClr val="accent2"/>
          </a:lnRef>
          <a:fillRef idx="0">
            <a:schemeClr val="accent2"/>
          </a:fillRef>
          <a:effectRef idx="0">
            <a:schemeClr val="accent2"/>
          </a:effectRef>
          <a:fontRef idx="minor">
            <a:schemeClr val="tx1"/>
          </a:fontRef>
        </p:style>
      </p:cxnSp>
    </p:spTree>
    <p:extLst>
      <p:ext uri="{BB962C8B-B14F-4D97-AF65-F5344CB8AC3E}">
        <p14:creationId xmlns:p14="http://schemas.microsoft.com/office/powerpoint/2010/main" val="555803468"/>
      </p:ext>
    </p:extLst>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11162"/>
          </a:xfrm>
        </p:spPr>
        <p:txBody>
          <a:bodyPr>
            <a:noAutofit/>
          </a:bodyPr>
          <a:lstStyle/>
          <a:p>
            <a:r>
              <a:rPr lang="en-US" sz="2400" b="1" dirty="0" smtClean="0"/>
              <a:t>Types of Price Elasticity of Demand :-</a:t>
            </a:r>
            <a:endParaRPr lang="en-US" sz="2400" b="1" dirty="0"/>
          </a:p>
        </p:txBody>
      </p:sp>
      <p:sp>
        <p:nvSpPr>
          <p:cNvPr id="3" name="Content Placeholder 2"/>
          <p:cNvSpPr>
            <a:spLocks noGrp="1"/>
          </p:cNvSpPr>
          <p:nvPr>
            <p:ph idx="1"/>
          </p:nvPr>
        </p:nvSpPr>
        <p:spPr>
          <a:xfrm>
            <a:off x="457200" y="685800"/>
            <a:ext cx="8229600" cy="5440363"/>
          </a:xfrm>
        </p:spPr>
        <p:txBody>
          <a:bodyPr>
            <a:normAutofit lnSpcReduction="10000"/>
          </a:bodyPr>
          <a:lstStyle/>
          <a:p>
            <a:pPr>
              <a:buNone/>
            </a:pPr>
            <a:r>
              <a:rPr lang="en-US" sz="2400" dirty="0" smtClean="0"/>
              <a:t>	Alfred Marshall has suggested a three broad classification of elasticity </a:t>
            </a:r>
            <a:r>
              <a:rPr lang="en-US" sz="2400" dirty="0" err="1" smtClean="0"/>
              <a:t>viz</a:t>
            </a:r>
            <a:r>
              <a:rPr lang="en-US" sz="2400" dirty="0" smtClean="0"/>
              <a:t>,</a:t>
            </a:r>
          </a:p>
          <a:p>
            <a:pPr marL="457200" indent="-457200">
              <a:buAutoNum type="arabicPeriod"/>
            </a:pPr>
            <a:r>
              <a:rPr lang="en-US" sz="2400" dirty="0" smtClean="0"/>
              <a:t>Unit Elasticity of demand (e=1)</a:t>
            </a:r>
          </a:p>
          <a:p>
            <a:pPr marL="457200" indent="-457200">
              <a:buAutoNum type="arabicPeriod"/>
            </a:pPr>
            <a:r>
              <a:rPr lang="en-US" sz="2400" dirty="0" smtClean="0"/>
              <a:t>Elastic demand (e&gt;1)</a:t>
            </a:r>
          </a:p>
          <a:p>
            <a:pPr marL="457200" indent="-457200">
              <a:buAutoNum type="arabicPeriod"/>
            </a:pPr>
            <a:r>
              <a:rPr lang="en-US" sz="2400" dirty="0" smtClean="0"/>
              <a:t>Inelastic demand (e&lt;1)</a:t>
            </a:r>
          </a:p>
          <a:p>
            <a:pPr marL="457200" indent="-457200">
              <a:buNone/>
            </a:pPr>
            <a:r>
              <a:rPr lang="en-US" sz="2400" dirty="0" smtClean="0"/>
              <a:t>	Modern economists have elaborated the </a:t>
            </a:r>
            <a:r>
              <a:rPr lang="en-US" sz="2400" dirty="0" err="1" smtClean="0"/>
              <a:t>Marshallian</a:t>
            </a:r>
            <a:r>
              <a:rPr lang="en-US" sz="2400" dirty="0" smtClean="0"/>
              <a:t> classification further and stated five kinds of Price elasticity as follows :</a:t>
            </a:r>
          </a:p>
          <a:p>
            <a:pPr marL="457200" indent="-457200">
              <a:buAutoNum type="arabicPeriod"/>
            </a:pPr>
            <a:r>
              <a:rPr lang="en-US" sz="2400" dirty="0" smtClean="0"/>
              <a:t>Perfectly elastic</a:t>
            </a:r>
          </a:p>
          <a:p>
            <a:pPr marL="457200" indent="-457200">
              <a:buAutoNum type="arabicPeriod"/>
            </a:pPr>
            <a:r>
              <a:rPr lang="en-US" sz="2400" dirty="0" smtClean="0"/>
              <a:t>Perfectly inelastic</a:t>
            </a:r>
          </a:p>
          <a:p>
            <a:pPr marL="457200" indent="-457200">
              <a:buAutoNum type="arabicPeriod"/>
            </a:pPr>
            <a:r>
              <a:rPr lang="en-US" sz="2400" dirty="0" smtClean="0"/>
              <a:t>Unitary elastic </a:t>
            </a:r>
          </a:p>
          <a:p>
            <a:pPr marL="457200" indent="-457200">
              <a:buAutoNum type="arabicPeriod"/>
            </a:pPr>
            <a:r>
              <a:rPr lang="en-US" sz="2400" dirty="0" smtClean="0"/>
              <a:t>More (Relatively) elastic</a:t>
            </a:r>
          </a:p>
          <a:p>
            <a:pPr marL="457200" indent="-457200">
              <a:buAutoNum type="arabicPeriod"/>
            </a:pPr>
            <a:r>
              <a:rPr lang="en-US" sz="2400" dirty="0" smtClean="0"/>
              <a:t>Less (relatively inelastic) elastic</a:t>
            </a:r>
            <a:endParaRPr lang="en-US" sz="2400" dirty="0"/>
          </a:p>
        </p:txBody>
      </p:sp>
    </p:spTree>
    <p:extLst>
      <p:ext uri="{BB962C8B-B14F-4D97-AF65-F5344CB8AC3E}">
        <p14:creationId xmlns:p14="http://schemas.microsoft.com/office/powerpoint/2010/main" val="3601143600"/>
      </p:ext>
    </p:extLst>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normAutofit/>
          </a:bodyPr>
          <a:lstStyle/>
          <a:p>
            <a:pPr algn="l"/>
            <a:r>
              <a:rPr lang="en-US" sz="2400" b="1" dirty="0" smtClean="0"/>
              <a:t>Perfectly Elastic :-</a:t>
            </a:r>
            <a:endParaRPr lang="en-US" sz="2400" b="1" dirty="0"/>
          </a:p>
        </p:txBody>
      </p:sp>
      <p:sp>
        <p:nvSpPr>
          <p:cNvPr id="3" name="Content Placeholder 2"/>
          <p:cNvSpPr>
            <a:spLocks noGrp="1"/>
          </p:cNvSpPr>
          <p:nvPr>
            <p:ph idx="1"/>
          </p:nvPr>
        </p:nvSpPr>
        <p:spPr>
          <a:xfrm>
            <a:off x="457200" y="914400"/>
            <a:ext cx="8229600" cy="5211763"/>
          </a:xfrm>
        </p:spPr>
        <p:txBody>
          <a:bodyPr>
            <a:normAutofit/>
          </a:bodyPr>
          <a:lstStyle/>
          <a:p>
            <a:pPr algn="just">
              <a:buNone/>
            </a:pPr>
            <a:r>
              <a:rPr lang="en-US" sz="2400" dirty="0" smtClean="0"/>
              <a:t>	The demand is said to be perfectly elastic when a very small rise in the price of a commodity causes the quantity demanded to fall to zero and very small fall in its price leads to an infinite increase in the quantity demanded.   Demand in such case is extremely sensitive.  The change in demand is something positive even though the change in price is zero, the elasticity will be infinity.</a:t>
            </a:r>
          </a:p>
          <a:p>
            <a:pPr algn="just">
              <a:buNone/>
            </a:pPr>
            <a:r>
              <a:rPr lang="en-US" sz="2400" dirty="0" smtClean="0"/>
              <a:t>	Suppose demand changes by 10%, but change in price is 0% then,</a:t>
            </a:r>
          </a:p>
          <a:p>
            <a:pPr algn="just">
              <a:buNone/>
            </a:pPr>
            <a:r>
              <a:rPr lang="en-US" sz="2400" dirty="0" smtClean="0"/>
              <a:t>..  </a:t>
            </a:r>
            <a:r>
              <a:rPr lang="en-US" sz="2400" dirty="0" err="1" smtClean="0"/>
              <a:t>Ep</a:t>
            </a:r>
            <a:r>
              <a:rPr lang="en-US" sz="2400" dirty="0" smtClean="0"/>
              <a:t> = 10%/0%  = ∞(infinite) </a:t>
            </a:r>
          </a:p>
          <a:p>
            <a:pPr algn="just">
              <a:buNone/>
            </a:pPr>
            <a:endParaRPr lang="en-US" sz="2400" dirty="0"/>
          </a:p>
        </p:txBody>
      </p:sp>
    </p:spTree>
    <p:extLst>
      <p:ext uri="{BB962C8B-B14F-4D97-AF65-F5344CB8AC3E}">
        <p14:creationId xmlns:p14="http://schemas.microsoft.com/office/powerpoint/2010/main" val="246948570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Rectangle 1"/>
          <p:cNvSpPr>
            <a:spLocks noChangeArrowheads="1"/>
          </p:cNvSpPr>
          <p:nvPr/>
        </p:nvSpPr>
        <p:spPr bwMode="auto">
          <a:xfrm>
            <a:off x="152400" y="-152400"/>
            <a:ext cx="8839200" cy="710963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400" b="1" i="0" u="sng"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Factors influencing Market Demand</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2400" b="1" i="0" u="sng"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(Determinants of Market Demand):</a:t>
            </a:r>
            <a:endParaRPr kumimoji="0" lang="en-US" sz="1100" b="0" i="0" u="sng" strike="noStrike" cap="none" normalizeH="0" baseline="0" dirty="0" smtClean="0">
              <a:ln>
                <a:noFill/>
              </a:ln>
              <a:solidFill>
                <a:schemeClr val="tx1"/>
              </a:solidFill>
              <a:effectLst/>
              <a:latin typeface="Arial" pitchFamily="34" charset="0"/>
            </a:endParaRPr>
          </a:p>
          <a:p>
            <a:pPr marL="398463" marR="0" lvl="0" indent="-398463" algn="just" defTabSz="914400" rtl="0" eaLnBrk="0" fontAlgn="base" latinLnBrk="0" hangingPunct="0">
              <a:lnSpc>
                <a:spcPct val="100000"/>
              </a:lnSpc>
              <a:spcBef>
                <a:spcPct val="0"/>
              </a:spcBef>
              <a:spcAft>
                <a:spcPct val="0"/>
              </a:spcAft>
              <a:buClrTx/>
              <a:buSzTx/>
              <a:buFont typeface="+mj-lt"/>
              <a:buAutoNum type="arabicPeriod"/>
              <a:tabLst/>
            </a:pPr>
            <a:r>
              <a:rPr kumimoji="0" lang="en-US" sz="28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Price of the product</a:t>
            </a:r>
            <a:r>
              <a:rPr kumimoji="0" lang="en-US"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 low market price, market demand for the product tends to be high and vice versa. </a:t>
            </a:r>
            <a:endParaRPr kumimoji="0" lang="en-US" sz="1200" b="0" i="0" u="none" strike="noStrike" cap="none" normalizeH="0" baseline="0" dirty="0" smtClean="0">
              <a:ln>
                <a:noFill/>
              </a:ln>
              <a:solidFill>
                <a:schemeClr val="tx1"/>
              </a:solidFill>
              <a:effectLst/>
              <a:latin typeface="Arial" pitchFamily="34" charset="0"/>
            </a:endParaRPr>
          </a:p>
          <a:p>
            <a:pPr marL="398463" marR="0" lvl="0" indent="-398463" algn="just" defTabSz="914400" rtl="0" eaLnBrk="0" fontAlgn="base" latinLnBrk="0" hangingPunct="0">
              <a:lnSpc>
                <a:spcPct val="100000"/>
              </a:lnSpc>
              <a:spcBef>
                <a:spcPct val="0"/>
              </a:spcBef>
              <a:spcAft>
                <a:spcPct val="0"/>
              </a:spcAft>
              <a:buClrTx/>
              <a:buSzTx/>
              <a:buFont typeface="+mj-lt"/>
              <a:buAutoNum type="arabicPeriod"/>
              <a:tabLst/>
            </a:pPr>
            <a:r>
              <a:rPr kumimoji="0" lang="en-US" sz="28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Distribution of income and wealth in the community: </a:t>
            </a:r>
            <a:r>
              <a:rPr kumimoji="0" lang="en-US"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equal distribution of income &amp; wealth, creates more market demand.</a:t>
            </a:r>
            <a:endParaRPr kumimoji="0" lang="en-US" sz="1200" b="0" i="0" u="none" strike="noStrike" cap="none" normalizeH="0" baseline="0" dirty="0" smtClean="0">
              <a:ln>
                <a:noFill/>
              </a:ln>
              <a:solidFill>
                <a:schemeClr val="tx1"/>
              </a:solidFill>
              <a:effectLst/>
              <a:latin typeface="Arial" pitchFamily="34" charset="0"/>
            </a:endParaRPr>
          </a:p>
          <a:p>
            <a:pPr marL="398463" marR="0" lvl="0" indent="-398463" algn="just" defTabSz="914400" rtl="0" eaLnBrk="0" fontAlgn="base" latinLnBrk="0" hangingPunct="0">
              <a:lnSpc>
                <a:spcPct val="100000"/>
              </a:lnSpc>
              <a:spcBef>
                <a:spcPct val="0"/>
              </a:spcBef>
              <a:spcAft>
                <a:spcPct val="0"/>
              </a:spcAft>
              <a:buClrTx/>
              <a:buSzTx/>
              <a:buFont typeface="+mj-lt"/>
              <a:buAutoNum type="arabicPeriod"/>
              <a:tabLst/>
            </a:pPr>
            <a:r>
              <a:rPr kumimoji="0" lang="en-US" sz="28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Community</a:t>
            </a:r>
            <a:r>
              <a:rPr kumimoji="0" lang="en-US" sz="2800" b="1"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en-US" sz="28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s common habits and scale of preferences</a:t>
            </a:r>
            <a:r>
              <a:rPr kumimoji="0" lang="en-US"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The market demand is greatly influenced by the scale of preferences of the buyers in general. For e.g. When a large section of population shifts its preferences from vegetarian foods to non vegetarian foods, the demand for the former will tend to decrease &amp; that for the later will increase.</a:t>
            </a:r>
            <a:endParaRPr kumimoji="0" lang="en-US" sz="1200" b="0" i="0" u="none" strike="noStrike" cap="none" normalizeH="0" baseline="0" dirty="0" smtClean="0">
              <a:ln>
                <a:noFill/>
              </a:ln>
              <a:solidFill>
                <a:schemeClr val="tx1"/>
              </a:solidFill>
              <a:effectLst/>
              <a:latin typeface="Arial" pitchFamily="34" charset="0"/>
            </a:endParaRPr>
          </a:p>
          <a:p>
            <a:pPr marL="398463" marR="0" lvl="0" indent="-398463" algn="just" defTabSz="914400" rtl="0" eaLnBrk="0" fontAlgn="base" latinLnBrk="0" hangingPunct="0">
              <a:lnSpc>
                <a:spcPct val="100000"/>
              </a:lnSpc>
              <a:spcBef>
                <a:spcPct val="0"/>
              </a:spcBef>
              <a:spcAft>
                <a:spcPct val="0"/>
              </a:spcAft>
              <a:buClrTx/>
              <a:buSzTx/>
              <a:buFont typeface="+mj-lt"/>
              <a:buAutoNum type="arabicPeriod"/>
              <a:tabLst/>
            </a:pPr>
            <a:r>
              <a:rPr kumimoji="0" lang="en-US" sz="28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General standards of living and spending habits of the people</a:t>
            </a:r>
            <a:r>
              <a:rPr kumimoji="0" lang="en-US"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endParaRPr kumimoji="0" lang="en-US" sz="3600" b="0" i="0" u="none" strike="noStrike" cap="none" normalizeH="0" baseline="0" dirty="0" smtClean="0">
              <a:ln>
                <a:noFill/>
              </a:ln>
              <a:solidFill>
                <a:schemeClr val="tx1"/>
              </a:solidFill>
              <a:effectLst/>
              <a:latin typeface="Arial" pitchFamily="34" charset="0"/>
            </a:endParaRPr>
          </a:p>
        </p:txBody>
      </p:sp>
    </p:spTree>
  </p:cSld>
  <p:clrMapOvr>
    <a:masterClrMapping/>
  </p:clrMapOvr>
  <p:transition>
    <p:strips dir="rd"/>
  </p:transition>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440363"/>
          </a:xfrm>
        </p:spPr>
        <p:txBody>
          <a:bodyPr>
            <a:normAutofit/>
          </a:bodyPr>
          <a:lstStyle/>
          <a:p>
            <a:pPr algn="just">
              <a:buNone/>
            </a:pPr>
            <a:r>
              <a:rPr lang="en-US" sz="2400" dirty="0" smtClean="0"/>
              <a:t>	When the positive number is divided by zero, the result is infinite.</a:t>
            </a:r>
          </a:p>
          <a:p>
            <a:pPr algn="just">
              <a:buNone/>
            </a:pPr>
            <a:r>
              <a:rPr lang="en-US" sz="2400" dirty="0" smtClean="0"/>
              <a:t>                  Y</a:t>
            </a:r>
          </a:p>
          <a:p>
            <a:pPr algn="just">
              <a:buNone/>
            </a:pPr>
            <a:r>
              <a:rPr lang="en-US" sz="2400" dirty="0" smtClean="0"/>
              <a:t>                                       Ed = infinite</a:t>
            </a:r>
          </a:p>
          <a:p>
            <a:pPr algn="just">
              <a:buNone/>
            </a:pPr>
            <a:r>
              <a:rPr lang="en-US" sz="2400" dirty="0" smtClean="0"/>
              <a:t>                  P                                                   D</a:t>
            </a:r>
          </a:p>
          <a:p>
            <a:pPr algn="just">
              <a:buNone/>
            </a:pPr>
            <a:endParaRPr lang="en-US" sz="2400" dirty="0" smtClean="0"/>
          </a:p>
          <a:p>
            <a:pPr algn="just">
              <a:buNone/>
            </a:pPr>
            <a:r>
              <a:rPr lang="en-US" sz="2400" dirty="0" smtClean="0"/>
              <a:t>     Price</a:t>
            </a:r>
          </a:p>
          <a:p>
            <a:pPr algn="just">
              <a:buNone/>
            </a:pPr>
            <a:endParaRPr lang="en-US" sz="2400" dirty="0" smtClean="0"/>
          </a:p>
          <a:p>
            <a:pPr algn="just">
              <a:buNone/>
            </a:pPr>
            <a:endParaRPr lang="en-US" sz="2400" dirty="0" smtClean="0"/>
          </a:p>
          <a:p>
            <a:pPr algn="just">
              <a:buNone/>
            </a:pPr>
            <a:r>
              <a:rPr lang="en-US" sz="2400" dirty="0" smtClean="0"/>
              <a:t>                   0                                                   X</a:t>
            </a:r>
          </a:p>
          <a:p>
            <a:pPr algn="just">
              <a:buNone/>
            </a:pPr>
            <a:r>
              <a:rPr lang="en-US" sz="2400" dirty="0" smtClean="0"/>
              <a:t>                                             </a:t>
            </a:r>
            <a:r>
              <a:rPr lang="en-US" sz="2400" dirty="0" err="1" smtClean="0"/>
              <a:t>Qd</a:t>
            </a:r>
            <a:endParaRPr lang="en-US" sz="2400" dirty="0" smtClean="0"/>
          </a:p>
        </p:txBody>
      </p:sp>
      <p:cxnSp>
        <p:nvCxnSpPr>
          <p:cNvPr id="5" name="Straight Connector 4"/>
          <p:cNvCxnSpPr/>
          <p:nvPr/>
        </p:nvCxnSpPr>
        <p:spPr>
          <a:xfrm rot="5400000">
            <a:off x="419100" y="3390900"/>
            <a:ext cx="3276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flipV="1">
            <a:off x="1905000" y="4876800"/>
            <a:ext cx="3429000" cy="76200"/>
          </a:xfrm>
          <a:prstGeom prst="line">
            <a:avLst/>
          </a:prstGeom>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2133600" y="2590800"/>
            <a:ext cx="3124200" cy="15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96904050"/>
      </p:ext>
    </p:extLst>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normAutofit/>
          </a:bodyPr>
          <a:lstStyle/>
          <a:p>
            <a:r>
              <a:rPr lang="en-US" sz="2400" b="1" dirty="0" smtClean="0"/>
              <a:t>2.  Perfectly Inelastic Demand :</a:t>
            </a:r>
            <a:endParaRPr lang="en-US" sz="2400" b="1" dirty="0"/>
          </a:p>
        </p:txBody>
      </p:sp>
      <p:sp>
        <p:nvSpPr>
          <p:cNvPr id="3" name="Content Placeholder 2"/>
          <p:cNvSpPr>
            <a:spLocks noGrp="1"/>
          </p:cNvSpPr>
          <p:nvPr>
            <p:ph idx="1"/>
          </p:nvPr>
        </p:nvSpPr>
        <p:spPr>
          <a:xfrm>
            <a:off x="457200" y="762000"/>
            <a:ext cx="8229600" cy="5364163"/>
          </a:xfrm>
        </p:spPr>
        <p:txBody>
          <a:bodyPr>
            <a:normAutofit fontScale="92500"/>
          </a:bodyPr>
          <a:lstStyle/>
          <a:p>
            <a:pPr algn="just">
              <a:lnSpc>
                <a:spcPct val="150000"/>
              </a:lnSpc>
              <a:buNone/>
            </a:pPr>
            <a:r>
              <a:rPr lang="en-US" sz="2400" dirty="0" smtClean="0"/>
              <a:t>		When the demand for a commodity shows no response at all to a change in price, that is to say, Whatever change in price, the demand remains the same, it is called perfectly inelastic demand.</a:t>
            </a:r>
          </a:p>
          <a:p>
            <a:pPr algn="just">
              <a:lnSpc>
                <a:spcPct val="150000"/>
              </a:lnSpc>
              <a:buNone/>
            </a:pPr>
            <a:r>
              <a:rPr lang="en-US" sz="2400" dirty="0" smtClean="0"/>
              <a:t>		To be more precise, demand is said to be perfectly inelastic, when the demand remains unchanged, whatever may be the change in price.  In this case elasticity will be zero,</a:t>
            </a:r>
          </a:p>
          <a:p>
            <a:pPr algn="just">
              <a:lnSpc>
                <a:spcPct val="150000"/>
              </a:lnSpc>
              <a:buNone/>
            </a:pPr>
            <a:r>
              <a:rPr lang="en-US" sz="2400" dirty="0" smtClean="0"/>
              <a:t>	e.g.  Change in Q=0%</a:t>
            </a:r>
          </a:p>
          <a:p>
            <a:pPr algn="just">
              <a:lnSpc>
                <a:spcPct val="150000"/>
              </a:lnSpc>
              <a:buNone/>
            </a:pPr>
            <a:r>
              <a:rPr lang="en-US" sz="2400" dirty="0" smtClean="0"/>
              <a:t> 		Change in P=10%</a:t>
            </a:r>
          </a:p>
          <a:p>
            <a:pPr algn="just">
              <a:lnSpc>
                <a:spcPct val="150000"/>
              </a:lnSpc>
              <a:buNone/>
            </a:pPr>
            <a:r>
              <a:rPr lang="en-US" sz="2400" dirty="0" smtClean="0"/>
              <a:t>               .. </a:t>
            </a:r>
            <a:r>
              <a:rPr lang="en-US" sz="2400" dirty="0" err="1" smtClean="0"/>
              <a:t>Ep</a:t>
            </a:r>
            <a:r>
              <a:rPr lang="en-US" sz="2400" dirty="0" smtClean="0"/>
              <a:t> = 0%/10% = zero</a:t>
            </a:r>
            <a:endParaRPr lang="en-US" sz="2400" dirty="0"/>
          </a:p>
        </p:txBody>
      </p:sp>
    </p:spTree>
    <p:extLst>
      <p:ext uri="{BB962C8B-B14F-4D97-AF65-F5344CB8AC3E}">
        <p14:creationId xmlns:p14="http://schemas.microsoft.com/office/powerpoint/2010/main" val="4226487184"/>
      </p:ext>
    </p:extLst>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82562"/>
          </a:xfrm>
        </p:spPr>
        <p:txBody>
          <a:bodyPr>
            <a:normAutofit fontScale="90000"/>
          </a:bodyPr>
          <a:lstStyle/>
          <a:p>
            <a:r>
              <a:rPr lang="en-US" sz="800" dirty="0" smtClean="0"/>
              <a:t> </a:t>
            </a:r>
            <a:endParaRPr lang="en-US" sz="800" dirty="0"/>
          </a:p>
        </p:txBody>
      </p:sp>
      <p:sp>
        <p:nvSpPr>
          <p:cNvPr id="3" name="Content Placeholder 2"/>
          <p:cNvSpPr>
            <a:spLocks noGrp="1"/>
          </p:cNvSpPr>
          <p:nvPr>
            <p:ph idx="1"/>
          </p:nvPr>
        </p:nvSpPr>
        <p:spPr>
          <a:xfrm>
            <a:off x="457200" y="685800"/>
            <a:ext cx="8229600" cy="5440363"/>
          </a:xfrm>
        </p:spPr>
        <p:txBody>
          <a:bodyPr>
            <a:normAutofit/>
          </a:bodyPr>
          <a:lstStyle/>
          <a:p>
            <a:pPr>
              <a:buNone/>
            </a:pPr>
            <a:r>
              <a:rPr lang="en-US" dirty="0" smtClean="0"/>
              <a:t>	</a:t>
            </a:r>
            <a:r>
              <a:rPr lang="en-US" sz="2400" dirty="0" smtClean="0"/>
              <a:t>		  X</a:t>
            </a:r>
          </a:p>
          <a:p>
            <a:pPr>
              <a:buNone/>
            </a:pPr>
            <a:r>
              <a:rPr lang="en-US" sz="2400" dirty="0" smtClean="0"/>
              <a:t>					       D		</a:t>
            </a:r>
          </a:p>
          <a:p>
            <a:pPr>
              <a:buNone/>
            </a:pPr>
            <a:r>
              <a:rPr lang="en-US" sz="2400" dirty="0" smtClean="0"/>
              <a:t>			        Ed = 0</a:t>
            </a:r>
          </a:p>
          <a:p>
            <a:pPr>
              <a:buNone/>
            </a:pPr>
            <a:r>
              <a:rPr lang="en-US" sz="2400" dirty="0" smtClean="0"/>
              <a:t>		         P</a:t>
            </a:r>
          </a:p>
          <a:p>
            <a:pPr>
              <a:buNone/>
            </a:pPr>
            <a:r>
              <a:rPr lang="en-US" sz="2400" dirty="0" smtClean="0"/>
              <a:t>		         R</a:t>
            </a:r>
          </a:p>
          <a:p>
            <a:pPr>
              <a:buNone/>
            </a:pPr>
            <a:r>
              <a:rPr lang="en-US" sz="2400" dirty="0" smtClean="0"/>
              <a:t>		         I</a:t>
            </a:r>
          </a:p>
          <a:p>
            <a:pPr>
              <a:buNone/>
            </a:pPr>
            <a:r>
              <a:rPr lang="en-US" sz="2400" dirty="0" smtClean="0"/>
              <a:t>		         C</a:t>
            </a:r>
          </a:p>
          <a:p>
            <a:pPr>
              <a:buNone/>
            </a:pPr>
            <a:r>
              <a:rPr lang="en-US" sz="2400" dirty="0" smtClean="0"/>
              <a:t>		         E</a:t>
            </a:r>
          </a:p>
          <a:p>
            <a:pPr>
              <a:buNone/>
            </a:pPr>
            <a:endParaRPr lang="en-US" sz="2400" dirty="0" smtClean="0"/>
          </a:p>
          <a:p>
            <a:pPr>
              <a:buNone/>
            </a:pPr>
            <a:r>
              <a:rPr lang="en-US" sz="2400" dirty="0" smtClean="0"/>
              <a:t>			O		      Q	           Y</a:t>
            </a:r>
          </a:p>
          <a:p>
            <a:pPr>
              <a:buNone/>
            </a:pPr>
            <a:r>
              <a:rPr lang="en-US" sz="2400" dirty="0" smtClean="0"/>
              <a:t>					</a:t>
            </a:r>
            <a:r>
              <a:rPr lang="en-US" sz="2400" dirty="0" err="1" smtClean="0"/>
              <a:t>Qd</a:t>
            </a:r>
            <a:endParaRPr lang="en-US" sz="2400" dirty="0" smtClean="0"/>
          </a:p>
        </p:txBody>
      </p:sp>
      <p:cxnSp>
        <p:nvCxnSpPr>
          <p:cNvPr id="7" name="Straight Arrow Connector 6"/>
          <p:cNvCxnSpPr/>
          <p:nvPr/>
        </p:nvCxnSpPr>
        <p:spPr>
          <a:xfrm rot="5400000" flipH="1" flipV="1">
            <a:off x="800894" y="3162300"/>
            <a:ext cx="3733006" cy="794"/>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9" name="Straight Arrow Connector 8"/>
          <p:cNvCxnSpPr/>
          <p:nvPr/>
        </p:nvCxnSpPr>
        <p:spPr>
          <a:xfrm>
            <a:off x="2362200" y="4724400"/>
            <a:ext cx="3505200" cy="1588"/>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11" name="Straight Connector 10"/>
          <p:cNvCxnSpPr/>
          <p:nvPr/>
        </p:nvCxnSpPr>
        <p:spPr>
          <a:xfrm rot="5400000" flipH="1" flipV="1">
            <a:off x="3163094" y="3237706"/>
            <a:ext cx="2971800" cy="1588"/>
          </a:xfrm>
          <a:prstGeom prst="line">
            <a:avLst/>
          </a:prstGeom>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884255387"/>
      </p:ext>
    </p:extLst>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normAutofit/>
          </a:bodyPr>
          <a:lstStyle/>
          <a:p>
            <a:r>
              <a:rPr lang="en-US" sz="2400" b="1" dirty="0" smtClean="0"/>
              <a:t>3.  Unitary Elastic Demand :</a:t>
            </a:r>
            <a:endParaRPr lang="en-US" sz="2400" b="1" dirty="0"/>
          </a:p>
        </p:txBody>
      </p:sp>
      <p:sp>
        <p:nvSpPr>
          <p:cNvPr id="3" name="Content Placeholder 2"/>
          <p:cNvSpPr>
            <a:spLocks noGrp="1"/>
          </p:cNvSpPr>
          <p:nvPr>
            <p:ph idx="1"/>
          </p:nvPr>
        </p:nvSpPr>
        <p:spPr>
          <a:xfrm>
            <a:off x="457200" y="838200"/>
            <a:ext cx="8229600" cy="5287963"/>
          </a:xfrm>
        </p:spPr>
        <p:txBody>
          <a:bodyPr/>
          <a:lstStyle/>
          <a:p>
            <a:pPr algn="just">
              <a:lnSpc>
                <a:spcPct val="150000"/>
              </a:lnSpc>
              <a:buNone/>
            </a:pPr>
            <a:r>
              <a:rPr lang="en-US" dirty="0" smtClean="0"/>
              <a:t>		</a:t>
            </a:r>
            <a:r>
              <a:rPr lang="en-US" sz="2400" dirty="0" smtClean="0"/>
              <a:t>When the proportion of change in demand is exactly the same as the change in price, the demand is said to be unitary elastic.  In this case elasticity of demand is one (unit)</a:t>
            </a:r>
          </a:p>
          <a:p>
            <a:pPr algn="just">
              <a:lnSpc>
                <a:spcPct val="150000"/>
              </a:lnSpc>
              <a:buNone/>
            </a:pPr>
            <a:r>
              <a:rPr lang="en-US" sz="2400" dirty="0" smtClean="0"/>
              <a:t>	e.g. Change in Q=20%</a:t>
            </a:r>
          </a:p>
          <a:p>
            <a:pPr algn="just">
              <a:lnSpc>
                <a:spcPct val="150000"/>
              </a:lnSpc>
              <a:buNone/>
            </a:pPr>
            <a:r>
              <a:rPr lang="en-US" sz="2400" dirty="0" smtClean="0"/>
              <a:t>             Change in P=20%</a:t>
            </a:r>
          </a:p>
          <a:p>
            <a:pPr algn="just">
              <a:lnSpc>
                <a:spcPct val="150000"/>
              </a:lnSpc>
              <a:buNone/>
            </a:pPr>
            <a:r>
              <a:rPr lang="en-US" sz="2400" dirty="0" smtClean="0"/>
              <a:t>	        .. 20%/20% = 1</a:t>
            </a:r>
            <a:endParaRPr lang="en-US" dirty="0"/>
          </a:p>
        </p:txBody>
      </p:sp>
    </p:spTree>
    <p:extLst>
      <p:ext uri="{BB962C8B-B14F-4D97-AF65-F5344CB8AC3E}">
        <p14:creationId xmlns:p14="http://schemas.microsoft.com/office/powerpoint/2010/main" val="2918200351"/>
      </p:ext>
    </p:extLst>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440363"/>
          </a:xfrm>
        </p:spPr>
        <p:txBody>
          <a:bodyPr>
            <a:normAutofit fontScale="85000" lnSpcReduction="20000"/>
          </a:bodyPr>
          <a:lstStyle/>
          <a:p>
            <a:pPr>
              <a:buNone/>
            </a:pPr>
            <a:endParaRPr lang="en-US" sz="2400" dirty="0" smtClean="0"/>
          </a:p>
          <a:p>
            <a:pPr>
              <a:buNone/>
            </a:pPr>
            <a:r>
              <a:rPr lang="en-US" sz="2400" dirty="0" smtClean="0"/>
              <a:t>			     X</a:t>
            </a:r>
          </a:p>
          <a:p>
            <a:pPr>
              <a:buNone/>
            </a:pPr>
            <a:r>
              <a:rPr lang="en-US" sz="2400" dirty="0" smtClean="0"/>
              <a:t>				 </a:t>
            </a:r>
          </a:p>
          <a:p>
            <a:pPr>
              <a:buNone/>
            </a:pPr>
            <a:r>
              <a:rPr lang="en-US" sz="2400" dirty="0" smtClean="0"/>
              <a:t>				    D</a:t>
            </a:r>
          </a:p>
          <a:p>
            <a:pPr>
              <a:buNone/>
            </a:pPr>
            <a:r>
              <a:rPr lang="en-US" sz="2400" dirty="0" smtClean="0"/>
              <a:t>			   P    -------	Ed = 1</a:t>
            </a:r>
          </a:p>
          <a:p>
            <a:pPr>
              <a:buNone/>
            </a:pPr>
            <a:r>
              <a:rPr lang="en-US" sz="2400" dirty="0" smtClean="0"/>
              <a:t>		          Price        20%</a:t>
            </a:r>
          </a:p>
          <a:p>
            <a:pPr>
              <a:buNone/>
            </a:pPr>
            <a:r>
              <a:rPr lang="en-US" sz="2400" dirty="0" smtClean="0"/>
              <a:t>			   P</a:t>
            </a:r>
            <a:r>
              <a:rPr lang="en-US" sz="2400" baseline="-25000" dirty="0" smtClean="0"/>
              <a:t>1 </a:t>
            </a:r>
            <a:r>
              <a:rPr lang="en-US" sz="2400" dirty="0" smtClean="0"/>
              <a:t>  --------------</a:t>
            </a:r>
            <a:endParaRPr lang="en-US" sz="2400" baseline="-25000" dirty="0" smtClean="0"/>
          </a:p>
          <a:p>
            <a:pPr>
              <a:buNone/>
            </a:pPr>
            <a:endParaRPr lang="en-US" sz="2400" baseline="-25000" dirty="0" smtClean="0"/>
          </a:p>
          <a:p>
            <a:pPr>
              <a:buNone/>
            </a:pPr>
            <a:r>
              <a:rPr lang="en-US" sz="2400" baseline="-25000" dirty="0" smtClean="0"/>
              <a:t>						</a:t>
            </a:r>
            <a:r>
              <a:rPr lang="en-US" sz="2400" dirty="0" smtClean="0"/>
              <a:t>        </a:t>
            </a:r>
          </a:p>
          <a:p>
            <a:pPr>
              <a:buNone/>
            </a:pPr>
            <a:r>
              <a:rPr lang="en-US" sz="2400" dirty="0" smtClean="0"/>
              <a:t>							</a:t>
            </a:r>
          </a:p>
          <a:p>
            <a:pPr>
              <a:buNone/>
            </a:pPr>
            <a:r>
              <a:rPr lang="en-US" sz="2400" dirty="0" smtClean="0"/>
              <a:t>					   </a:t>
            </a:r>
          </a:p>
          <a:p>
            <a:pPr>
              <a:buNone/>
            </a:pPr>
            <a:r>
              <a:rPr lang="en-US" sz="2400" dirty="0" smtClean="0"/>
              <a:t>				       20%	                       D</a:t>
            </a:r>
          </a:p>
          <a:p>
            <a:pPr>
              <a:buNone/>
            </a:pPr>
            <a:endParaRPr lang="en-US" sz="2400" dirty="0" smtClean="0"/>
          </a:p>
          <a:p>
            <a:pPr>
              <a:buNone/>
            </a:pPr>
            <a:r>
              <a:rPr lang="en-US" sz="2400" dirty="0" smtClean="0"/>
              <a:t>				</a:t>
            </a:r>
          </a:p>
          <a:p>
            <a:pPr>
              <a:buNone/>
            </a:pPr>
            <a:r>
              <a:rPr lang="en-US" sz="2400" dirty="0" smtClean="0"/>
              <a:t>			     O	   Q         Q</a:t>
            </a:r>
            <a:r>
              <a:rPr lang="en-US" sz="2400" baseline="-25000" dirty="0" smtClean="0"/>
              <a:t>1</a:t>
            </a:r>
            <a:r>
              <a:rPr lang="en-US" sz="2400" dirty="0" smtClean="0"/>
              <a:t>	                 Y</a:t>
            </a:r>
          </a:p>
          <a:p>
            <a:pPr>
              <a:buNone/>
            </a:pPr>
            <a:r>
              <a:rPr lang="en-US" sz="2400" dirty="0" smtClean="0"/>
              <a:t>	                                                      </a:t>
            </a:r>
            <a:r>
              <a:rPr lang="en-US" sz="2400" dirty="0" err="1" smtClean="0"/>
              <a:t>Qd</a:t>
            </a:r>
            <a:r>
              <a:rPr lang="en-US" sz="2400" dirty="0" smtClean="0"/>
              <a:t>			</a:t>
            </a:r>
          </a:p>
          <a:p>
            <a:pPr>
              <a:buNone/>
            </a:pPr>
            <a:r>
              <a:rPr lang="en-US" sz="2400" dirty="0" smtClean="0"/>
              <a:t>						</a:t>
            </a:r>
          </a:p>
          <a:p>
            <a:pPr>
              <a:buNone/>
            </a:pPr>
            <a:r>
              <a:rPr lang="en-US" sz="2400" dirty="0" smtClean="0"/>
              <a:t>					</a:t>
            </a:r>
            <a:endParaRPr lang="en-US" sz="2400" dirty="0"/>
          </a:p>
        </p:txBody>
      </p:sp>
      <p:cxnSp>
        <p:nvCxnSpPr>
          <p:cNvPr id="7" name="Straight Arrow Connector 6"/>
          <p:cNvCxnSpPr/>
          <p:nvPr/>
        </p:nvCxnSpPr>
        <p:spPr>
          <a:xfrm rot="5400000" flipH="1" flipV="1">
            <a:off x="1104900" y="3009900"/>
            <a:ext cx="3581400" cy="1588"/>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9" name="Straight Arrow Connector 8"/>
          <p:cNvCxnSpPr/>
          <p:nvPr/>
        </p:nvCxnSpPr>
        <p:spPr>
          <a:xfrm>
            <a:off x="2590800" y="4648200"/>
            <a:ext cx="3429000" cy="1588"/>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11" name="Straight Connector 10"/>
          <p:cNvCxnSpPr/>
          <p:nvPr/>
        </p:nvCxnSpPr>
        <p:spPr>
          <a:xfrm rot="16200000" flipH="1">
            <a:off x="3086100" y="1866900"/>
            <a:ext cx="2362200" cy="2133600"/>
          </a:xfrm>
          <a:prstGeom prst="line">
            <a:avLst/>
          </a:prstGeom>
        </p:spPr>
        <p:style>
          <a:lnRef idx="1">
            <a:schemeClr val="dk1"/>
          </a:lnRef>
          <a:fillRef idx="0">
            <a:schemeClr val="dk1"/>
          </a:fillRef>
          <a:effectRef idx="0">
            <a:schemeClr val="dk1"/>
          </a:effectRef>
          <a:fontRef idx="minor">
            <a:schemeClr val="tx1"/>
          </a:fontRef>
        </p:style>
      </p:cxnSp>
      <p:cxnSp>
        <p:nvCxnSpPr>
          <p:cNvPr id="18" name="Straight Connector 17"/>
          <p:cNvCxnSpPr/>
          <p:nvPr/>
        </p:nvCxnSpPr>
        <p:spPr>
          <a:xfrm rot="16200000" flipH="1">
            <a:off x="2171700" y="3314700"/>
            <a:ext cx="2590006" cy="75406"/>
          </a:xfrm>
          <a:prstGeom prst="line">
            <a:avLst/>
          </a:prstGeom>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a:xfrm rot="16200000" flipH="1">
            <a:off x="3086100" y="3619500"/>
            <a:ext cx="1981200" cy="76200"/>
          </a:xfrm>
          <a:prstGeom prst="line">
            <a:avLst/>
          </a:prstGeom>
        </p:spPr>
        <p:style>
          <a:lnRef idx="1">
            <a:schemeClr val="accent1"/>
          </a:lnRef>
          <a:fillRef idx="0">
            <a:schemeClr val="accent1"/>
          </a:fillRef>
          <a:effectRef idx="0">
            <a:schemeClr val="accent1"/>
          </a:effectRef>
          <a:fontRef idx="minor">
            <a:schemeClr val="tx1"/>
          </a:fontRef>
        </p:style>
      </p:cxnSp>
      <p:sp>
        <p:nvSpPr>
          <p:cNvPr id="21" name="Right Brace 20"/>
          <p:cNvSpPr/>
          <p:nvPr/>
        </p:nvSpPr>
        <p:spPr>
          <a:xfrm>
            <a:off x="2895600" y="2057400"/>
            <a:ext cx="152400" cy="609600"/>
          </a:xfrm>
          <a:prstGeom prst="rightBrace">
            <a:avLst/>
          </a:prstGeom>
        </p:spPr>
        <p:style>
          <a:lnRef idx="1">
            <a:schemeClr val="dk1"/>
          </a:lnRef>
          <a:fillRef idx="0">
            <a:schemeClr val="dk1"/>
          </a:fillRef>
          <a:effectRef idx="0">
            <a:schemeClr val="dk1"/>
          </a:effectRef>
          <a:fontRef idx="minor">
            <a:schemeClr val="tx1"/>
          </a:fontRef>
        </p:style>
        <p:txBody>
          <a:bodyPr rtlCol="0" anchor="ctr"/>
          <a:lstStyle/>
          <a:p>
            <a:pPr algn="ctr"/>
            <a:endParaRPr lang="en-US"/>
          </a:p>
        </p:txBody>
      </p:sp>
    </p:spTree>
    <p:extLst>
      <p:ext uri="{BB962C8B-B14F-4D97-AF65-F5344CB8AC3E}">
        <p14:creationId xmlns:p14="http://schemas.microsoft.com/office/powerpoint/2010/main" val="2812131569"/>
      </p:ext>
    </p:extLst>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a:bodyPr>
          <a:lstStyle/>
          <a:p>
            <a:r>
              <a:rPr lang="en-US" sz="2400" b="1" dirty="0" smtClean="0"/>
              <a:t>4.  More Elastic (Relatively) Demand :</a:t>
            </a:r>
            <a:endParaRPr lang="en-US" sz="2400" b="1" dirty="0"/>
          </a:p>
        </p:txBody>
      </p:sp>
      <p:sp>
        <p:nvSpPr>
          <p:cNvPr id="3" name="Content Placeholder 2"/>
          <p:cNvSpPr>
            <a:spLocks noGrp="1"/>
          </p:cNvSpPr>
          <p:nvPr>
            <p:ph idx="1"/>
          </p:nvPr>
        </p:nvSpPr>
        <p:spPr>
          <a:xfrm>
            <a:off x="457200" y="990600"/>
            <a:ext cx="8229600" cy="5135563"/>
          </a:xfrm>
        </p:spPr>
        <p:txBody>
          <a:bodyPr>
            <a:normAutofit/>
          </a:bodyPr>
          <a:lstStyle/>
          <a:p>
            <a:pPr algn="just">
              <a:lnSpc>
                <a:spcPct val="150000"/>
              </a:lnSpc>
              <a:buNone/>
            </a:pPr>
            <a:r>
              <a:rPr lang="en-US" sz="2400" dirty="0" smtClean="0"/>
              <a:t>		When the proportion of change in the quantity demanded is grater than that of Price, the demand is said to be relatively elastic.  Hence elasticity will be more than one.</a:t>
            </a:r>
          </a:p>
          <a:p>
            <a:pPr algn="just">
              <a:lnSpc>
                <a:spcPct val="150000"/>
              </a:lnSpc>
              <a:buNone/>
            </a:pPr>
            <a:r>
              <a:rPr lang="en-US" sz="2400" dirty="0" smtClean="0"/>
              <a:t>	e.g.  Change in Q=30%</a:t>
            </a:r>
          </a:p>
          <a:p>
            <a:pPr algn="just">
              <a:lnSpc>
                <a:spcPct val="150000"/>
              </a:lnSpc>
              <a:buNone/>
            </a:pPr>
            <a:r>
              <a:rPr lang="en-US" sz="2400" dirty="0" smtClean="0"/>
              <a:t>		Change in P=10%</a:t>
            </a:r>
          </a:p>
          <a:p>
            <a:pPr algn="just">
              <a:lnSpc>
                <a:spcPct val="150000"/>
              </a:lnSpc>
              <a:buNone/>
            </a:pPr>
            <a:r>
              <a:rPr lang="en-US" sz="2400" dirty="0" smtClean="0"/>
              <a:t>              .. Ed=30%/10 = 3</a:t>
            </a:r>
          </a:p>
          <a:p>
            <a:pPr algn="just">
              <a:lnSpc>
                <a:spcPct val="150000"/>
              </a:lnSpc>
              <a:buNone/>
            </a:pPr>
            <a:r>
              <a:rPr lang="en-US" sz="2400" dirty="0" smtClean="0"/>
              <a:t>                Ed &gt; 1</a:t>
            </a:r>
            <a:endParaRPr lang="en-US" sz="2400" dirty="0"/>
          </a:p>
        </p:txBody>
      </p:sp>
    </p:spTree>
    <p:extLst>
      <p:ext uri="{BB962C8B-B14F-4D97-AF65-F5344CB8AC3E}">
        <p14:creationId xmlns:p14="http://schemas.microsoft.com/office/powerpoint/2010/main" val="575314866"/>
      </p:ext>
    </p:extLst>
  </p:cSld>
  <p:clrMapOvr>
    <a:masterClrMapping/>
  </p:clrMapOvr>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592763"/>
          </a:xfrm>
        </p:spPr>
        <p:txBody>
          <a:bodyPr>
            <a:normAutofit/>
          </a:bodyPr>
          <a:lstStyle/>
          <a:p>
            <a:pPr>
              <a:buNone/>
            </a:pPr>
            <a:endParaRPr lang="en-US" sz="2400" dirty="0" smtClean="0"/>
          </a:p>
          <a:p>
            <a:pPr>
              <a:buNone/>
            </a:pPr>
            <a:r>
              <a:rPr lang="en-US" sz="2400" dirty="0" smtClean="0"/>
              <a:t>			X</a:t>
            </a:r>
          </a:p>
          <a:p>
            <a:pPr>
              <a:buNone/>
            </a:pPr>
            <a:r>
              <a:rPr lang="en-US" sz="2400" dirty="0" smtClean="0"/>
              <a:t>			      D</a:t>
            </a:r>
          </a:p>
          <a:p>
            <a:pPr>
              <a:buNone/>
            </a:pPr>
            <a:r>
              <a:rPr lang="en-US" sz="2400" dirty="0" smtClean="0"/>
              <a:t>			P -----            </a:t>
            </a:r>
          </a:p>
          <a:p>
            <a:pPr>
              <a:buNone/>
            </a:pPr>
            <a:r>
              <a:rPr lang="en-US" sz="2400" dirty="0" smtClean="0"/>
              <a:t>                  Price    10%		</a:t>
            </a:r>
          </a:p>
          <a:p>
            <a:pPr>
              <a:buNone/>
            </a:pPr>
            <a:r>
              <a:rPr lang="en-US" sz="2400" dirty="0" smtClean="0"/>
              <a:t>		           P</a:t>
            </a:r>
            <a:r>
              <a:rPr lang="en-US" sz="2400" baseline="-25000" dirty="0" smtClean="0"/>
              <a:t>1</a:t>
            </a:r>
            <a:r>
              <a:rPr lang="en-US" sz="2400" dirty="0" smtClean="0"/>
              <a:t>  ----------------     Ed &gt; 1</a:t>
            </a:r>
          </a:p>
          <a:p>
            <a:pPr>
              <a:buNone/>
            </a:pPr>
            <a:endParaRPr lang="en-US" sz="2400" dirty="0" smtClean="0"/>
          </a:p>
          <a:p>
            <a:pPr>
              <a:buNone/>
            </a:pPr>
            <a:endParaRPr lang="en-US" sz="2400" dirty="0" smtClean="0"/>
          </a:p>
          <a:p>
            <a:pPr>
              <a:buNone/>
            </a:pPr>
            <a:r>
              <a:rPr lang="en-US" sz="2400" dirty="0" smtClean="0"/>
              <a:t>						          D</a:t>
            </a:r>
          </a:p>
          <a:p>
            <a:pPr>
              <a:buNone/>
            </a:pPr>
            <a:r>
              <a:rPr lang="en-US" sz="2400" dirty="0" smtClean="0"/>
              <a:t>				     30%		</a:t>
            </a:r>
          </a:p>
          <a:p>
            <a:pPr>
              <a:buNone/>
            </a:pPr>
            <a:r>
              <a:rPr lang="en-US" sz="2400" dirty="0" smtClean="0"/>
              <a:t>			O      Q             Q</a:t>
            </a:r>
            <a:r>
              <a:rPr lang="en-US" sz="2400" baseline="-25000" dirty="0" smtClean="0"/>
              <a:t>1</a:t>
            </a:r>
            <a:r>
              <a:rPr lang="en-US" sz="2400" dirty="0" smtClean="0"/>
              <a:t>		    Y</a:t>
            </a:r>
          </a:p>
          <a:p>
            <a:pPr>
              <a:buNone/>
            </a:pPr>
            <a:r>
              <a:rPr lang="en-US" sz="2400" dirty="0" smtClean="0"/>
              <a:t>				        </a:t>
            </a:r>
            <a:r>
              <a:rPr lang="en-US" sz="2400" dirty="0" err="1" smtClean="0"/>
              <a:t>Qd</a:t>
            </a:r>
            <a:r>
              <a:rPr lang="en-US" sz="2400" dirty="0" smtClean="0"/>
              <a:t>	</a:t>
            </a:r>
          </a:p>
        </p:txBody>
      </p:sp>
      <p:cxnSp>
        <p:nvCxnSpPr>
          <p:cNvPr id="5" name="Straight Arrow Connector 4"/>
          <p:cNvCxnSpPr/>
          <p:nvPr/>
        </p:nvCxnSpPr>
        <p:spPr>
          <a:xfrm rot="5400000" flipH="1" flipV="1">
            <a:off x="571500" y="3238500"/>
            <a:ext cx="4038600" cy="1588"/>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7" name="Straight Arrow Connector 6"/>
          <p:cNvCxnSpPr/>
          <p:nvPr/>
        </p:nvCxnSpPr>
        <p:spPr>
          <a:xfrm>
            <a:off x="2209800" y="4953000"/>
            <a:ext cx="3962400" cy="1588"/>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9" name="Straight Connector 8"/>
          <p:cNvCxnSpPr/>
          <p:nvPr/>
        </p:nvCxnSpPr>
        <p:spPr>
          <a:xfrm>
            <a:off x="2743200" y="1828800"/>
            <a:ext cx="3048000" cy="2438400"/>
          </a:xfrm>
          <a:prstGeom prst="line">
            <a:avLst/>
          </a:prstGeom>
        </p:spPr>
        <p:style>
          <a:lnRef idx="1">
            <a:schemeClr val="dk1"/>
          </a:lnRef>
          <a:fillRef idx="0">
            <a:schemeClr val="dk1"/>
          </a:fillRef>
          <a:effectRef idx="0">
            <a:schemeClr val="dk1"/>
          </a:effectRef>
          <a:fontRef idx="minor">
            <a:schemeClr val="tx1"/>
          </a:fontRef>
        </p:style>
      </p:cxnSp>
      <p:cxnSp>
        <p:nvCxnSpPr>
          <p:cNvPr id="13" name="Straight Connector 12"/>
          <p:cNvCxnSpPr/>
          <p:nvPr/>
        </p:nvCxnSpPr>
        <p:spPr>
          <a:xfrm rot="5400000">
            <a:off x="1639094" y="3542506"/>
            <a:ext cx="28194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rot="5400000">
            <a:off x="3201194" y="3962400"/>
            <a:ext cx="1980406" cy="794"/>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44511741"/>
      </p:ext>
    </p:extLst>
  </p:cSld>
  <p:clrMapOvr>
    <a:masterClrMapping/>
  </p:clrMapOvr>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a:bodyPr>
          <a:lstStyle/>
          <a:p>
            <a:r>
              <a:rPr lang="en-US" sz="2400" b="1" dirty="0" smtClean="0"/>
              <a:t>5.  Less Elastic Demand (Relatively inelastic) :</a:t>
            </a:r>
            <a:endParaRPr lang="en-US" sz="2400" b="1" dirty="0"/>
          </a:p>
        </p:txBody>
      </p:sp>
      <p:sp>
        <p:nvSpPr>
          <p:cNvPr id="3" name="Content Placeholder 2"/>
          <p:cNvSpPr>
            <a:spLocks noGrp="1"/>
          </p:cNvSpPr>
          <p:nvPr>
            <p:ph idx="1"/>
          </p:nvPr>
        </p:nvSpPr>
        <p:spPr>
          <a:xfrm>
            <a:off x="304800" y="990600"/>
            <a:ext cx="8382000" cy="5135563"/>
          </a:xfrm>
        </p:spPr>
        <p:txBody>
          <a:bodyPr/>
          <a:lstStyle/>
          <a:p>
            <a:pPr algn="just">
              <a:lnSpc>
                <a:spcPct val="150000"/>
              </a:lnSpc>
              <a:buNone/>
            </a:pPr>
            <a:r>
              <a:rPr lang="en-US" dirty="0" smtClean="0"/>
              <a:t>	</a:t>
            </a:r>
            <a:r>
              <a:rPr lang="en-US" sz="2400" dirty="0" smtClean="0"/>
              <a:t>	When the Proportion of change in the quantity demanded is less than that of price, the demand is considered to be relatively inelastic.  Hence elasticity will be less than one.</a:t>
            </a:r>
          </a:p>
          <a:p>
            <a:pPr algn="just">
              <a:lnSpc>
                <a:spcPct val="150000"/>
              </a:lnSpc>
              <a:buNone/>
            </a:pPr>
            <a:r>
              <a:rPr lang="en-US" sz="2400" dirty="0" smtClean="0"/>
              <a:t>	e.g.  Change in Q = 5%</a:t>
            </a:r>
          </a:p>
          <a:p>
            <a:pPr algn="just">
              <a:lnSpc>
                <a:spcPct val="150000"/>
              </a:lnSpc>
              <a:buNone/>
            </a:pPr>
            <a:r>
              <a:rPr lang="en-US" sz="2400" dirty="0" smtClean="0"/>
              <a:t>              Change in P = 20%</a:t>
            </a:r>
          </a:p>
          <a:p>
            <a:pPr algn="just">
              <a:lnSpc>
                <a:spcPct val="150000"/>
              </a:lnSpc>
              <a:buNone/>
            </a:pPr>
            <a:r>
              <a:rPr lang="en-US" sz="2400" dirty="0" smtClean="0"/>
              <a:t>              .. Ed = 5/20 = ¼ = 0.25</a:t>
            </a:r>
          </a:p>
          <a:p>
            <a:pPr algn="just">
              <a:lnSpc>
                <a:spcPct val="150000"/>
              </a:lnSpc>
              <a:buNone/>
            </a:pPr>
            <a:r>
              <a:rPr lang="en-US" sz="2400" dirty="0" smtClean="0"/>
              <a:t>              .. Ed &lt; 1</a:t>
            </a:r>
          </a:p>
          <a:p>
            <a:pPr algn="just">
              <a:lnSpc>
                <a:spcPct val="150000"/>
              </a:lnSpc>
              <a:buNone/>
            </a:pPr>
            <a:endParaRPr lang="en-US" dirty="0"/>
          </a:p>
        </p:txBody>
      </p:sp>
    </p:spTree>
    <p:extLst>
      <p:ext uri="{BB962C8B-B14F-4D97-AF65-F5344CB8AC3E}">
        <p14:creationId xmlns:p14="http://schemas.microsoft.com/office/powerpoint/2010/main" val="460534254"/>
      </p:ext>
    </p:extLst>
  </p:cSld>
  <p:clrMapOvr>
    <a:masterClrMapping/>
  </p:clrMapOvr>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440363"/>
          </a:xfrm>
        </p:spPr>
        <p:txBody>
          <a:bodyPr>
            <a:normAutofit/>
          </a:bodyPr>
          <a:lstStyle/>
          <a:p>
            <a:pPr>
              <a:buNone/>
            </a:pPr>
            <a:r>
              <a:rPr lang="en-US" sz="2400" dirty="0" smtClean="0"/>
              <a:t>			X         D</a:t>
            </a:r>
          </a:p>
          <a:p>
            <a:pPr>
              <a:buNone/>
            </a:pPr>
            <a:r>
              <a:rPr lang="en-US" sz="2400" dirty="0" smtClean="0"/>
              <a:t>			</a:t>
            </a:r>
          </a:p>
          <a:p>
            <a:pPr>
              <a:buNone/>
            </a:pPr>
            <a:r>
              <a:rPr lang="en-US" sz="2400" dirty="0" smtClean="0"/>
              <a:t>			P ----------</a:t>
            </a:r>
          </a:p>
          <a:p>
            <a:pPr>
              <a:buNone/>
            </a:pPr>
            <a:r>
              <a:rPr lang="en-US" sz="2400" dirty="0" smtClean="0"/>
              <a:t>         Price              10%           Ed &lt; 1</a:t>
            </a:r>
          </a:p>
          <a:p>
            <a:pPr>
              <a:buNone/>
            </a:pPr>
            <a:r>
              <a:rPr lang="en-US" sz="2400" dirty="0" smtClean="0"/>
              <a:t>		           P</a:t>
            </a:r>
            <a:r>
              <a:rPr lang="en-US" sz="2400" baseline="-25000" dirty="0" smtClean="0"/>
              <a:t>1</a:t>
            </a:r>
            <a:r>
              <a:rPr lang="en-US" sz="2400" dirty="0" smtClean="0"/>
              <a:t> ---------------- </a:t>
            </a:r>
          </a:p>
          <a:p>
            <a:pPr>
              <a:buNone/>
            </a:pPr>
            <a:r>
              <a:rPr lang="en-US" sz="2400" dirty="0" smtClean="0"/>
              <a:t>          </a:t>
            </a:r>
          </a:p>
          <a:p>
            <a:pPr>
              <a:buNone/>
            </a:pPr>
            <a:endParaRPr lang="en-US" sz="2400" dirty="0" smtClean="0"/>
          </a:p>
          <a:p>
            <a:pPr>
              <a:buNone/>
            </a:pPr>
            <a:r>
              <a:rPr lang="en-US" sz="2400" dirty="0" smtClean="0"/>
              <a:t>						   D</a:t>
            </a:r>
            <a:r>
              <a:rPr lang="en-US" sz="2400" baseline="-25000" dirty="0" smtClean="0"/>
              <a:t>1</a:t>
            </a:r>
            <a:endParaRPr lang="en-US" sz="2400" dirty="0" smtClean="0"/>
          </a:p>
          <a:p>
            <a:pPr>
              <a:buNone/>
            </a:pPr>
            <a:r>
              <a:rPr lang="en-US" sz="2400" dirty="0" smtClean="0"/>
              <a:t>				     5%</a:t>
            </a:r>
          </a:p>
          <a:p>
            <a:pPr>
              <a:buNone/>
            </a:pPr>
            <a:r>
              <a:rPr lang="en-US" sz="2400" dirty="0" smtClean="0"/>
              <a:t>                           O              Q   Q</a:t>
            </a:r>
            <a:r>
              <a:rPr lang="en-US" sz="2400" baseline="-25000" dirty="0" smtClean="0"/>
              <a:t>1</a:t>
            </a:r>
            <a:r>
              <a:rPr lang="en-US" sz="2400" dirty="0" smtClean="0"/>
              <a:t>                       Y</a:t>
            </a:r>
          </a:p>
          <a:p>
            <a:pPr>
              <a:buNone/>
            </a:pPr>
            <a:r>
              <a:rPr lang="en-US" sz="2400" dirty="0" smtClean="0"/>
              <a:t>				        </a:t>
            </a:r>
            <a:r>
              <a:rPr lang="en-US" sz="2400" dirty="0" err="1" smtClean="0"/>
              <a:t>Qd</a:t>
            </a:r>
            <a:endParaRPr lang="en-US" sz="2400" dirty="0" smtClean="0"/>
          </a:p>
        </p:txBody>
      </p:sp>
      <p:cxnSp>
        <p:nvCxnSpPr>
          <p:cNvPr id="5" name="Straight Arrow Connector 4"/>
          <p:cNvCxnSpPr/>
          <p:nvPr/>
        </p:nvCxnSpPr>
        <p:spPr>
          <a:xfrm rot="5400000" flipH="1" flipV="1">
            <a:off x="609600" y="3048000"/>
            <a:ext cx="3962400" cy="1588"/>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9" name="Straight Arrow Connector 8"/>
          <p:cNvCxnSpPr/>
          <p:nvPr/>
        </p:nvCxnSpPr>
        <p:spPr>
          <a:xfrm>
            <a:off x="2286000" y="4648200"/>
            <a:ext cx="3886200" cy="1588"/>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12" name="Straight Connector 11"/>
          <p:cNvCxnSpPr/>
          <p:nvPr/>
        </p:nvCxnSpPr>
        <p:spPr>
          <a:xfrm rot="16200000" flipH="1">
            <a:off x="2590800" y="1600200"/>
            <a:ext cx="2971800" cy="2057400"/>
          </a:xfrm>
          <a:prstGeom prst="line">
            <a:avLst/>
          </a:prstGeom>
        </p:spPr>
        <p:style>
          <a:lnRef idx="1">
            <a:schemeClr val="dk1"/>
          </a:lnRef>
          <a:fillRef idx="0">
            <a:schemeClr val="dk1"/>
          </a:fillRef>
          <a:effectRef idx="0">
            <a:schemeClr val="dk1"/>
          </a:effectRef>
          <a:fontRef idx="minor">
            <a:schemeClr val="tx1"/>
          </a:fontRef>
        </p:style>
      </p:cxnSp>
      <p:cxnSp>
        <p:nvCxnSpPr>
          <p:cNvPr id="16" name="Straight Connector 15"/>
          <p:cNvCxnSpPr/>
          <p:nvPr/>
        </p:nvCxnSpPr>
        <p:spPr>
          <a:xfrm rot="5400000">
            <a:off x="2058194" y="3199606"/>
            <a:ext cx="2895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rot="5400000">
            <a:off x="3048794" y="3656806"/>
            <a:ext cx="1980406" cy="794"/>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49698482"/>
      </p:ext>
    </p:extLst>
  </p:cSld>
  <p:clrMapOvr>
    <a:masterClrMapping/>
  </p:clrMapOvr>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normAutofit/>
          </a:bodyPr>
          <a:lstStyle/>
          <a:p>
            <a:r>
              <a:rPr lang="en-US" sz="2400" b="1" dirty="0" smtClean="0"/>
              <a:t>Factors Influencing Elasticity of Demand :-</a:t>
            </a:r>
            <a:endParaRPr lang="en-US" sz="2400" b="1" dirty="0"/>
          </a:p>
        </p:txBody>
      </p:sp>
      <p:sp>
        <p:nvSpPr>
          <p:cNvPr id="3" name="Content Placeholder 2"/>
          <p:cNvSpPr>
            <a:spLocks noGrp="1"/>
          </p:cNvSpPr>
          <p:nvPr>
            <p:ph idx="1"/>
          </p:nvPr>
        </p:nvSpPr>
        <p:spPr>
          <a:xfrm>
            <a:off x="457200" y="914400"/>
            <a:ext cx="8229600" cy="5410200"/>
          </a:xfrm>
        </p:spPr>
        <p:txBody>
          <a:bodyPr>
            <a:normAutofit fontScale="92500"/>
          </a:bodyPr>
          <a:lstStyle/>
          <a:p>
            <a:pPr algn="just">
              <a:lnSpc>
                <a:spcPct val="150000"/>
              </a:lnSpc>
              <a:buNone/>
            </a:pPr>
            <a:r>
              <a:rPr lang="en-US" sz="2400" b="1" dirty="0" smtClean="0"/>
              <a:t>	</a:t>
            </a:r>
            <a:r>
              <a:rPr lang="en-US" sz="2400" dirty="0" smtClean="0"/>
              <a:t>When the demand far a commodity is elastic or inelastic will depend upon a variety of factors.  The major factors affecting elasticity of demand are :-</a:t>
            </a:r>
          </a:p>
          <a:p>
            <a:pPr marL="457200" indent="-457200" algn="just">
              <a:lnSpc>
                <a:spcPct val="150000"/>
              </a:lnSpc>
              <a:buAutoNum type="arabicPeriod"/>
            </a:pPr>
            <a:r>
              <a:rPr lang="en-US" sz="2400" b="1" dirty="0" smtClean="0"/>
              <a:t>Nature of the Commodity</a:t>
            </a:r>
          </a:p>
          <a:p>
            <a:pPr marL="457200" indent="-457200" algn="just">
              <a:lnSpc>
                <a:spcPct val="150000"/>
              </a:lnSpc>
              <a:buNone/>
            </a:pPr>
            <a:r>
              <a:rPr lang="en-US" sz="2400" dirty="0" smtClean="0"/>
              <a:t>	According to the nature of satisfaction the goods give, they may be classified into Luxury, Comfort or necessary goods.  In general, luxury and comfort goods are price elastic, while necessary goods are price inelastic.  Thus for example, the demand for food grains, Cloth, Medicine, Salt etc is generally elastic while that for Car, electronic goods, costly furniture etc is elastic.</a:t>
            </a:r>
            <a:endParaRPr lang="en-US" sz="2400" dirty="0"/>
          </a:p>
        </p:txBody>
      </p:sp>
    </p:spTree>
    <p:extLst>
      <p:ext uri="{BB962C8B-B14F-4D97-AF65-F5344CB8AC3E}">
        <p14:creationId xmlns:p14="http://schemas.microsoft.com/office/powerpoint/2010/main" val="192077293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Rectangle 1"/>
          <p:cNvSpPr>
            <a:spLocks noChangeArrowheads="1"/>
          </p:cNvSpPr>
          <p:nvPr/>
        </p:nvSpPr>
        <p:spPr bwMode="auto">
          <a:xfrm>
            <a:off x="152400" y="604421"/>
            <a:ext cx="8839200" cy="526297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514350" marR="0" lvl="0" indent="-514350" algn="l" defTabSz="914400" rtl="0" eaLnBrk="1" fontAlgn="base" latinLnBrk="0" hangingPunct="1">
              <a:lnSpc>
                <a:spcPct val="100000"/>
              </a:lnSpc>
              <a:spcBef>
                <a:spcPct val="0"/>
              </a:spcBef>
              <a:spcAft>
                <a:spcPct val="0"/>
              </a:spcAft>
              <a:buClrTx/>
              <a:buSzTx/>
              <a:buFont typeface="+mj-lt"/>
              <a:buAutoNum type="arabicPeriod" startAt="5"/>
              <a:tabLst/>
            </a:pPr>
            <a:r>
              <a:rPr kumimoji="0" lang="en-US" sz="28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Number of buyers in the market and the growth population</a:t>
            </a:r>
            <a:r>
              <a:rPr kumimoji="0" lang="en-US"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endParaRPr kumimoji="0" lang="en-US" sz="2800" b="0" i="0" u="none" strike="noStrike" cap="none" normalizeH="0" baseline="0" dirty="0" smtClean="0">
              <a:ln>
                <a:noFill/>
              </a:ln>
              <a:solidFill>
                <a:schemeClr val="tx1"/>
              </a:solidFill>
              <a:effectLst/>
              <a:latin typeface="Arial" pitchFamily="34" charset="0"/>
            </a:endParaRPr>
          </a:p>
          <a:p>
            <a:pPr marL="514350" marR="0" lvl="0" indent="-514350" algn="just" defTabSz="914400" rtl="0" eaLnBrk="0" fontAlgn="base" latinLnBrk="0" hangingPunct="0">
              <a:lnSpc>
                <a:spcPct val="100000"/>
              </a:lnSpc>
              <a:spcBef>
                <a:spcPct val="0"/>
              </a:spcBef>
              <a:spcAft>
                <a:spcPct val="0"/>
              </a:spcAft>
              <a:buClrTx/>
              <a:buSzTx/>
              <a:buFont typeface="+mj-lt"/>
              <a:buAutoNum type="arabicPeriod" startAt="5"/>
              <a:tabLst/>
            </a:pPr>
            <a:r>
              <a:rPr kumimoji="0" lang="en-US" sz="28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Age structure and sex </a:t>
            </a:r>
            <a:r>
              <a:rPr kumimoji="0" lang="en-US" sz="2800" b="1"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en-US" sz="28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ratio of the population</a:t>
            </a:r>
            <a:r>
              <a:rPr kumimoji="0" lang="en-US"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If the population pyramid of a country is broad based with a large proportion of Juvenile population, then the market demand for toys, school bags, etc. will be higher than the market demand for goods needed by elderly people. 	Similarly sex-ratio has its impact on demand for many goods.</a:t>
            </a:r>
            <a:endParaRPr kumimoji="0" lang="en-US" sz="2800" b="0" i="0" u="none" strike="noStrike" cap="none" normalizeH="0" baseline="0" dirty="0" smtClean="0">
              <a:ln>
                <a:noFill/>
              </a:ln>
              <a:solidFill>
                <a:schemeClr val="tx1"/>
              </a:solidFill>
              <a:effectLst/>
              <a:latin typeface="Arial" pitchFamily="34" charset="0"/>
            </a:endParaRPr>
          </a:p>
          <a:p>
            <a:pPr marL="514350" marR="0" lvl="0" indent="-514350" algn="l" defTabSz="914400" rtl="0" eaLnBrk="0" fontAlgn="base" latinLnBrk="0" hangingPunct="0">
              <a:lnSpc>
                <a:spcPct val="100000"/>
              </a:lnSpc>
              <a:spcBef>
                <a:spcPct val="0"/>
              </a:spcBef>
              <a:spcAft>
                <a:spcPct val="0"/>
              </a:spcAft>
              <a:buClrTx/>
              <a:buSzTx/>
              <a:buFont typeface="+mj-lt"/>
              <a:buAutoNum type="arabicPeriod" startAt="5"/>
              <a:tabLst/>
            </a:pPr>
            <a:r>
              <a:rPr kumimoji="0" lang="en-US" sz="28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Future expectations</a:t>
            </a:r>
            <a:r>
              <a:rPr kumimoji="0" lang="en-US"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endParaRPr kumimoji="0" lang="en-US" sz="28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endParaRPr>
          </a:p>
          <a:p>
            <a:pPr marL="514350" lvl="0" indent="-514350" eaLnBrk="0" fontAlgn="base" hangingPunct="0">
              <a:spcBef>
                <a:spcPct val="0"/>
              </a:spcBef>
              <a:spcAft>
                <a:spcPct val="0"/>
              </a:spcAft>
              <a:buFont typeface="+mj-lt"/>
              <a:buAutoNum type="arabicPeriod" startAt="5"/>
            </a:pPr>
            <a:r>
              <a:rPr kumimoji="0" lang="en-US" sz="28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Level of taxation and tax structure</a:t>
            </a:r>
            <a:r>
              <a:rPr kumimoji="0" lang="en-US"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Progressively high rate of tax would </a:t>
            </a:r>
            <a:r>
              <a:rPr lang="en-US" sz="2800" dirty="0" smtClean="0">
                <a:latin typeface="Times New Roman" pitchFamily="18" charset="0"/>
                <a:cs typeface="Times New Roman" pitchFamily="18" charset="0"/>
              </a:rPr>
              <a:t>reduce demand for it.</a:t>
            </a:r>
            <a:endParaRPr kumimoji="0" lang="en-US" sz="2800"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transition>
    <p:zoom dir="in"/>
  </p:transition>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normAutofit/>
          </a:bodyPr>
          <a:lstStyle/>
          <a:p>
            <a:r>
              <a:rPr lang="en-US" sz="2400" b="1" dirty="0" smtClean="0"/>
              <a:t>2. Availability of Substitutes </a:t>
            </a:r>
            <a:endParaRPr lang="en-US" sz="2400" b="1" dirty="0"/>
          </a:p>
        </p:txBody>
      </p:sp>
      <p:sp>
        <p:nvSpPr>
          <p:cNvPr id="3" name="Content Placeholder 2"/>
          <p:cNvSpPr>
            <a:spLocks noGrp="1"/>
          </p:cNvSpPr>
          <p:nvPr>
            <p:ph idx="1"/>
          </p:nvPr>
        </p:nvSpPr>
        <p:spPr>
          <a:xfrm>
            <a:off x="457200" y="838200"/>
            <a:ext cx="8229600" cy="5287963"/>
          </a:xfrm>
        </p:spPr>
        <p:txBody>
          <a:bodyPr>
            <a:normAutofit/>
          </a:bodyPr>
          <a:lstStyle/>
          <a:p>
            <a:pPr algn="just">
              <a:lnSpc>
                <a:spcPct val="150000"/>
              </a:lnSpc>
              <a:buNone/>
            </a:pPr>
            <a:r>
              <a:rPr lang="en-US" sz="2400" dirty="0" smtClean="0"/>
              <a:t>	Where there exists a close substitute in the relevant price range, its demand will tend to be elastic.  But in respect of commodities having no substitutes, their demand will be somewhat inelastic.  Thus demand for Salt, Potatoes, Onions etc is highly inelastic as there are no close or effective substitutes for these goods.  On the other hand commodities like tea, coffee or cold beverages like Thumps up, Fanta, Maaza, 7up, Pepsi etc is elastic.</a:t>
            </a:r>
            <a:endParaRPr lang="en-US" sz="2400" dirty="0"/>
          </a:p>
        </p:txBody>
      </p:sp>
    </p:spTree>
    <p:extLst>
      <p:ext uri="{BB962C8B-B14F-4D97-AF65-F5344CB8AC3E}">
        <p14:creationId xmlns:p14="http://schemas.microsoft.com/office/powerpoint/2010/main" val="2295449660"/>
      </p:ext>
    </p:extLst>
  </p:cSld>
  <p:clrMapOvr>
    <a:masterClrMapping/>
  </p:clrMapOvr>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normAutofit/>
          </a:bodyPr>
          <a:lstStyle/>
          <a:p>
            <a:r>
              <a:rPr lang="en-US" sz="2400" b="1" dirty="0" smtClean="0"/>
              <a:t>3. Consumer’s Income :-</a:t>
            </a:r>
            <a:endParaRPr lang="en-US" sz="2400" b="1" dirty="0"/>
          </a:p>
        </p:txBody>
      </p:sp>
      <p:sp>
        <p:nvSpPr>
          <p:cNvPr id="3" name="Content Placeholder 2"/>
          <p:cNvSpPr>
            <a:spLocks noGrp="1"/>
          </p:cNvSpPr>
          <p:nvPr>
            <p:ph idx="1"/>
          </p:nvPr>
        </p:nvSpPr>
        <p:spPr>
          <a:xfrm>
            <a:off x="457200" y="914400"/>
            <a:ext cx="8229600" cy="5211763"/>
          </a:xfrm>
        </p:spPr>
        <p:txBody>
          <a:bodyPr>
            <a:normAutofit/>
          </a:bodyPr>
          <a:lstStyle/>
          <a:p>
            <a:pPr algn="just">
              <a:lnSpc>
                <a:spcPct val="150000"/>
              </a:lnSpc>
              <a:buNone/>
            </a:pPr>
            <a:r>
              <a:rPr lang="en-US" sz="2400" dirty="0" smtClean="0"/>
              <a:t>	Generally, larger the income, the demand for overall commodities tends to be relatively inelastic.  The demand pattern of a Millionaire is rarely affected even by significant price change.</a:t>
            </a:r>
          </a:p>
          <a:p>
            <a:pPr algn="ctr">
              <a:lnSpc>
                <a:spcPct val="150000"/>
              </a:lnSpc>
              <a:buNone/>
            </a:pPr>
            <a:r>
              <a:rPr lang="en-US" sz="2400" b="1" dirty="0" smtClean="0"/>
              <a:t>4. Proportion of Expenditure :-</a:t>
            </a:r>
          </a:p>
          <a:p>
            <a:pPr algn="just">
              <a:lnSpc>
                <a:spcPct val="150000"/>
              </a:lnSpc>
              <a:buNone/>
            </a:pPr>
            <a:r>
              <a:rPr lang="en-US" sz="2400" dirty="0" smtClean="0"/>
              <a:t>	Items that constitute a smaller amount of expenditure in a Consumer’s family budget tend to have a relatively inelastic demand e.g. Cinegoer who sees a film every fortnight is not likely to give it up when the ticket rates are raised.  But one</a:t>
            </a:r>
            <a:endParaRPr lang="en-US" sz="2400" dirty="0"/>
          </a:p>
        </p:txBody>
      </p:sp>
    </p:spTree>
    <p:extLst>
      <p:ext uri="{BB962C8B-B14F-4D97-AF65-F5344CB8AC3E}">
        <p14:creationId xmlns:p14="http://schemas.microsoft.com/office/powerpoint/2010/main" val="4252978048"/>
      </p:ext>
    </p:extLst>
  </p:cSld>
  <p:clrMapOvr>
    <a:masterClrMapping/>
  </p:clrMapOvr>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668963"/>
          </a:xfrm>
        </p:spPr>
        <p:txBody>
          <a:bodyPr>
            <a:normAutofit/>
          </a:bodyPr>
          <a:lstStyle/>
          <a:p>
            <a:pPr algn="just">
              <a:lnSpc>
                <a:spcPct val="150000"/>
              </a:lnSpc>
              <a:buNone/>
            </a:pPr>
            <a:r>
              <a:rPr lang="en-US" sz="2400" dirty="0" smtClean="0"/>
              <a:t>	Sees a film every alternate day, perhaps may cut down his number of films.  </a:t>
            </a:r>
          </a:p>
          <a:p>
            <a:pPr algn="just">
              <a:lnSpc>
                <a:spcPct val="150000"/>
              </a:lnSpc>
              <a:buNone/>
            </a:pPr>
            <a:r>
              <a:rPr lang="en-US" sz="2400" dirty="0" smtClean="0"/>
              <a:t>		So is the case with matchbox, salt packet, candle etc. Thus, smaller the expenditure the elasticity would be less.</a:t>
            </a:r>
          </a:p>
          <a:p>
            <a:pPr algn="ctr">
              <a:lnSpc>
                <a:spcPct val="150000"/>
              </a:lnSpc>
              <a:buNone/>
            </a:pPr>
            <a:r>
              <a:rPr lang="en-US" sz="2400" b="1" dirty="0" smtClean="0"/>
              <a:t>5. Durability of the Commodity:</a:t>
            </a:r>
          </a:p>
          <a:p>
            <a:pPr algn="just">
              <a:lnSpc>
                <a:spcPct val="150000"/>
              </a:lnSpc>
              <a:buNone/>
            </a:pPr>
            <a:r>
              <a:rPr lang="en-US" sz="2400" dirty="0" smtClean="0"/>
              <a:t>	In case of durable goods, the demand generally tends to be inelastic. E.g. furniture, bikes, Cycles etc.  In the case of perishable commodities, demand is relatively elastic e.g. Milk, Vegetables, fruits etc. </a:t>
            </a:r>
            <a:endParaRPr lang="en-US" sz="2400" dirty="0"/>
          </a:p>
        </p:txBody>
      </p:sp>
    </p:spTree>
    <p:extLst>
      <p:ext uri="{BB962C8B-B14F-4D97-AF65-F5344CB8AC3E}">
        <p14:creationId xmlns:p14="http://schemas.microsoft.com/office/powerpoint/2010/main" val="2138014289"/>
      </p:ext>
    </p:extLst>
  </p:cSld>
  <p:clrMapOvr>
    <a:masterClrMapping/>
  </p:clrMapOvr>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87362"/>
          </a:xfrm>
        </p:spPr>
        <p:txBody>
          <a:bodyPr>
            <a:normAutofit/>
          </a:bodyPr>
          <a:lstStyle/>
          <a:p>
            <a:r>
              <a:rPr lang="en-US" sz="2400" b="1" dirty="0" smtClean="0"/>
              <a:t>6. Habit :</a:t>
            </a:r>
            <a:endParaRPr lang="en-US" sz="2400" b="1" dirty="0"/>
          </a:p>
        </p:txBody>
      </p:sp>
      <p:sp>
        <p:nvSpPr>
          <p:cNvPr id="3" name="Content Placeholder 2"/>
          <p:cNvSpPr>
            <a:spLocks noGrp="1"/>
          </p:cNvSpPr>
          <p:nvPr>
            <p:ph idx="1"/>
          </p:nvPr>
        </p:nvSpPr>
        <p:spPr>
          <a:xfrm>
            <a:off x="457200" y="838200"/>
            <a:ext cx="8229600" cy="5287963"/>
          </a:xfrm>
        </p:spPr>
        <p:txBody>
          <a:bodyPr>
            <a:normAutofit/>
          </a:bodyPr>
          <a:lstStyle/>
          <a:p>
            <a:pPr algn="just">
              <a:lnSpc>
                <a:spcPct val="150000"/>
              </a:lnSpc>
              <a:buNone/>
            </a:pPr>
            <a:r>
              <a:rPr lang="en-US" sz="2400" dirty="0" smtClean="0"/>
              <a:t>	There are certain articles which have a demand on account of habit, and in these cases, elasticity is less than unity e.g. Cigarettes, liquors etc have inelastic demand.</a:t>
            </a:r>
          </a:p>
          <a:p>
            <a:pPr algn="ctr">
              <a:lnSpc>
                <a:spcPct val="150000"/>
              </a:lnSpc>
              <a:buNone/>
            </a:pPr>
            <a:r>
              <a:rPr lang="en-US" sz="2400" b="1" dirty="0" smtClean="0"/>
              <a:t>7. Possibility of Postponement :</a:t>
            </a:r>
          </a:p>
          <a:p>
            <a:pPr algn="just">
              <a:lnSpc>
                <a:spcPct val="150000"/>
              </a:lnSpc>
              <a:buNone/>
            </a:pPr>
            <a:r>
              <a:rPr lang="en-US" sz="2400" dirty="0" smtClean="0"/>
              <a:t>	When the demand for a product is postponable, it will tend to be price elastic.  In the case of Consumption goods and medicines which are urgently and immediately required, their demand will be inelastic.</a:t>
            </a:r>
            <a:endParaRPr lang="en-US" sz="2400" dirty="0"/>
          </a:p>
        </p:txBody>
      </p:sp>
    </p:spTree>
    <p:extLst>
      <p:ext uri="{BB962C8B-B14F-4D97-AF65-F5344CB8AC3E}">
        <p14:creationId xmlns:p14="http://schemas.microsoft.com/office/powerpoint/2010/main" val="2908160569"/>
      </p:ext>
    </p:extLst>
  </p:cSld>
  <p:clrMapOvr>
    <a:masterClrMapping/>
  </p:clrMapOvr>
  <p:timing>
    <p:tnLst>
      <p:par>
        <p:cTn id="1" dur="indefinite" restart="never" nodeType="tmRoot"/>
      </p:par>
    </p:tn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228600" y="493693"/>
            <a:ext cx="8686800" cy="514510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858838" lvl="1" indent="-742950" algn="just" fontAlgn="base">
              <a:spcBef>
                <a:spcPct val="0"/>
              </a:spcBef>
              <a:spcAft>
                <a:spcPct val="0"/>
              </a:spcAft>
              <a:buFont typeface="+mj-lt"/>
              <a:buAutoNum type="arabicPeriod" startAt="8"/>
            </a:pPr>
            <a:r>
              <a:rPr kumimoji="0" lang="en-US" sz="3600" b="1" i="0" u="sng"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Number of uses</a:t>
            </a:r>
            <a:r>
              <a:rPr kumimoji="0" lang="en-US" sz="36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p>
          <a:p>
            <a:pPr marL="858838" lvl="1" indent="-742950" algn="just" fontAlgn="base">
              <a:spcBef>
                <a:spcPct val="0"/>
              </a:spcBef>
              <a:spcAft>
                <a:spcPct val="0"/>
              </a:spcAft>
            </a:pPr>
            <a:endParaRPr kumimoji="0" lang="en-US" sz="3600" b="0" i="0" u="none" strike="noStrike" cap="none" normalizeH="0" baseline="0" dirty="0" smtClean="0">
              <a:ln>
                <a:noFill/>
              </a:ln>
              <a:solidFill>
                <a:schemeClr val="tx1"/>
              </a:solidFill>
              <a:effectLst/>
              <a:latin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3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Single use goods will have generally less elastic demand as compared to multi-use goods, e.g. for commodities like coal or electricity having composite demand, elasticity is relatively high. With the fall in price, these commodities may be demanded increasingly for various uses. </a:t>
            </a:r>
            <a:endParaRPr kumimoji="0" lang="en-US" sz="3600" b="0" i="0" u="none" strike="noStrike" cap="none" normalizeH="0" baseline="0" dirty="0" smtClean="0">
              <a:ln>
                <a:noFill/>
              </a:ln>
              <a:solidFill>
                <a:schemeClr val="tx1"/>
              </a:solidFill>
              <a:effectLst/>
              <a:latin typeface="Arial" pitchFamily="34" charset="0"/>
            </a:endParaRPr>
          </a:p>
        </p:txBody>
      </p:sp>
    </p:spTree>
    <p:extLst>
      <p:ext uri="{BB962C8B-B14F-4D97-AF65-F5344CB8AC3E}">
        <p14:creationId xmlns:p14="http://schemas.microsoft.com/office/powerpoint/2010/main" val="3986412538"/>
      </p:ext>
    </p:extLst>
  </p:cSld>
  <p:clrMapOvr>
    <a:masterClrMapping/>
  </p:clrMapOvr>
  <p:timing>
    <p:tnLst>
      <p:par>
        <p:cTn id="1" dur="indefinite" restart="never" nodeType="tmRoot"/>
      </p:par>
    </p:tn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7" name="Rectangle 1"/>
          <p:cNvSpPr>
            <a:spLocks noChangeArrowheads="1"/>
          </p:cNvSpPr>
          <p:nvPr/>
        </p:nvSpPr>
        <p:spPr bwMode="auto">
          <a:xfrm>
            <a:off x="228600" y="258425"/>
            <a:ext cx="8686800" cy="637097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742950" marR="0" lvl="0" indent="-742950" algn="just" defTabSz="914400" rtl="0" eaLnBrk="1" fontAlgn="base" latinLnBrk="0" hangingPunct="1">
              <a:lnSpc>
                <a:spcPct val="100000"/>
              </a:lnSpc>
              <a:spcBef>
                <a:spcPct val="0"/>
              </a:spcBef>
              <a:spcAft>
                <a:spcPct val="0"/>
              </a:spcAft>
              <a:buClrTx/>
              <a:buSzTx/>
              <a:buFont typeface="+mj-lt"/>
              <a:buAutoNum type="arabicPeriod" startAt="9"/>
              <a:tabLst/>
            </a:pPr>
            <a:r>
              <a:rPr kumimoji="0" lang="en-US" sz="3400" b="1" i="0" u="sng"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Height of price and range of price change</a:t>
            </a:r>
            <a:r>
              <a:rPr kumimoji="0" lang="en-US" sz="34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endParaRPr kumimoji="0" lang="en-US" sz="3400" b="0" i="0" u="none" strike="noStrike" cap="none" normalizeH="0" baseline="0" dirty="0" smtClean="0">
              <a:ln>
                <a:noFill/>
              </a:ln>
              <a:solidFill>
                <a:schemeClr val="tx1"/>
              </a:solidFill>
              <a:effectLst/>
              <a:latin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3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There are certain goods like costly luxury items such as refrigerators, TV</a:t>
            </a:r>
            <a:r>
              <a:rPr kumimoji="0" lang="en-US" sz="3400"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en-US" sz="3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s, costly cars, etc., which are highly priced in general. In their case, a small change in price will have an insignificant effect on their demand. Their demand will therefore be inelastic. Similarly, there are goods which are relatively low priced and bought in bulk, so a small variation in their price will not have much effect on their demand hence their demand tends to be inelastic.</a:t>
            </a:r>
            <a:endParaRPr kumimoji="0" lang="en-US" sz="3400" b="0" i="0" u="none" strike="noStrike" cap="none" normalizeH="0" baseline="0" dirty="0" smtClean="0">
              <a:ln>
                <a:noFill/>
              </a:ln>
              <a:solidFill>
                <a:schemeClr val="tx1"/>
              </a:solidFill>
              <a:effectLst/>
              <a:latin typeface="Arial" pitchFamily="34" charset="0"/>
            </a:endParaRPr>
          </a:p>
        </p:txBody>
      </p:sp>
    </p:spTree>
    <p:extLst>
      <p:ext uri="{BB962C8B-B14F-4D97-AF65-F5344CB8AC3E}">
        <p14:creationId xmlns:p14="http://schemas.microsoft.com/office/powerpoint/2010/main" val="3174438307"/>
      </p:ext>
    </p:extLst>
  </p:cSld>
  <p:clrMapOvr>
    <a:masterClrMapping/>
  </p:clrMapOvr>
  <p:timing>
    <p:tnLst>
      <p:par>
        <p:cTn id="1" dur="indefinite" restart="never" nodeType="tmRoot"/>
      </p:par>
    </p:tn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1" name="Rectangle 1"/>
          <p:cNvSpPr>
            <a:spLocks noChangeArrowheads="1"/>
          </p:cNvSpPr>
          <p:nvPr/>
        </p:nvSpPr>
        <p:spPr bwMode="auto">
          <a:xfrm>
            <a:off x="152400" y="152162"/>
            <a:ext cx="8915400" cy="649408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514350" marR="0" lvl="0" indent="-514350" algn="just" defTabSz="914400" rtl="0" eaLnBrk="1" fontAlgn="base" latinLnBrk="0" hangingPunct="1">
              <a:lnSpc>
                <a:spcPct val="100000"/>
              </a:lnSpc>
              <a:spcBef>
                <a:spcPct val="0"/>
              </a:spcBef>
              <a:spcAft>
                <a:spcPct val="0"/>
              </a:spcAft>
              <a:buClrTx/>
              <a:buSzTx/>
              <a:buFont typeface="+mj-lt"/>
              <a:buAutoNum type="arabicPeriod" startAt="10"/>
              <a:tabLst/>
            </a:pPr>
            <a:r>
              <a:rPr kumimoji="0" lang="en-US" sz="3200" b="1" i="0" u="sng"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Time</a:t>
            </a:r>
            <a:r>
              <a:rPr kumimoji="0" lang="en-US" sz="32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endParaRPr kumimoji="0" lang="en-US" sz="3200" b="0" i="0" u="none" strike="noStrike" cap="none" normalizeH="0" baseline="0" dirty="0" smtClean="0">
              <a:ln>
                <a:noFill/>
              </a:ln>
              <a:solidFill>
                <a:schemeClr val="tx1"/>
              </a:solidFill>
              <a:effectLst/>
              <a:latin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3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In the short-period, demand in general will be less elastic, while in the long-period, it becomes more elastic. This is because it takes some time for the news of a price change to become known to all the buyers, consumers may expect a further change, so they may not react to an immediate change in price. People are reluctant to change their habits all of a sudden.</a:t>
            </a:r>
            <a:endParaRPr kumimoji="0" lang="en-US" sz="3200" b="0" i="0" u="none" strike="noStrike" cap="none" normalizeH="0" baseline="0" dirty="0" smtClean="0">
              <a:ln>
                <a:noFill/>
              </a:ln>
              <a:solidFill>
                <a:schemeClr val="tx1"/>
              </a:solidFill>
              <a:effectLst/>
              <a:latin typeface="Arial" pitchFamily="34" charset="0"/>
            </a:endParaRPr>
          </a:p>
          <a:p>
            <a:pPr marL="514350" marR="0" lvl="0" indent="-514350" algn="just" defTabSz="914400" rtl="0" eaLnBrk="0" fontAlgn="base" latinLnBrk="0" hangingPunct="0">
              <a:lnSpc>
                <a:spcPct val="100000"/>
              </a:lnSpc>
              <a:spcBef>
                <a:spcPct val="0"/>
              </a:spcBef>
              <a:spcAft>
                <a:spcPct val="0"/>
              </a:spcAft>
              <a:buClrTx/>
              <a:buSzTx/>
              <a:buFont typeface="+mj-lt"/>
              <a:buAutoNum type="arabicPeriod" startAt="11"/>
              <a:tabLst/>
            </a:pPr>
            <a:r>
              <a:rPr kumimoji="0" lang="en-US" sz="3200" b="1" i="0" u="sng"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Complementary goods</a:t>
            </a:r>
            <a:r>
              <a:rPr kumimoji="0" lang="en-US" sz="32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endParaRPr kumimoji="0" lang="en-US" sz="3200" b="0" i="0" u="none" strike="noStrike" cap="none" normalizeH="0" baseline="0" dirty="0" smtClean="0">
              <a:ln>
                <a:noFill/>
              </a:ln>
              <a:solidFill>
                <a:schemeClr val="tx1"/>
              </a:solidFill>
              <a:effectLst/>
              <a:latin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3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Goods which are jointly demanded have less elasticity, e.g. ink, petrol have inelastic demand for this reason.</a:t>
            </a:r>
            <a:endParaRPr kumimoji="0" lang="en-US" sz="3200" b="0" i="0" u="none" strike="noStrike" cap="none" normalizeH="0" baseline="0" dirty="0" smtClean="0">
              <a:ln>
                <a:noFill/>
              </a:ln>
              <a:solidFill>
                <a:schemeClr val="tx1"/>
              </a:solidFill>
              <a:effectLst/>
              <a:latin typeface="Arial" pitchFamily="34" charset="0"/>
            </a:endParaRPr>
          </a:p>
        </p:txBody>
      </p:sp>
    </p:spTree>
    <p:extLst>
      <p:ext uri="{BB962C8B-B14F-4D97-AF65-F5344CB8AC3E}">
        <p14:creationId xmlns:p14="http://schemas.microsoft.com/office/powerpoint/2010/main" val="1520725237"/>
      </p:ext>
    </p:extLst>
  </p:cSld>
  <p:clrMapOvr>
    <a:masterClrMapping/>
  </p:clrMapOvr>
  <p:timing>
    <p:tnLst>
      <p:par>
        <p:cTn id="1" dur="indefinite" restart="never" nodeType="tmRoot"/>
      </p:par>
    </p:tn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5" name="Rectangle 1"/>
          <p:cNvSpPr>
            <a:spLocks noChangeArrowheads="1"/>
          </p:cNvSpPr>
          <p:nvPr/>
        </p:nvSpPr>
        <p:spPr bwMode="auto">
          <a:xfrm>
            <a:off x="122694" y="484287"/>
            <a:ext cx="8915400" cy="507831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742950" marR="0" lvl="0" indent="-742950" algn="just" defTabSz="914400" rtl="0" eaLnBrk="1" fontAlgn="base" latinLnBrk="0" hangingPunct="1">
              <a:lnSpc>
                <a:spcPct val="100000"/>
              </a:lnSpc>
              <a:spcBef>
                <a:spcPct val="0"/>
              </a:spcBef>
              <a:spcAft>
                <a:spcPct val="0"/>
              </a:spcAft>
              <a:buClrTx/>
              <a:buSzTx/>
              <a:buFont typeface="+mj-lt"/>
              <a:buAutoNum type="arabicPeriod" startAt="12"/>
              <a:tabLst/>
            </a:pPr>
            <a:r>
              <a:rPr kumimoji="0" lang="en-US" sz="3600" b="1" i="0" u="sng"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Recurrence of demand</a:t>
            </a:r>
            <a:r>
              <a:rPr kumimoji="0" lang="en-US" sz="36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endParaRPr kumimoji="0" lang="en-US" sz="3600" b="0" i="0" u="none" strike="noStrike" cap="none" normalizeH="0" baseline="0" dirty="0" smtClean="0">
              <a:ln>
                <a:noFill/>
              </a:ln>
              <a:solidFill>
                <a:schemeClr val="tx1"/>
              </a:solidFill>
              <a:effectLst/>
              <a:latin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3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If the demand for a commodity is of recurring nature, its price elasticity is higher than that of a commodity which is purchased only once. For instance, bicycles, tape recorders, etc., are purchased only once, hence their price elasticity will be less. But the demand for fast-food items such as pizza, Burger, etc., would be more price elastic.</a:t>
            </a:r>
            <a:endParaRPr kumimoji="0" lang="en-US" sz="3600" b="0" i="0" u="none" strike="noStrike" cap="none" normalizeH="0" baseline="0" dirty="0" smtClean="0">
              <a:ln>
                <a:noFill/>
              </a:ln>
              <a:solidFill>
                <a:schemeClr val="tx1"/>
              </a:solidFill>
              <a:effectLst/>
              <a:latin typeface="Arial" pitchFamily="34" charset="0"/>
            </a:endParaRPr>
          </a:p>
        </p:txBody>
      </p:sp>
    </p:spTree>
    <p:extLst>
      <p:ext uri="{BB962C8B-B14F-4D97-AF65-F5344CB8AC3E}">
        <p14:creationId xmlns:p14="http://schemas.microsoft.com/office/powerpoint/2010/main" val="3764297310"/>
      </p:ext>
    </p:extLst>
  </p:cSld>
  <p:clrMapOvr>
    <a:masterClrMapping/>
  </p:clrMapOvr>
  <p:timing>
    <p:tnLst>
      <p:par>
        <p:cTn id="1" dur="indefinite" restart="never" nodeType="tmRoot"/>
      </p:par>
    </p:tn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228600" y="165318"/>
            <a:ext cx="8839200" cy="649408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IMPORTANCE OF PRICE ELASTICITY OF DEMAND</a:t>
            </a:r>
            <a:endParaRPr kumimoji="0" lang="en-US" sz="2400" b="0" i="0" u="none" strike="noStrike" cap="none" normalizeH="0" baseline="0" dirty="0" smtClean="0">
              <a:ln>
                <a:noFill/>
              </a:ln>
              <a:solidFill>
                <a:schemeClr val="tx1"/>
              </a:solidFill>
              <a:effectLst/>
              <a:latin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The concept of price elasticity of demand great practical importance as explained below.</a:t>
            </a:r>
            <a:endParaRPr kumimoji="0" lang="en-US" sz="2800" b="0" i="0" u="none" strike="noStrike" cap="none" normalizeH="0" baseline="0" dirty="0" smtClean="0">
              <a:ln>
                <a:noFill/>
              </a:ln>
              <a:solidFill>
                <a:schemeClr val="tx1"/>
              </a:solidFill>
              <a:effectLst/>
              <a:latin typeface="Arial" pitchFamily="34" charset="0"/>
            </a:endParaRPr>
          </a:p>
          <a:p>
            <a:pPr marL="514350" marR="0" lvl="0" indent="-514350" algn="just" defTabSz="914400" rtl="0" eaLnBrk="0" fontAlgn="base" latinLnBrk="0" hangingPunct="0">
              <a:lnSpc>
                <a:spcPct val="100000"/>
              </a:lnSpc>
              <a:spcBef>
                <a:spcPct val="0"/>
              </a:spcBef>
              <a:spcAft>
                <a:spcPct val="0"/>
              </a:spcAft>
              <a:buClrTx/>
              <a:buSzTx/>
              <a:buFont typeface="+mj-lt"/>
              <a:buAutoNum type="arabicPeriod"/>
              <a:tabLst/>
            </a:pPr>
            <a:r>
              <a:rPr kumimoji="0" lang="en-US" sz="28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To the Government: </a:t>
            </a:r>
            <a:r>
              <a:rPr kumimoji="0" lang="en-US"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The concept of price elasticity of demand is very useful to the government in framing its taxation policy. It may impose taxes on those goods whose demand is inelastic and collect adequate revenue. Because people will buy more or less the same quantity of such goods even though their prices have risen due to the imposition of taxes on them. But the government cannot impose taxes as it likes on the goods whose demand is elastic because any tax on such goods will raise their prices and therefore, demand for them will fall considerably. Therefore, the expected revenue may not be collected by the government.</a:t>
            </a:r>
            <a:endParaRPr kumimoji="0" lang="en-US" sz="2800" b="0" i="0" u="none" strike="noStrike" cap="none" normalizeH="0" baseline="0" dirty="0" smtClean="0">
              <a:ln>
                <a:noFill/>
              </a:ln>
              <a:solidFill>
                <a:schemeClr val="tx1"/>
              </a:solidFill>
              <a:effectLst/>
              <a:latin typeface="Arial" pitchFamily="34" charset="0"/>
            </a:endParaRPr>
          </a:p>
        </p:txBody>
      </p:sp>
    </p:spTree>
    <p:extLst>
      <p:ext uri="{BB962C8B-B14F-4D97-AF65-F5344CB8AC3E}">
        <p14:creationId xmlns:p14="http://schemas.microsoft.com/office/powerpoint/2010/main" val="1951990781"/>
      </p:ext>
    </p:extLst>
  </p:cSld>
  <p:clrMapOvr>
    <a:masterClrMapping/>
  </p:clrMapOvr>
  <p:timing>
    <p:tnLst>
      <p:par>
        <p:cTn id="1" dur="indefinite" restart="never" nodeType="tmRoot"/>
      </p:par>
    </p:tn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49" name="Rectangle 1"/>
          <p:cNvSpPr>
            <a:spLocks noChangeArrowheads="1"/>
          </p:cNvSpPr>
          <p:nvPr/>
        </p:nvSpPr>
        <p:spPr bwMode="auto">
          <a:xfrm>
            <a:off x="76200" y="213003"/>
            <a:ext cx="8839200" cy="634019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514350" marR="0" lvl="0" indent="-514350" algn="just" defTabSz="914400" rtl="0" eaLnBrk="1" fontAlgn="base" latinLnBrk="0" hangingPunct="1">
              <a:lnSpc>
                <a:spcPct val="100000"/>
              </a:lnSpc>
              <a:spcBef>
                <a:spcPct val="0"/>
              </a:spcBef>
              <a:spcAft>
                <a:spcPct val="0"/>
              </a:spcAft>
              <a:buClrTx/>
              <a:buSzTx/>
              <a:buFont typeface="+mj-lt"/>
              <a:buAutoNum type="arabicPeriod" startAt="2"/>
              <a:tabLst/>
            </a:pPr>
            <a:r>
              <a:rPr kumimoji="0" lang="en-US" sz="29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To the Businessmen:</a:t>
            </a:r>
            <a:r>
              <a:rPr kumimoji="0" lang="en-US" sz="29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The concept of price elasticity of demand is also very useful to the producer in fixing the price of his products. If the demand for his products is inelastic, he can charge a higher price and sell his products without loss of demand. If the demand for his products.  He has to fix the price at a lower level so as to boost the demand. </a:t>
            </a:r>
            <a:endParaRPr kumimoji="0" lang="en-US" sz="29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endParaRPr>
          </a:p>
          <a:p>
            <a:pPr marL="514350" marR="0" lvl="0" indent="-514350" algn="just" defTabSz="914400" rtl="0" eaLnBrk="0" fontAlgn="base" latinLnBrk="0" hangingPunct="0">
              <a:lnSpc>
                <a:spcPct val="100000"/>
              </a:lnSpc>
              <a:spcBef>
                <a:spcPct val="0"/>
              </a:spcBef>
              <a:spcAft>
                <a:spcPct val="0"/>
              </a:spcAft>
              <a:buClrTx/>
              <a:buSzTx/>
              <a:buFont typeface="+mj-lt"/>
              <a:buAutoNum type="arabicPeriod" startAt="2"/>
              <a:tabLst/>
            </a:pPr>
            <a:r>
              <a:rPr kumimoji="0" lang="en-US" sz="29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To the Trade Unions: </a:t>
            </a:r>
            <a:r>
              <a:rPr kumimoji="0" lang="en-US" sz="29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The concept of price elasticity of demand is very useful to the trade unions is raising the wages of the works. If the demand for a particular types of </a:t>
            </a:r>
            <a:r>
              <a:rPr kumimoji="0" lang="en-US" sz="29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labour</a:t>
            </a:r>
            <a:r>
              <a:rPr kumimoji="0" lang="en-US" sz="29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en-US" sz="29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en-US" sz="29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is inelastic the tread unions can succeed in demanding higher wages. But if the demand for </a:t>
            </a:r>
            <a:r>
              <a:rPr kumimoji="0" lang="en-US" sz="29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labour</a:t>
            </a:r>
            <a:r>
              <a:rPr kumimoji="0" lang="en-US" sz="29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is elastic, then the trade unions cannot succeed in getting higher wages</a:t>
            </a:r>
            <a:r>
              <a:rPr kumimoji="0" lang="en-US" sz="2900" b="0" i="0" u="none" strike="noStrike" cap="none" normalizeH="0" baseline="0" dirty="0" smtClean="0">
                <a:ln>
                  <a:noFill/>
                </a:ln>
                <a:solidFill>
                  <a:schemeClr val="tx1"/>
                </a:solidFill>
                <a:effectLst/>
                <a:latin typeface="Arial" pitchFamily="34" charset="0"/>
              </a:rPr>
              <a:t> </a:t>
            </a:r>
          </a:p>
        </p:txBody>
      </p:sp>
    </p:spTree>
    <p:extLst>
      <p:ext uri="{BB962C8B-B14F-4D97-AF65-F5344CB8AC3E}">
        <p14:creationId xmlns:p14="http://schemas.microsoft.com/office/powerpoint/2010/main" val="340469079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115</TotalTime>
  <Words>14061</Words>
  <Application>Microsoft Office PowerPoint</Application>
  <PresentationFormat>On-screen Show (4:3)</PresentationFormat>
  <Paragraphs>1971</Paragraphs>
  <Slides>294</Slides>
  <Notes>5</Notes>
  <HiddenSlides>0</HiddenSlides>
  <MMClips>0</MMClips>
  <ScaleCrop>false</ScaleCrop>
  <HeadingPairs>
    <vt:vector size="4" baseType="variant">
      <vt:variant>
        <vt:lpstr>Theme</vt:lpstr>
      </vt:variant>
      <vt:variant>
        <vt:i4>1</vt:i4>
      </vt:variant>
      <vt:variant>
        <vt:lpstr>Slide Titles</vt:lpstr>
      </vt:variant>
      <vt:variant>
        <vt:i4>294</vt:i4>
      </vt:variant>
    </vt:vector>
  </HeadingPairs>
  <TitlesOfParts>
    <vt:vector size="295"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 </vt:lpstr>
      <vt:lpstr>            </vt:lpstr>
      <vt:lpstr>In this figure DD is demand curve which slopes upward from left to right. It appears that when OP is the price OQ1 is the demand and when the price rises to OP2 demand also extends to OQ2. It represents a direct functional relationship between price and demand. </vt:lpstr>
      <vt:lpstr>Such upward sloping demand curves are unusual and quite contradictory to the law of demand as they represent the phenomenon that ‘More will be demanded at a higher price and vice versa’. The upward sloping demand curve thus, refers to the exceptions to the law of demand. There are a few exceptional cases, which may be categorized as follows:  1. Geffen Goods: In case of certain inferior goods called Geffen goods, when the price falls, quite often less quantity will be purchased than before because of negative income effect and people’s increasing preference for a superior commodity with the rise in their real income. For e.g: Ragi, Bajra, Maize, Jowar, Dalda, etc., </vt:lpstr>
      <vt:lpstr>2. Articles of Snob Appeal: Sometimes, certain commodities are demanded just because they happen to be expensive or prestige goods and have a “Snob Appeal”. They satisfy the aristocratic desire to preserve exclusiveness for unique goods. These are generally ostentatious articles and purchased by the fewer rich people or using them as ‘Status Symbol’. It is observed that, when prices of such articles like demand also rises. Similarly, ROLLS-ROYCE cars are another outstanding illustration (Observed by Prof. Veblen).  3. Speculation : When people speculate about changes in the price of a commodity, in the future, they may not act according to the law of demand. In the stock exchange market, some people tend to buy more shares when their prices are rising, in the hope that the rising trend would continue, so they can make a good fortune in future. </vt:lpstr>
      <vt:lpstr>4. Consumer’s psychology or Illusion: When the consumer is wrongly biased against the quality of a commodity with the price change, he may contract this demand with a full in price. Some sophisticated consumers do not buy when there is stock clearance sale at reduced prices, thinking that the goods may be of bad quality.  5. Fear of Shortage: If people feel that in future there will be the shortage of the commodity, they would like to store the commodity at any price, for example during war-time, there is paucity of almost all commodities and services, price show a tendency to rise and people become panic about the future. They think that the prices would rise further and hence they start buying more even though prices are high. </vt:lpstr>
      <vt:lpstr>6. Ignorance: Sometimes a consumer may be ignorant about the prices prevailing in the market. Due  to ignorance, it may not be possible for him to purchase more units at a lower price.  7. Demand for Necessaries: The law of demand does not apply to the necessaries of life. Because, even though prices of necessaries rise, the demand for them remains more or less the same.  </vt:lpstr>
      <vt:lpstr>  Industry Demand and Firm or Company Demand: A firm is a business unit. Industry is the group of closely competitive firms. Industry demand refers to the total demand for the commodity produced by a particular industry e.g. total demand for cars in India is the demand for automobile industry’s output in aggregate and essentially represents. the market demand. Firms or company demands relates to the market demand for the firm’s output. </vt:lpstr>
      <vt:lpstr>       In demand analysis, thus, it should be noted that within the industry, the products of one company or firm can be substituted for another owing to their similarities. Company or firm’s demand therefore ,is fairly elastic. A basic relationship of a firm’s demand and industry or market demand is established by the market structure, whether perfect competition, monopoly or monopolistic competition. In a perfectly competitive market the degree of substitutability being perfect owing to homogeneity of goods of different firms, the firm or company demand for the product tends to be perfectly elastic. So, the demand curve becomes horizontal straight line.</vt:lpstr>
      <vt:lpstr>If there is product differentiation and monopolistic competition among the firms, then the demand curve for the individual firm will be downward sloping. Industry’s demand curve as a whole is downward sloping indicating inverse price quantity relationship. In case of monopoly, the firm itself is industry, so its demand is identical with the industry demand, i.e. downward sloping.  </vt:lpstr>
      <vt:lpstr>PowerPoint Presentation</vt:lpstr>
      <vt:lpstr>DemandandRevenueRelationship. For the purpose of demand analysis, it is useful to distinguish between various types of revenue such as Total Revenue (TR), Average Revenue ( AR), Marginal Revenue(MR), and Incremental Revenue (IR), and study the relationship between them.  1. Total Revenue – (TR) is the total amount received as sales proceeds. It is calculated by multiplying  the quantity sold by its price.  TR= P*Q where, TR= Total Revenue, P= Price per Unit, Q= Quantity Sold, suppose a firm sells, 1000 units at a price of Rs. 10 per unit, in this case Total Revenue is Rs. 10000/- (1000*10)  </vt:lpstr>
      <vt:lpstr>2. Average Revenue – is the revenue per unit of output sold. It is obtained by dividing the total revenue by the number of unit sold.  AR = TR/Q  where,  AR= Average Revenue             TR = Total Revenue              Q = Quantity Sold As per the previous example, AR = Rs.10000/1000 Units = 10 AR = Rs. 10  3. Marginal Revenue (MR) – is the net edition made to the total revenue by selling an extra unit of output. It shows the change in the Total Revenue when one more or less unit is sold.  MR = R2 –R1     or TR          Q2 – Q1            Q </vt:lpstr>
      <vt:lpstr> where, MR = Marginal Revenue,   R1 = Total Revenue before price change. R2 = Total revenue after price change. Q1 = Original Quantity. Q2 = New Quantity. TR = change in total revenue. Q = Change in Quantity.  4. Incremental Revenue (IR) – Incremental Revenue is different from marginal revenue. IR is simply the difference between new total revenue and the existing revenue. It is the difference between old and new total revenue.  IR = R2 – R1 = TR where IR  = Incremental Revenue R2 = New Revenue  R1 = Old Revenue  TR = Change in Total Revenue </vt:lpstr>
      <vt:lpstr> Illustration: Suppose, a firm can sell 2000 units when the price is Rs. 10 per unit and 3000 units when it reduces the price to Rs. 9 per unit. The Incremental Revenue  and Marginal Revenue are :    IR = TR2 – TR1       = (3000*9) – (2000*10)      = 27000 – 20000 IR = Rs. 7000   MR = TR2 – TR1              Q2 – Q1        = 27000-2000           3000 -2000        = 7000              1000          MR  = Rs. 7 </vt:lpstr>
      <vt:lpstr>Relationship between AR, MR and TR under Perfect Compitition</vt:lpstr>
      <vt:lpstr>   </vt:lpstr>
      <vt:lpstr>PowerPoint Presentation</vt:lpstr>
      <vt:lpstr>Relationship between AR &amp; MR under Imperfect Competition and Monopoly</vt:lpstr>
      <vt:lpstr>PowerPoint Presentation</vt:lpstr>
      <vt:lpstr>PowerPoint Presentation</vt:lpstr>
      <vt:lpstr>PowerPoint Presentation</vt:lpstr>
      <vt:lpstr> The Relationship between AR, MR &amp; TR is as follows :-</vt:lpstr>
      <vt:lpstr>Practical Problem :</vt:lpstr>
      <vt:lpstr>Solution :-</vt:lpstr>
      <vt:lpstr>PowerPoint Presentation</vt:lpstr>
      <vt:lpstr>PowerPoint Presentation</vt:lpstr>
      <vt:lpstr>PowerPoint Presentation</vt:lpstr>
      <vt:lpstr>Elasticity of Demand </vt:lpstr>
      <vt:lpstr>PowerPoint Presentation</vt:lpstr>
      <vt:lpstr>PowerPoint Presentation</vt:lpstr>
      <vt:lpstr>1.   Price Elasticity of Demand :</vt:lpstr>
      <vt:lpstr>PowerPoint Presentation</vt:lpstr>
      <vt:lpstr>PowerPoint Presentation</vt:lpstr>
      <vt:lpstr>PowerPoint Presentation</vt:lpstr>
      <vt:lpstr>PowerPoint Presentation</vt:lpstr>
      <vt:lpstr>PowerPoint Presentation</vt:lpstr>
      <vt:lpstr>PowerPoint Presentation</vt:lpstr>
      <vt:lpstr>  </vt:lpstr>
      <vt:lpstr>PowerPoint Presentation</vt:lpstr>
      <vt:lpstr>Types of Price Elasticity of Demand :-</vt:lpstr>
      <vt:lpstr>Perfectly Elastic :-</vt:lpstr>
      <vt:lpstr>PowerPoint Presentation</vt:lpstr>
      <vt:lpstr>2.  Perfectly Inelastic Demand :</vt:lpstr>
      <vt:lpstr> </vt:lpstr>
      <vt:lpstr>3.  Unitary Elastic Demand :</vt:lpstr>
      <vt:lpstr>PowerPoint Presentation</vt:lpstr>
      <vt:lpstr>4.  More Elastic (Relatively) Demand :</vt:lpstr>
      <vt:lpstr>PowerPoint Presentation</vt:lpstr>
      <vt:lpstr>5.  Less Elastic Demand (Relatively inelastic) :</vt:lpstr>
      <vt:lpstr>PowerPoint Presentation</vt:lpstr>
      <vt:lpstr>Factors Influencing Elasticity of Demand :-</vt:lpstr>
      <vt:lpstr>2. Availability of Substitutes </vt:lpstr>
      <vt:lpstr>3. Consumer’s Income :-</vt:lpstr>
      <vt:lpstr>PowerPoint Presentation</vt:lpstr>
      <vt:lpstr>6. Habit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2. Negative Income Elasticity of demand :</vt:lpstr>
      <vt:lpstr>PowerPoint Presentation</vt:lpstr>
      <vt:lpstr>3. Positive income Elasticity :</vt:lpstr>
      <vt:lpstr>PowerPoint Presentation</vt:lpstr>
      <vt:lpstr>PowerPoint Presentation</vt:lpstr>
      <vt:lpstr>PowerPoint Presentation</vt:lpstr>
      <vt:lpstr>Cross Elasticity of Demand :</vt:lpstr>
      <vt:lpstr>PowerPoint Presentation</vt:lpstr>
      <vt:lpstr>PowerPoint Presentation</vt:lpstr>
      <vt:lpstr>PowerPoint Presentation</vt:lpstr>
      <vt:lpstr>Illustration :-</vt:lpstr>
      <vt:lpstr>PowerPoint Presentation</vt:lpstr>
      <vt:lpstr>Application of Cross Elasticity of demand in Transport System:-</vt:lpstr>
      <vt:lpstr>PowerPoint Presentation</vt:lpstr>
      <vt:lpstr>PowerPoint Presentation</vt:lpstr>
      <vt:lpstr>PowerPoint Presentation</vt:lpstr>
      <vt:lpstr>Demand Forecasting :-</vt:lpstr>
      <vt:lpstr>PowerPoint Presentation</vt:lpstr>
      <vt:lpstr>The significance of Demand Forecasting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Long - term Forecasting :-</vt:lpstr>
      <vt:lpstr>PowerPoint Presentation</vt:lpstr>
      <vt:lpstr>PowerPoint Presentation</vt:lpstr>
      <vt:lpstr>Methods of Forecasting (Techniques of Forecasting)</vt:lpstr>
      <vt:lpstr>PowerPoint Presentation</vt:lpstr>
      <vt:lpstr>PowerPoint Presentation</vt:lpstr>
      <vt:lpstr>PowerPoint Presentation</vt:lpstr>
      <vt:lpstr>(A)  Survey Method :-</vt:lpstr>
      <vt:lpstr>PowerPoint Presentation</vt:lpstr>
      <vt:lpstr>PowerPoint Presentation</vt:lpstr>
      <vt:lpstr>PowerPoint Presentation</vt:lpstr>
      <vt:lpstr>2.  Consumers’ interview method :-</vt:lpstr>
      <vt:lpstr>PowerPoint Presentation</vt:lpstr>
      <vt:lpstr>PowerPoint Presentation</vt:lpstr>
      <vt:lpstr>PowerPoint Presentation</vt:lpstr>
      <vt:lpstr>(ii)  Sample Survey Method :</vt:lpstr>
      <vt:lpstr>Advantages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Grizli777</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Owner</dc:creator>
  <cp:lastModifiedBy>SDM PG</cp:lastModifiedBy>
  <cp:revision>24</cp:revision>
  <dcterms:created xsi:type="dcterms:W3CDTF">2012-01-31T06:33:40Z</dcterms:created>
  <dcterms:modified xsi:type="dcterms:W3CDTF">2020-10-19T11:48:18Z</dcterms:modified>
</cp:coreProperties>
</file>