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590" autoAdjust="0"/>
  </p:normalViewPr>
  <p:slideViewPr>
    <p:cSldViewPr>
      <p:cViewPr varScale="1">
        <p:scale>
          <a:sx n="67" d="100"/>
          <a:sy n="67" d="100"/>
        </p:scale>
        <p:origin x="-137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CD6E0D-3E17-420B-B187-3DAC5FA7962B}" type="datetimeFigureOut">
              <a:rPr lang="en-US" smtClean="0"/>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2974719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CD6E0D-3E17-420B-B187-3DAC5FA7962B}" type="datetimeFigureOut">
              <a:rPr lang="en-US" smtClean="0"/>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1906276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CD6E0D-3E17-420B-B187-3DAC5FA7962B}" type="datetimeFigureOut">
              <a:rPr lang="en-US" smtClean="0"/>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3497967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CD6E0D-3E17-420B-B187-3DAC5FA7962B}" type="datetimeFigureOut">
              <a:rPr lang="en-US" smtClean="0"/>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14273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CD6E0D-3E17-420B-B187-3DAC5FA7962B}" type="datetimeFigureOut">
              <a:rPr lang="en-US" smtClean="0"/>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4083697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CD6E0D-3E17-420B-B187-3DAC5FA7962B}" type="datetimeFigureOut">
              <a:rPr lang="en-US" smtClean="0"/>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3019802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CD6E0D-3E17-420B-B187-3DAC5FA7962B}" type="datetimeFigureOut">
              <a:rPr lang="en-US" smtClean="0"/>
              <a:t>23-Jun-21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2004504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CD6E0D-3E17-420B-B187-3DAC5FA7962B}" type="datetimeFigureOut">
              <a:rPr lang="en-US" smtClean="0"/>
              <a:t>23-Jun-21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4009719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CD6E0D-3E17-420B-B187-3DAC5FA7962B}" type="datetimeFigureOut">
              <a:rPr lang="en-US" smtClean="0"/>
              <a:t>23-Jun-21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832792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CD6E0D-3E17-420B-B187-3DAC5FA7962B}" type="datetimeFigureOut">
              <a:rPr lang="en-US" smtClean="0"/>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2746626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CD6E0D-3E17-420B-B187-3DAC5FA7962B}" type="datetimeFigureOut">
              <a:rPr lang="en-US" smtClean="0"/>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66644-8B1C-4CED-A19E-4F7ABB7090A0}" type="slidenum">
              <a:rPr lang="en-US" smtClean="0"/>
              <a:t>‹#›</a:t>
            </a:fld>
            <a:endParaRPr lang="en-US"/>
          </a:p>
        </p:txBody>
      </p:sp>
    </p:spTree>
    <p:extLst>
      <p:ext uri="{BB962C8B-B14F-4D97-AF65-F5344CB8AC3E}">
        <p14:creationId xmlns:p14="http://schemas.microsoft.com/office/powerpoint/2010/main" val="2248028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CD6E0D-3E17-420B-B187-3DAC5FA7962B}" type="datetimeFigureOut">
              <a:rPr lang="en-US" smtClean="0"/>
              <a:t>23-Jun-21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E66644-8B1C-4CED-A19E-4F7ABB7090A0}" type="slidenum">
              <a:rPr lang="en-US" smtClean="0"/>
              <a:t>‹#›</a:t>
            </a:fld>
            <a:endParaRPr lang="en-US"/>
          </a:p>
        </p:txBody>
      </p:sp>
    </p:spTree>
    <p:extLst>
      <p:ext uri="{BB962C8B-B14F-4D97-AF65-F5344CB8AC3E}">
        <p14:creationId xmlns:p14="http://schemas.microsoft.com/office/powerpoint/2010/main" val="3564500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873770"/>
            <a:ext cx="7086600" cy="3046988"/>
          </a:xfrm>
          <a:prstGeom prst="rect">
            <a:avLst/>
          </a:prstGeom>
        </p:spPr>
        <p:txBody>
          <a:bodyPr wrap="square">
            <a:spAutoFit/>
          </a:bodyPr>
          <a:lstStyle/>
          <a:p>
            <a:pPr algn="ctr"/>
            <a:r>
              <a:rPr lang="en-US" sz="3200" b="1" dirty="0" smtClean="0">
                <a:solidFill>
                  <a:srgbClr val="00B050"/>
                </a:solidFill>
              </a:rPr>
              <a:t>DR. D. L. HEBBAR,</a:t>
            </a:r>
          </a:p>
          <a:p>
            <a:pPr algn="ctr"/>
            <a:r>
              <a:rPr lang="en-US" sz="3200" b="1" dirty="0" smtClean="0">
                <a:solidFill>
                  <a:srgbClr val="00B050"/>
                </a:solidFill>
              </a:rPr>
              <a:t>HOD OF ECONOMICS</a:t>
            </a:r>
          </a:p>
          <a:p>
            <a:pPr algn="ctr"/>
            <a:r>
              <a:rPr lang="en-US" sz="3200" b="1" dirty="0" smtClean="0">
                <a:solidFill>
                  <a:srgbClr val="00B050"/>
                </a:solidFill>
              </a:rPr>
              <a:t>SDM DEGREE COLLEGE</a:t>
            </a:r>
          </a:p>
          <a:p>
            <a:pPr algn="ctr"/>
            <a:r>
              <a:rPr lang="en-US" sz="3200" b="1" dirty="0" smtClean="0">
                <a:solidFill>
                  <a:srgbClr val="00B050"/>
                </a:solidFill>
              </a:rPr>
              <a:t>HONNAVAR (UTTARA KANNADA)</a:t>
            </a:r>
          </a:p>
          <a:p>
            <a:pPr algn="ctr"/>
            <a:r>
              <a:rPr lang="en-US" sz="3200" b="1" dirty="0" smtClean="0">
                <a:solidFill>
                  <a:srgbClr val="00B050"/>
                </a:solidFill>
              </a:rPr>
              <a:t>CELL: 9448435061</a:t>
            </a:r>
          </a:p>
          <a:p>
            <a:pPr algn="ctr"/>
            <a:r>
              <a:rPr lang="en-US" sz="3200" b="1" dirty="0" smtClean="0">
                <a:solidFill>
                  <a:srgbClr val="00B050"/>
                </a:solidFill>
              </a:rPr>
              <a:t>E-MAIL: dlhebbar@gmail.com</a:t>
            </a:r>
            <a:endParaRPr lang="en-US" sz="3200" dirty="0">
              <a:solidFill>
                <a:srgbClr val="00B050"/>
              </a:solidFill>
            </a:endParaRPr>
          </a:p>
        </p:txBody>
      </p:sp>
      <p:pic>
        <p:nvPicPr>
          <p:cNvPr id="1026" name="Picture 2" descr="Free Vector | Rose bouquet illust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81200" cy="27432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Free Vector | Rose bouquet illust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9070" y="4091066"/>
            <a:ext cx="2016177" cy="2743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ree Vector | Rose bouquet illust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9071" y="0"/>
            <a:ext cx="1981200" cy="27432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Free Vector | Rose bouquet illustr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14800"/>
            <a:ext cx="1981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613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87227108"/>
              </p:ext>
            </p:extLst>
          </p:nvPr>
        </p:nvGraphicFramePr>
        <p:xfrm>
          <a:off x="228600" y="1600200"/>
          <a:ext cx="8667749" cy="5000625"/>
        </p:xfrm>
        <a:graphic>
          <a:graphicData uri="http://schemas.openxmlformats.org/drawingml/2006/table">
            <a:tbl>
              <a:tblPr firstRow="1" firstCol="1" bandRow="1">
                <a:tableStyleId>{5C22544A-7EE6-4342-B048-85BDC9FD1C3A}</a:tableStyleId>
              </a:tblPr>
              <a:tblGrid>
                <a:gridCol w="1010317"/>
                <a:gridCol w="4720335"/>
                <a:gridCol w="2937097"/>
              </a:tblGrid>
              <a:tr h="555625">
                <a:tc>
                  <a:txBody>
                    <a:bodyPr/>
                    <a:lstStyle/>
                    <a:p>
                      <a:pPr marL="0" marR="0" algn="ctr">
                        <a:lnSpc>
                          <a:spcPct val="115000"/>
                        </a:lnSpc>
                        <a:spcBef>
                          <a:spcPts val="0"/>
                        </a:spcBef>
                        <a:spcAft>
                          <a:spcPts val="0"/>
                        </a:spcAft>
                      </a:pPr>
                      <a:r>
                        <a:rPr lang="en-US" sz="2400" dirty="0">
                          <a:effectLst/>
                        </a:rPr>
                        <a:t>Sl. No.</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Items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 in Crore</a:t>
                      </a:r>
                      <a:endParaRPr lang="en-US" sz="2400">
                        <a:effectLst/>
                        <a:latin typeface="Calibri"/>
                        <a:ea typeface="Calibri"/>
                        <a:cs typeface="Times New Roman"/>
                      </a:endParaRPr>
                    </a:p>
                  </a:txBody>
                  <a:tcPr marL="68580" marR="68580" marT="0" marB="0" anchor="ctr"/>
                </a:tc>
              </a:tr>
              <a:tr h="555625">
                <a:tc>
                  <a:txBody>
                    <a:bodyPr/>
                    <a:lstStyle/>
                    <a:p>
                      <a:pPr marL="0" marR="0" algn="ctr">
                        <a:lnSpc>
                          <a:spcPct val="115000"/>
                        </a:lnSpc>
                        <a:spcBef>
                          <a:spcPts val="0"/>
                        </a:spcBef>
                        <a:spcAft>
                          <a:spcPts val="0"/>
                        </a:spcAft>
                      </a:pPr>
                      <a:r>
                        <a:rPr lang="en-US" sz="2400">
                          <a:effectLst/>
                        </a:rPr>
                        <a:t>1.</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Electricals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2,000</a:t>
                      </a:r>
                      <a:endParaRPr lang="en-US" sz="2400">
                        <a:effectLst/>
                        <a:latin typeface="Calibri"/>
                        <a:ea typeface="Calibri"/>
                        <a:cs typeface="Times New Roman"/>
                      </a:endParaRPr>
                    </a:p>
                  </a:txBody>
                  <a:tcPr marL="68580" marR="68580" marT="0" marB="0" anchor="ctr"/>
                </a:tc>
              </a:tr>
              <a:tr h="555625">
                <a:tc>
                  <a:txBody>
                    <a:bodyPr/>
                    <a:lstStyle/>
                    <a:p>
                      <a:pPr marL="0" marR="0" algn="ctr">
                        <a:lnSpc>
                          <a:spcPct val="115000"/>
                        </a:lnSpc>
                        <a:spcBef>
                          <a:spcPts val="0"/>
                        </a:spcBef>
                        <a:spcAft>
                          <a:spcPts val="0"/>
                        </a:spcAft>
                      </a:pPr>
                      <a:r>
                        <a:rPr lang="en-US" sz="2400">
                          <a:effectLst/>
                        </a:rPr>
                        <a:t>2.</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Electronics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3,200</a:t>
                      </a:r>
                      <a:endParaRPr lang="en-US" sz="2400">
                        <a:effectLst/>
                        <a:latin typeface="Calibri"/>
                        <a:ea typeface="Calibri"/>
                        <a:cs typeface="Times New Roman"/>
                      </a:endParaRPr>
                    </a:p>
                  </a:txBody>
                  <a:tcPr marL="68580" marR="68580" marT="0" marB="0" anchor="ctr"/>
                </a:tc>
              </a:tr>
              <a:tr h="555625">
                <a:tc>
                  <a:txBody>
                    <a:bodyPr/>
                    <a:lstStyle/>
                    <a:p>
                      <a:pPr marL="0" marR="0" algn="ctr">
                        <a:lnSpc>
                          <a:spcPct val="115000"/>
                        </a:lnSpc>
                        <a:spcBef>
                          <a:spcPts val="0"/>
                        </a:spcBef>
                        <a:spcAft>
                          <a:spcPts val="0"/>
                        </a:spcAft>
                      </a:pPr>
                      <a:r>
                        <a:rPr lang="en-US" sz="2400">
                          <a:effectLst/>
                        </a:rPr>
                        <a:t>3.</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IT products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800</a:t>
                      </a:r>
                      <a:endParaRPr lang="en-US" sz="2400">
                        <a:effectLst/>
                        <a:latin typeface="Calibri"/>
                        <a:ea typeface="Calibri"/>
                        <a:cs typeface="Times New Roman"/>
                      </a:endParaRPr>
                    </a:p>
                  </a:txBody>
                  <a:tcPr marL="68580" marR="68580" marT="0" marB="0" anchor="ctr"/>
                </a:tc>
              </a:tr>
              <a:tr h="555625">
                <a:tc>
                  <a:txBody>
                    <a:bodyPr/>
                    <a:lstStyle/>
                    <a:p>
                      <a:pPr marL="0" marR="0" algn="ctr">
                        <a:lnSpc>
                          <a:spcPct val="115000"/>
                        </a:lnSpc>
                        <a:spcBef>
                          <a:spcPts val="0"/>
                        </a:spcBef>
                        <a:spcAft>
                          <a:spcPts val="0"/>
                        </a:spcAft>
                      </a:pPr>
                      <a:r>
                        <a:rPr lang="en-US" sz="2400">
                          <a:effectLst/>
                        </a:rPr>
                        <a:t>4.</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BT products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300</a:t>
                      </a:r>
                      <a:endParaRPr lang="en-US" sz="2400">
                        <a:effectLst/>
                        <a:latin typeface="Calibri"/>
                        <a:ea typeface="Calibri"/>
                        <a:cs typeface="Times New Roman"/>
                      </a:endParaRPr>
                    </a:p>
                  </a:txBody>
                  <a:tcPr marL="68580" marR="68580" marT="0" marB="0" anchor="ctr"/>
                </a:tc>
              </a:tr>
              <a:tr h="555625">
                <a:tc>
                  <a:txBody>
                    <a:bodyPr/>
                    <a:lstStyle/>
                    <a:p>
                      <a:pPr marL="0" marR="0" algn="ctr">
                        <a:lnSpc>
                          <a:spcPct val="115000"/>
                        </a:lnSpc>
                        <a:spcBef>
                          <a:spcPts val="0"/>
                        </a:spcBef>
                        <a:spcAft>
                          <a:spcPts val="0"/>
                        </a:spcAft>
                      </a:pPr>
                      <a:r>
                        <a:rPr lang="en-US" sz="2400">
                          <a:effectLst/>
                        </a:rPr>
                        <a:t>5.</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Gifts received on the Republic Day</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480</a:t>
                      </a:r>
                      <a:endParaRPr lang="en-US" sz="2400">
                        <a:effectLst/>
                        <a:latin typeface="Calibri"/>
                        <a:ea typeface="Calibri"/>
                        <a:cs typeface="Times New Roman"/>
                      </a:endParaRPr>
                    </a:p>
                  </a:txBody>
                  <a:tcPr marL="68580" marR="68580" marT="0" marB="0" anchor="ctr"/>
                </a:tc>
              </a:tr>
              <a:tr h="555625">
                <a:tc>
                  <a:txBody>
                    <a:bodyPr/>
                    <a:lstStyle/>
                    <a:p>
                      <a:pPr marL="0" marR="0" algn="ctr">
                        <a:lnSpc>
                          <a:spcPct val="115000"/>
                        </a:lnSpc>
                        <a:spcBef>
                          <a:spcPts val="0"/>
                        </a:spcBef>
                        <a:spcAft>
                          <a:spcPts val="0"/>
                        </a:spcAft>
                      </a:pPr>
                      <a:r>
                        <a:rPr lang="en-US" sz="2400">
                          <a:effectLst/>
                        </a:rPr>
                        <a:t>6.</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Gifts offered to Japan</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360</a:t>
                      </a:r>
                      <a:endParaRPr lang="en-US" sz="2400">
                        <a:effectLst/>
                        <a:latin typeface="Calibri"/>
                        <a:ea typeface="Calibri"/>
                        <a:cs typeface="Times New Roman"/>
                      </a:endParaRPr>
                    </a:p>
                  </a:txBody>
                  <a:tcPr marL="68580" marR="68580" marT="0" marB="0" anchor="ctr"/>
                </a:tc>
              </a:tr>
              <a:tr h="555625">
                <a:tc>
                  <a:txBody>
                    <a:bodyPr/>
                    <a:lstStyle/>
                    <a:p>
                      <a:pPr marL="0" marR="0" algn="ctr">
                        <a:lnSpc>
                          <a:spcPct val="115000"/>
                        </a:lnSpc>
                        <a:spcBef>
                          <a:spcPts val="0"/>
                        </a:spcBef>
                        <a:spcAft>
                          <a:spcPts val="0"/>
                        </a:spcAft>
                      </a:pPr>
                      <a:r>
                        <a:rPr lang="en-US" sz="2400">
                          <a:effectLst/>
                        </a:rPr>
                        <a:t>7.</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Capital received </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720</a:t>
                      </a:r>
                      <a:endParaRPr lang="en-US" sz="2400">
                        <a:effectLst/>
                        <a:latin typeface="Calibri"/>
                        <a:ea typeface="Calibri"/>
                        <a:cs typeface="Times New Roman"/>
                      </a:endParaRPr>
                    </a:p>
                  </a:txBody>
                  <a:tcPr marL="68580" marR="68580" marT="0" marB="0" anchor="ctr"/>
                </a:tc>
              </a:tr>
              <a:tr h="555625">
                <a:tc>
                  <a:txBody>
                    <a:bodyPr/>
                    <a:lstStyle/>
                    <a:p>
                      <a:pPr marL="0" marR="0" algn="ctr">
                        <a:lnSpc>
                          <a:spcPct val="115000"/>
                        </a:lnSpc>
                        <a:spcBef>
                          <a:spcPts val="0"/>
                        </a:spcBef>
                        <a:spcAft>
                          <a:spcPts val="0"/>
                        </a:spcAft>
                      </a:pPr>
                      <a:r>
                        <a:rPr lang="en-US" sz="2400">
                          <a:effectLst/>
                        </a:rPr>
                        <a:t>8.</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Capital payment</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140</a:t>
                      </a:r>
                      <a:endParaRPr lang="en-US" sz="24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76200" y="62805"/>
            <a:ext cx="89916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Illustration of BOP:</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Prepare current account and capital account BOP of India by using the following data:</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71194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47288600"/>
              </p:ext>
            </p:extLst>
          </p:nvPr>
        </p:nvGraphicFramePr>
        <p:xfrm>
          <a:off x="76200" y="914048"/>
          <a:ext cx="8991600" cy="5327718"/>
        </p:xfrm>
        <a:graphic>
          <a:graphicData uri="http://schemas.openxmlformats.org/drawingml/2006/table">
            <a:tbl>
              <a:tblPr firstRow="1" firstCol="1" bandRow="1">
                <a:tableStyleId>{5C22544A-7EE6-4342-B048-85BDC9FD1C3A}</a:tableStyleId>
              </a:tblPr>
              <a:tblGrid>
                <a:gridCol w="2467620"/>
                <a:gridCol w="1774658"/>
                <a:gridCol w="2939922"/>
                <a:gridCol w="1809400"/>
              </a:tblGrid>
              <a:tr h="1495978">
                <a:tc>
                  <a:txBody>
                    <a:bodyPr/>
                    <a:lstStyle/>
                    <a:p>
                      <a:pPr marL="0" marR="0" algn="ctr">
                        <a:lnSpc>
                          <a:spcPct val="115000"/>
                        </a:lnSpc>
                        <a:spcBef>
                          <a:spcPts val="0"/>
                        </a:spcBef>
                        <a:spcAft>
                          <a:spcPts val="0"/>
                        </a:spcAft>
                      </a:pPr>
                      <a:r>
                        <a:rPr lang="en-US" sz="2400" dirty="0">
                          <a:effectLst/>
                        </a:rPr>
                        <a:t>Credit</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Debit</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r>
              <a:tr h="771682">
                <a:tc>
                  <a:txBody>
                    <a:bodyPr/>
                    <a:lstStyle/>
                    <a:p>
                      <a:pPr marL="0" marR="0">
                        <a:lnSpc>
                          <a:spcPct val="115000"/>
                        </a:lnSpc>
                        <a:spcBef>
                          <a:spcPts val="0"/>
                        </a:spcBef>
                        <a:spcAft>
                          <a:spcPts val="0"/>
                        </a:spcAft>
                      </a:pPr>
                      <a:r>
                        <a:rPr lang="en-US" sz="2400">
                          <a:effectLst/>
                        </a:rPr>
                        <a:t>Export of Electricals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2,000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Electronics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3,200</a:t>
                      </a:r>
                      <a:endParaRPr lang="en-US" sz="2400">
                        <a:effectLst/>
                        <a:latin typeface="Calibri"/>
                        <a:ea typeface="Calibri"/>
                        <a:cs typeface="Times New Roman"/>
                      </a:endParaRPr>
                    </a:p>
                  </a:txBody>
                  <a:tcPr marL="68580" marR="68580" marT="0" marB="0" anchor="ctr"/>
                </a:tc>
              </a:tr>
              <a:tr h="1495978">
                <a:tc>
                  <a:txBody>
                    <a:bodyPr/>
                    <a:lstStyle/>
                    <a:p>
                      <a:pPr marL="0" marR="0">
                        <a:lnSpc>
                          <a:spcPct val="115000"/>
                        </a:lnSpc>
                        <a:spcBef>
                          <a:spcPts val="0"/>
                        </a:spcBef>
                        <a:spcAft>
                          <a:spcPts val="0"/>
                        </a:spcAft>
                      </a:pPr>
                      <a:r>
                        <a:rPr lang="en-US" sz="2400">
                          <a:effectLst/>
                        </a:rPr>
                        <a:t>Export of IT Products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800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BT products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3,000</a:t>
                      </a:r>
                      <a:endParaRPr lang="en-US" sz="2400">
                        <a:effectLst/>
                        <a:latin typeface="Calibri"/>
                        <a:ea typeface="Calibri"/>
                        <a:cs typeface="Times New Roman"/>
                      </a:endParaRPr>
                    </a:p>
                  </a:txBody>
                  <a:tcPr marL="68580" marR="68580" marT="0" marB="0" anchor="ctr"/>
                </a:tc>
              </a:tr>
              <a:tr h="769161">
                <a:tc>
                  <a:txBody>
                    <a:bodyPr/>
                    <a:lstStyle/>
                    <a:p>
                      <a:pPr marL="0" marR="0">
                        <a:lnSpc>
                          <a:spcPct val="115000"/>
                        </a:lnSpc>
                        <a:spcBef>
                          <a:spcPts val="0"/>
                        </a:spcBef>
                        <a:spcAft>
                          <a:spcPts val="0"/>
                        </a:spcAft>
                      </a:pPr>
                      <a:r>
                        <a:rPr lang="en-US" sz="2400">
                          <a:effectLst/>
                        </a:rPr>
                        <a:t>Gift Received</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480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Gifts Offered to Japan</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360</a:t>
                      </a:r>
                      <a:endParaRPr lang="en-US" sz="2400">
                        <a:effectLst/>
                        <a:latin typeface="Calibri"/>
                        <a:ea typeface="Calibri"/>
                        <a:cs typeface="Times New Roman"/>
                      </a:endParaRPr>
                    </a:p>
                  </a:txBody>
                  <a:tcPr marL="68580" marR="68580" marT="0" marB="0" anchor="ctr"/>
                </a:tc>
              </a:tr>
              <a:tr h="725353">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3,280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3,860</a:t>
                      </a:r>
                      <a:endParaRPr lang="en-US" sz="24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76200" y="55602"/>
            <a:ext cx="89916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0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Current Account BOP of India</a:t>
            </a:r>
            <a:endParaRPr kumimoji="0" lang="en-US" sz="3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104774" y="6324600"/>
            <a:ext cx="8810625" cy="523220"/>
          </a:xfrm>
          <a:prstGeom prst="rect">
            <a:avLst/>
          </a:prstGeom>
        </p:spPr>
        <p:txBody>
          <a:bodyPr wrap="square">
            <a:spAutoFit/>
          </a:bodyPr>
          <a:lstStyle/>
          <a:p>
            <a:r>
              <a:rPr lang="en-US" sz="2800" b="1" dirty="0"/>
              <a:t>∴ Net Balance 3,280 – 3,860 = -580</a:t>
            </a:r>
            <a:endParaRPr lang="en-US" sz="2800" dirty="0"/>
          </a:p>
        </p:txBody>
      </p:sp>
    </p:spTree>
    <p:extLst>
      <p:ext uri="{BB962C8B-B14F-4D97-AF65-F5344CB8AC3E}">
        <p14:creationId xmlns:p14="http://schemas.microsoft.com/office/powerpoint/2010/main" val="1719881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84805181"/>
              </p:ext>
            </p:extLst>
          </p:nvPr>
        </p:nvGraphicFramePr>
        <p:xfrm>
          <a:off x="0" y="623887"/>
          <a:ext cx="8991601" cy="4024312"/>
        </p:xfrm>
        <a:graphic>
          <a:graphicData uri="http://schemas.openxmlformats.org/drawingml/2006/table">
            <a:tbl>
              <a:tblPr firstRow="1" firstCol="1" bandRow="1">
                <a:tableStyleId>{5C22544A-7EE6-4342-B048-85BDC9FD1C3A}</a:tableStyleId>
              </a:tblPr>
              <a:tblGrid>
                <a:gridCol w="2467620"/>
                <a:gridCol w="1774658"/>
                <a:gridCol w="2939923"/>
                <a:gridCol w="1809400"/>
              </a:tblGrid>
              <a:tr h="2008560">
                <a:tc>
                  <a:txBody>
                    <a:bodyPr/>
                    <a:lstStyle/>
                    <a:p>
                      <a:pPr marL="0" marR="0" algn="ctr">
                        <a:lnSpc>
                          <a:spcPct val="115000"/>
                        </a:lnSpc>
                        <a:spcBef>
                          <a:spcPts val="0"/>
                        </a:spcBef>
                        <a:spcAft>
                          <a:spcPts val="0"/>
                        </a:spcAft>
                      </a:pPr>
                      <a:r>
                        <a:rPr lang="en-US" sz="2400" dirty="0">
                          <a:effectLst/>
                        </a:rPr>
                        <a:t>Credit</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Debit</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r>
              <a:tr h="1325673">
                <a:tc>
                  <a:txBody>
                    <a:bodyPr/>
                    <a:lstStyle/>
                    <a:p>
                      <a:pPr marL="0" marR="0">
                        <a:lnSpc>
                          <a:spcPct val="115000"/>
                        </a:lnSpc>
                        <a:spcBef>
                          <a:spcPts val="0"/>
                        </a:spcBef>
                        <a:spcAft>
                          <a:spcPts val="0"/>
                        </a:spcAft>
                      </a:pPr>
                      <a:r>
                        <a:rPr lang="en-US" sz="2400">
                          <a:effectLst/>
                        </a:rPr>
                        <a:t>Capital Received</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720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Capital Payments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140</a:t>
                      </a:r>
                      <a:endParaRPr lang="en-US" sz="2400">
                        <a:effectLst/>
                        <a:latin typeface="Calibri"/>
                        <a:ea typeface="Calibri"/>
                        <a:cs typeface="Times New Roman"/>
                      </a:endParaRPr>
                    </a:p>
                  </a:txBody>
                  <a:tcPr marL="68580" marR="68580" marT="0" marB="0" anchor="ctr"/>
                </a:tc>
              </a:tr>
              <a:tr h="690079">
                <a:tc>
                  <a:txBody>
                    <a:bodyPr/>
                    <a:lstStyle/>
                    <a:p>
                      <a:pPr marL="0" marR="0" algn="ctr">
                        <a:lnSpc>
                          <a:spcPct val="115000"/>
                        </a:lnSpc>
                        <a:spcBef>
                          <a:spcPts val="0"/>
                        </a:spcBef>
                        <a:spcAft>
                          <a:spcPts val="0"/>
                        </a:spcAft>
                      </a:pPr>
                      <a:r>
                        <a:rPr lang="en-US" sz="2400" dirty="0">
                          <a:effectLst/>
                        </a:rPr>
                        <a:t>Total</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720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140</a:t>
                      </a:r>
                      <a:endParaRPr lang="en-US" sz="24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114300" y="5181600"/>
            <a:ext cx="89154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000" b="1" i="0" u="none" strike="noStrike" cap="none" normalizeH="0" baseline="0" dirty="0" smtClean="0">
                <a:ln>
                  <a:noFill/>
                </a:ln>
                <a:solidFill>
                  <a:schemeClr val="tx1"/>
                </a:solidFill>
                <a:effectLst/>
                <a:latin typeface="Cambria Math" pitchFamily="18" charset="0"/>
                <a:ea typeface="Calibri" pitchFamily="34" charset="0"/>
                <a:cs typeface="Times New Roman" pitchFamily="18" charset="0"/>
              </a:rPr>
              <a:t>∴</a:t>
            </a:r>
            <a:r>
              <a:rPr kumimoji="0" lang="en-US" sz="30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Net Balance of Capital Account 720 </a:t>
            </a:r>
            <a:r>
              <a:rPr kumimoji="0" lang="en-US" sz="30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0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140 = 580</a:t>
            </a:r>
            <a:endParaRPr kumimoji="0" lang="en-US" sz="3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0" y="55602"/>
            <a:ext cx="9144000" cy="553998"/>
          </a:xfrm>
          <a:prstGeom prst="rect">
            <a:avLst/>
          </a:prstGeom>
        </p:spPr>
        <p:txBody>
          <a:bodyPr wrap="square">
            <a:spAutoFit/>
          </a:bodyPr>
          <a:lstStyle/>
          <a:p>
            <a:pPr lvl="0" fontAlgn="base">
              <a:spcBef>
                <a:spcPct val="0"/>
              </a:spcBef>
              <a:spcAft>
                <a:spcPct val="0"/>
              </a:spcAft>
            </a:pPr>
            <a:r>
              <a:rPr lang="en-US" sz="3000" b="1" dirty="0">
                <a:latin typeface="Book Antiqua" pitchFamily="18" charset="0"/>
                <a:ea typeface="Calibri" pitchFamily="34" charset="0"/>
                <a:cs typeface="Times New Roman" pitchFamily="18" charset="0"/>
              </a:rPr>
              <a:t>Capital Account BOP of India</a:t>
            </a:r>
            <a:endParaRPr lang="en-US" sz="3000" dirty="0">
              <a:latin typeface="Arial" pitchFamily="34" charset="0"/>
              <a:cs typeface="Arial" pitchFamily="34" charset="0"/>
            </a:endParaRPr>
          </a:p>
        </p:txBody>
      </p:sp>
    </p:spTree>
    <p:extLst>
      <p:ext uri="{BB962C8B-B14F-4D97-AF65-F5344CB8AC3E}">
        <p14:creationId xmlns:p14="http://schemas.microsoft.com/office/powerpoint/2010/main" val="1611340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67214765"/>
              </p:ext>
            </p:extLst>
          </p:nvPr>
        </p:nvGraphicFramePr>
        <p:xfrm>
          <a:off x="152400" y="706398"/>
          <a:ext cx="8915400" cy="2722601"/>
        </p:xfrm>
        <a:graphic>
          <a:graphicData uri="http://schemas.openxmlformats.org/drawingml/2006/table">
            <a:tbl>
              <a:tblPr firstRow="1" firstCol="1" bandRow="1">
                <a:tableStyleId>{5C22544A-7EE6-4342-B048-85BDC9FD1C3A}</a:tableStyleId>
              </a:tblPr>
              <a:tblGrid>
                <a:gridCol w="3477171"/>
                <a:gridCol w="1812743"/>
                <a:gridCol w="1812743"/>
                <a:gridCol w="1812743"/>
              </a:tblGrid>
              <a:tr h="1109180">
                <a:tc>
                  <a:txBody>
                    <a:bodyPr/>
                    <a:lstStyle/>
                    <a:p>
                      <a:pPr marL="0" marR="0" algn="ctr">
                        <a:lnSpc>
                          <a:spcPct val="115000"/>
                        </a:lnSpc>
                        <a:spcBef>
                          <a:spcPts val="0"/>
                        </a:spcBef>
                        <a:spcAft>
                          <a:spcPts val="0"/>
                        </a:spcAft>
                      </a:pPr>
                      <a:r>
                        <a:rPr lang="en-US" sz="2400" dirty="0">
                          <a:effectLst/>
                        </a:rPr>
                        <a:t>Particulars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Credit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Debit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Balance</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r>
              <a:tr h="537807">
                <a:tc>
                  <a:txBody>
                    <a:bodyPr/>
                    <a:lstStyle/>
                    <a:p>
                      <a:pPr marL="0" marR="0" algn="ctr">
                        <a:lnSpc>
                          <a:spcPct val="115000"/>
                        </a:lnSpc>
                        <a:spcBef>
                          <a:spcPts val="0"/>
                        </a:spcBef>
                        <a:spcAft>
                          <a:spcPts val="0"/>
                        </a:spcAft>
                      </a:pPr>
                      <a:r>
                        <a:rPr lang="en-US" sz="2400">
                          <a:effectLst/>
                        </a:rPr>
                        <a:t>Balance on Current A/c</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3,280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3,860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-580</a:t>
                      </a:r>
                      <a:endParaRPr lang="en-US" sz="2400">
                        <a:effectLst/>
                        <a:latin typeface="Calibri"/>
                        <a:ea typeface="Calibri"/>
                        <a:cs typeface="Times New Roman"/>
                      </a:endParaRPr>
                    </a:p>
                  </a:txBody>
                  <a:tcPr marL="68580" marR="68580" marT="0" marB="0" anchor="ctr"/>
                </a:tc>
              </a:tr>
              <a:tr h="537807">
                <a:tc>
                  <a:txBody>
                    <a:bodyPr/>
                    <a:lstStyle/>
                    <a:p>
                      <a:pPr marL="0" marR="0" algn="ctr">
                        <a:lnSpc>
                          <a:spcPct val="115000"/>
                        </a:lnSpc>
                        <a:spcBef>
                          <a:spcPts val="0"/>
                        </a:spcBef>
                        <a:spcAft>
                          <a:spcPts val="0"/>
                        </a:spcAft>
                      </a:pPr>
                      <a:r>
                        <a:rPr lang="en-US" sz="2400">
                          <a:effectLst/>
                        </a:rPr>
                        <a:t>Balance on Capital A/c</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720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140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580</a:t>
                      </a:r>
                      <a:endParaRPr lang="en-US" sz="2400">
                        <a:effectLst/>
                        <a:latin typeface="Calibri"/>
                        <a:ea typeface="Calibri"/>
                        <a:cs typeface="Times New Roman"/>
                      </a:endParaRPr>
                    </a:p>
                  </a:txBody>
                  <a:tcPr marL="68580" marR="68580" marT="0" marB="0" anchor="ctr"/>
                </a:tc>
              </a:tr>
              <a:tr h="537807">
                <a:tc>
                  <a:txBody>
                    <a:bodyPr/>
                    <a:lstStyle/>
                    <a:p>
                      <a:pPr marL="0" marR="0" algn="ctr">
                        <a:lnSpc>
                          <a:spcPct val="115000"/>
                        </a:lnSpc>
                        <a:spcBef>
                          <a:spcPts val="0"/>
                        </a:spcBef>
                        <a:spcAft>
                          <a:spcPts val="0"/>
                        </a:spcAft>
                      </a:pPr>
                      <a:r>
                        <a:rPr lang="en-US" sz="2400" dirty="0">
                          <a:effectLst/>
                        </a:rPr>
                        <a:t>Total BOP A/c (1+2)</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4,000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4,000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000</a:t>
                      </a:r>
                      <a:endParaRPr lang="en-US" sz="24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152400" y="3695343"/>
            <a:ext cx="8763000"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0" i="0" u="none" strike="noStrike" cap="none" normalizeH="0" baseline="0" dirty="0" smtClean="0">
                <a:ln>
                  <a:noFill/>
                </a:ln>
                <a:solidFill>
                  <a:schemeClr val="tx1"/>
                </a:solidFill>
                <a:effectLst/>
                <a:latin typeface="Cambria Math" pitchFamily="18" charset="0"/>
                <a:ea typeface="Calibri" pitchFamily="34" charset="0"/>
                <a:cs typeface="Times New Roman" pitchFamily="18" charset="0"/>
              </a:rPr>
              <a:t>∴</a:t>
            </a:r>
            <a:r>
              <a:rPr kumimoji="0" lang="en-US" sz="30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as per this illustration the current account position of India is negative worth </a:t>
            </a:r>
            <a:r>
              <a:rPr kumimoji="0" lang="en-US" sz="3000" b="0" i="0" u="none" strike="noStrike" cap="none" normalizeH="0" baseline="0" dirty="0" err="1" smtClean="0">
                <a:ln>
                  <a:noFill/>
                </a:ln>
                <a:solidFill>
                  <a:schemeClr val="tx1"/>
                </a:solidFill>
                <a:effectLst/>
                <a:latin typeface="Book Antiqua" pitchFamily="18" charset="0"/>
                <a:ea typeface="Calibri" pitchFamily="34" charset="0"/>
                <a:cs typeface="Times New Roman" pitchFamily="18" charset="0"/>
              </a:rPr>
              <a:t>Rs</a:t>
            </a:r>
            <a:r>
              <a:rPr kumimoji="0" lang="en-US" sz="30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580 </a:t>
            </a:r>
            <a:r>
              <a:rPr kumimoji="0" lang="en-US" sz="3000" b="0" i="0" u="none" strike="noStrike" cap="none" normalizeH="0" baseline="0" dirty="0" err="1" smtClean="0">
                <a:ln>
                  <a:noFill/>
                </a:ln>
                <a:solidFill>
                  <a:schemeClr val="tx1"/>
                </a:solidFill>
                <a:effectLst/>
                <a:latin typeface="Book Antiqua" pitchFamily="18" charset="0"/>
                <a:ea typeface="Calibri" pitchFamily="34" charset="0"/>
                <a:cs typeface="Times New Roman" pitchFamily="18" charset="0"/>
              </a:rPr>
              <a:t>crore</a:t>
            </a:r>
            <a:r>
              <a:rPr kumimoji="0" lang="en-US" sz="30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But the capital account has surplus of 580 </a:t>
            </a:r>
            <a:r>
              <a:rPr kumimoji="0" lang="en-US" sz="3000" b="0" i="0" u="none" strike="noStrike" cap="none" normalizeH="0" baseline="0" dirty="0" err="1" smtClean="0">
                <a:ln>
                  <a:noFill/>
                </a:ln>
                <a:solidFill>
                  <a:schemeClr val="tx1"/>
                </a:solidFill>
                <a:effectLst/>
                <a:latin typeface="Book Antiqua" pitchFamily="18" charset="0"/>
                <a:ea typeface="Calibri" pitchFamily="34" charset="0"/>
                <a:cs typeface="Times New Roman" pitchFamily="18" charset="0"/>
              </a:rPr>
              <a:t>crore</a:t>
            </a:r>
            <a:r>
              <a:rPr kumimoji="0" lang="en-US" sz="30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hence the overall position of BOP of India is balanced.</a:t>
            </a:r>
            <a:endParaRPr kumimoji="0" lang="en-US" sz="3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22123" y="152400"/>
            <a:ext cx="9045677" cy="553998"/>
          </a:xfrm>
          <a:prstGeom prst="rect">
            <a:avLst/>
          </a:prstGeom>
        </p:spPr>
        <p:txBody>
          <a:bodyPr wrap="square">
            <a:spAutoFit/>
          </a:bodyPr>
          <a:lstStyle/>
          <a:p>
            <a:pPr lvl="0" algn="just" fontAlgn="base">
              <a:spcBef>
                <a:spcPct val="0"/>
              </a:spcBef>
              <a:spcAft>
                <a:spcPct val="0"/>
              </a:spcAft>
            </a:pPr>
            <a:r>
              <a:rPr lang="en-US" sz="3000" b="1" dirty="0">
                <a:latin typeface="Book Antiqua" pitchFamily="18" charset="0"/>
                <a:ea typeface="Calibri" pitchFamily="34" charset="0"/>
                <a:cs typeface="Times New Roman" pitchFamily="18" charset="0"/>
              </a:rPr>
              <a:t>External Balance:</a:t>
            </a:r>
            <a:endParaRPr lang="en-US" sz="3000" dirty="0">
              <a:latin typeface="Arial" pitchFamily="34" charset="0"/>
              <a:cs typeface="Arial" pitchFamily="34" charset="0"/>
            </a:endParaRPr>
          </a:p>
        </p:txBody>
      </p:sp>
    </p:spTree>
    <p:extLst>
      <p:ext uri="{BB962C8B-B14F-4D97-AF65-F5344CB8AC3E}">
        <p14:creationId xmlns:p14="http://schemas.microsoft.com/office/powerpoint/2010/main" val="2113258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54107"/>
          </a:xfrm>
          <a:prstGeom prst="rect">
            <a:avLst/>
          </a:prstGeom>
        </p:spPr>
        <p:txBody>
          <a:bodyPr wrap="square">
            <a:spAutoFit/>
          </a:bodyPr>
          <a:lstStyle/>
          <a:p>
            <a:r>
              <a:rPr lang="en-US" sz="2800" b="1" dirty="0"/>
              <a:t>Illustration No. 2:</a:t>
            </a:r>
            <a:endParaRPr lang="en-US" sz="2800" dirty="0"/>
          </a:p>
          <a:p>
            <a:r>
              <a:rPr lang="en-US" sz="2800" dirty="0"/>
              <a:t>Following are the items of Export &amp; Imports of India</a:t>
            </a:r>
          </a:p>
        </p:txBody>
      </p:sp>
      <p:graphicFrame>
        <p:nvGraphicFramePr>
          <p:cNvPr id="3" name="Table 2"/>
          <p:cNvGraphicFramePr>
            <a:graphicFrameLocks noGrp="1"/>
          </p:cNvGraphicFramePr>
          <p:nvPr>
            <p:extLst>
              <p:ext uri="{D42A27DB-BD31-4B8C-83A1-F6EECF244321}">
                <p14:modId xmlns:p14="http://schemas.microsoft.com/office/powerpoint/2010/main" val="1767803090"/>
              </p:ext>
            </p:extLst>
          </p:nvPr>
        </p:nvGraphicFramePr>
        <p:xfrm>
          <a:off x="28574" y="1066800"/>
          <a:ext cx="8963025" cy="3886200"/>
        </p:xfrm>
        <a:graphic>
          <a:graphicData uri="http://schemas.openxmlformats.org/drawingml/2006/table">
            <a:tbl>
              <a:tblPr firstRow="1" firstCol="1" bandRow="1">
                <a:tableStyleId>{5C22544A-7EE6-4342-B048-85BDC9FD1C3A}</a:tableStyleId>
              </a:tblPr>
              <a:tblGrid>
                <a:gridCol w="1044735"/>
                <a:gridCol w="4881138"/>
                <a:gridCol w="3037152"/>
              </a:tblGrid>
              <a:tr h="431800">
                <a:tc>
                  <a:txBody>
                    <a:bodyPr/>
                    <a:lstStyle/>
                    <a:p>
                      <a:pPr marL="0" marR="0" algn="ctr">
                        <a:lnSpc>
                          <a:spcPct val="115000"/>
                        </a:lnSpc>
                        <a:spcBef>
                          <a:spcPts val="0"/>
                        </a:spcBef>
                        <a:spcAft>
                          <a:spcPts val="0"/>
                        </a:spcAft>
                      </a:pPr>
                      <a:r>
                        <a:rPr lang="en-US" sz="2400">
                          <a:effectLst/>
                        </a:rPr>
                        <a:t>Sl. No.</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Items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 in Crore</a:t>
                      </a:r>
                      <a:endParaRPr lang="en-US" sz="2400">
                        <a:effectLst/>
                        <a:latin typeface="Calibri"/>
                        <a:ea typeface="Calibri"/>
                        <a:cs typeface="Times New Roman"/>
                      </a:endParaRPr>
                    </a:p>
                  </a:txBody>
                  <a:tcPr marL="68580" marR="68580" marT="0" marB="0" anchor="ctr"/>
                </a:tc>
              </a:tr>
              <a:tr h="431800">
                <a:tc>
                  <a:txBody>
                    <a:bodyPr/>
                    <a:lstStyle/>
                    <a:p>
                      <a:pPr marL="0" marR="0" algn="ctr">
                        <a:lnSpc>
                          <a:spcPct val="115000"/>
                        </a:lnSpc>
                        <a:spcBef>
                          <a:spcPts val="0"/>
                        </a:spcBef>
                        <a:spcAft>
                          <a:spcPts val="0"/>
                        </a:spcAft>
                      </a:pPr>
                      <a:r>
                        <a:rPr lang="en-US" sz="2400">
                          <a:effectLst/>
                        </a:rPr>
                        <a:t>1.</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Goods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50,000</a:t>
                      </a:r>
                      <a:endParaRPr lang="en-US" sz="2400">
                        <a:effectLst/>
                        <a:latin typeface="Calibri"/>
                        <a:ea typeface="Calibri"/>
                        <a:cs typeface="Times New Roman"/>
                      </a:endParaRPr>
                    </a:p>
                  </a:txBody>
                  <a:tcPr marL="68580" marR="68580" marT="0" marB="0" anchor="ctr"/>
                </a:tc>
              </a:tr>
              <a:tr h="431800">
                <a:tc>
                  <a:txBody>
                    <a:bodyPr/>
                    <a:lstStyle/>
                    <a:p>
                      <a:pPr marL="0" marR="0" algn="ctr">
                        <a:lnSpc>
                          <a:spcPct val="115000"/>
                        </a:lnSpc>
                        <a:spcBef>
                          <a:spcPts val="0"/>
                        </a:spcBef>
                        <a:spcAft>
                          <a:spcPts val="0"/>
                        </a:spcAft>
                      </a:pPr>
                      <a:r>
                        <a:rPr lang="en-US" sz="2400">
                          <a:effectLst/>
                        </a:rPr>
                        <a:t>2.</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Services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20,000</a:t>
                      </a:r>
                      <a:endParaRPr lang="en-US" sz="2400">
                        <a:effectLst/>
                        <a:latin typeface="Calibri"/>
                        <a:ea typeface="Calibri"/>
                        <a:cs typeface="Times New Roman"/>
                      </a:endParaRPr>
                    </a:p>
                  </a:txBody>
                  <a:tcPr marL="68580" marR="68580" marT="0" marB="0" anchor="ctr"/>
                </a:tc>
              </a:tr>
              <a:tr h="431800">
                <a:tc>
                  <a:txBody>
                    <a:bodyPr/>
                    <a:lstStyle/>
                    <a:p>
                      <a:pPr marL="0" marR="0" algn="ctr">
                        <a:lnSpc>
                          <a:spcPct val="115000"/>
                        </a:lnSpc>
                        <a:spcBef>
                          <a:spcPts val="0"/>
                        </a:spcBef>
                        <a:spcAft>
                          <a:spcPts val="0"/>
                        </a:spcAft>
                      </a:pPr>
                      <a:r>
                        <a:rPr lang="en-US" sz="2400">
                          <a:effectLst/>
                        </a:rPr>
                        <a:t>3.</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Gifts received from Japan</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12,000</a:t>
                      </a:r>
                      <a:endParaRPr lang="en-US" sz="2400">
                        <a:effectLst/>
                        <a:latin typeface="Calibri"/>
                        <a:ea typeface="Calibri"/>
                        <a:cs typeface="Times New Roman"/>
                      </a:endParaRPr>
                    </a:p>
                  </a:txBody>
                  <a:tcPr marL="68580" marR="68580" marT="0" marB="0" anchor="ctr"/>
                </a:tc>
              </a:tr>
              <a:tr h="431800">
                <a:tc>
                  <a:txBody>
                    <a:bodyPr/>
                    <a:lstStyle/>
                    <a:p>
                      <a:pPr marL="0" marR="0" algn="ctr">
                        <a:lnSpc>
                          <a:spcPct val="115000"/>
                        </a:lnSpc>
                        <a:spcBef>
                          <a:spcPts val="0"/>
                        </a:spcBef>
                        <a:spcAft>
                          <a:spcPts val="0"/>
                        </a:spcAft>
                      </a:pPr>
                      <a:r>
                        <a:rPr lang="en-US" sz="2400">
                          <a:effectLst/>
                        </a:rPr>
                        <a:t>4.</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Capital Received</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18,000</a:t>
                      </a:r>
                      <a:endParaRPr lang="en-US" sz="2400">
                        <a:effectLst/>
                        <a:latin typeface="Calibri"/>
                        <a:ea typeface="Calibri"/>
                        <a:cs typeface="Times New Roman"/>
                      </a:endParaRPr>
                    </a:p>
                  </a:txBody>
                  <a:tcPr marL="68580" marR="68580" marT="0" marB="0" anchor="ctr"/>
                </a:tc>
              </a:tr>
              <a:tr h="431800">
                <a:tc>
                  <a:txBody>
                    <a:bodyPr/>
                    <a:lstStyle/>
                    <a:p>
                      <a:pPr marL="0" marR="0" algn="ctr">
                        <a:lnSpc>
                          <a:spcPct val="115000"/>
                        </a:lnSpc>
                        <a:spcBef>
                          <a:spcPts val="0"/>
                        </a:spcBef>
                        <a:spcAft>
                          <a:spcPts val="0"/>
                        </a:spcAft>
                      </a:pPr>
                      <a:r>
                        <a:rPr lang="en-US" sz="2400">
                          <a:effectLst/>
                        </a:rPr>
                        <a:t>5.</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Goods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80,000</a:t>
                      </a:r>
                      <a:endParaRPr lang="en-US" sz="2400">
                        <a:effectLst/>
                        <a:latin typeface="Calibri"/>
                        <a:ea typeface="Calibri"/>
                        <a:cs typeface="Times New Roman"/>
                      </a:endParaRPr>
                    </a:p>
                  </a:txBody>
                  <a:tcPr marL="68580" marR="68580" marT="0" marB="0" anchor="ctr"/>
                </a:tc>
              </a:tr>
              <a:tr h="431800">
                <a:tc>
                  <a:txBody>
                    <a:bodyPr/>
                    <a:lstStyle/>
                    <a:p>
                      <a:pPr marL="0" marR="0" algn="ctr">
                        <a:lnSpc>
                          <a:spcPct val="115000"/>
                        </a:lnSpc>
                        <a:spcBef>
                          <a:spcPts val="0"/>
                        </a:spcBef>
                        <a:spcAft>
                          <a:spcPts val="0"/>
                        </a:spcAft>
                      </a:pPr>
                      <a:r>
                        <a:rPr lang="en-US" sz="2400">
                          <a:effectLst/>
                        </a:rPr>
                        <a:t>6.</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Services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7,500</a:t>
                      </a:r>
                      <a:endParaRPr lang="en-US" sz="2400">
                        <a:effectLst/>
                        <a:latin typeface="Calibri"/>
                        <a:ea typeface="Calibri"/>
                        <a:cs typeface="Times New Roman"/>
                      </a:endParaRPr>
                    </a:p>
                  </a:txBody>
                  <a:tcPr marL="68580" marR="68580" marT="0" marB="0" anchor="ctr"/>
                </a:tc>
              </a:tr>
              <a:tr h="431800">
                <a:tc>
                  <a:txBody>
                    <a:bodyPr/>
                    <a:lstStyle/>
                    <a:p>
                      <a:pPr marL="0" marR="0" algn="ctr">
                        <a:lnSpc>
                          <a:spcPct val="115000"/>
                        </a:lnSpc>
                        <a:spcBef>
                          <a:spcPts val="0"/>
                        </a:spcBef>
                        <a:spcAft>
                          <a:spcPts val="0"/>
                        </a:spcAft>
                      </a:pPr>
                      <a:r>
                        <a:rPr lang="en-US" sz="2400">
                          <a:effectLst/>
                        </a:rPr>
                        <a:t>7.</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Gifts offered to Japan</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9,000</a:t>
                      </a:r>
                      <a:endParaRPr lang="en-US" sz="2400">
                        <a:effectLst/>
                        <a:latin typeface="Calibri"/>
                        <a:ea typeface="Calibri"/>
                        <a:cs typeface="Times New Roman"/>
                      </a:endParaRPr>
                    </a:p>
                  </a:txBody>
                  <a:tcPr marL="68580" marR="68580" marT="0" marB="0" anchor="ctr"/>
                </a:tc>
              </a:tr>
              <a:tr h="431800">
                <a:tc>
                  <a:txBody>
                    <a:bodyPr/>
                    <a:lstStyle/>
                    <a:p>
                      <a:pPr marL="0" marR="0" algn="ctr">
                        <a:lnSpc>
                          <a:spcPct val="115000"/>
                        </a:lnSpc>
                        <a:spcBef>
                          <a:spcPts val="0"/>
                        </a:spcBef>
                        <a:spcAft>
                          <a:spcPts val="0"/>
                        </a:spcAft>
                      </a:pPr>
                      <a:r>
                        <a:rPr lang="en-US" sz="2400">
                          <a:effectLst/>
                        </a:rPr>
                        <a:t>8.</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Capital payments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3,500</a:t>
                      </a:r>
                      <a:endParaRPr lang="en-US" sz="2400" dirty="0">
                        <a:effectLst/>
                        <a:latin typeface="Calibri"/>
                        <a:ea typeface="Calibri"/>
                        <a:cs typeface="Times New Roman"/>
                      </a:endParaRPr>
                    </a:p>
                  </a:txBody>
                  <a:tcPr marL="68580" marR="68580" marT="0" marB="0" anchor="ctr"/>
                </a:tc>
              </a:tr>
            </a:tbl>
          </a:graphicData>
        </a:graphic>
      </p:graphicFrame>
      <p:sp>
        <p:nvSpPr>
          <p:cNvPr id="4" name="Rectangle 3"/>
          <p:cNvSpPr/>
          <p:nvPr/>
        </p:nvSpPr>
        <p:spPr>
          <a:xfrm>
            <a:off x="381000" y="5029200"/>
            <a:ext cx="8534400" cy="1384995"/>
          </a:xfrm>
          <a:prstGeom prst="rect">
            <a:avLst/>
          </a:prstGeom>
        </p:spPr>
        <p:txBody>
          <a:bodyPr wrap="square">
            <a:spAutoFit/>
          </a:bodyPr>
          <a:lstStyle/>
          <a:p>
            <a:pPr marL="514350" lvl="0" indent="-514350" algn="just">
              <a:buFont typeface="+mj-lt"/>
              <a:buAutoNum type="alphaLcParenR"/>
            </a:pPr>
            <a:r>
              <a:rPr lang="en-US" sz="2800" dirty="0"/>
              <a:t>Prepare current account and capital account BOP</a:t>
            </a:r>
          </a:p>
          <a:p>
            <a:pPr marL="514350" lvl="0" indent="-514350" algn="just">
              <a:buFont typeface="+mj-lt"/>
              <a:buAutoNum type="alphaLcParenR"/>
            </a:pPr>
            <a:r>
              <a:rPr lang="en-US" sz="2800" dirty="0"/>
              <a:t>Differentiate Visible and Invisible items </a:t>
            </a:r>
          </a:p>
          <a:p>
            <a:pPr marL="514350" lvl="0" indent="-514350" algn="just">
              <a:buFont typeface="+mj-lt"/>
              <a:buAutoNum type="alphaLcParenR"/>
            </a:pPr>
            <a:r>
              <a:rPr lang="en-US" sz="2800" dirty="0"/>
              <a:t>Suggest measures to correct disequilibrium BOP</a:t>
            </a:r>
          </a:p>
        </p:txBody>
      </p:sp>
    </p:spTree>
    <p:extLst>
      <p:ext uri="{BB962C8B-B14F-4D97-AF65-F5344CB8AC3E}">
        <p14:creationId xmlns:p14="http://schemas.microsoft.com/office/powerpoint/2010/main" val="2670061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36" y="5447"/>
            <a:ext cx="9110663" cy="954107"/>
          </a:xfrm>
          <a:prstGeom prst="rect">
            <a:avLst/>
          </a:prstGeom>
        </p:spPr>
        <p:txBody>
          <a:bodyPr wrap="square">
            <a:spAutoFit/>
          </a:bodyPr>
          <a:lstStyle/>
          <a:p>
            <a:r>
              <a:rPr lang="en-US" sz="2800" b="1" dirty="0"/>
              <a:t>Solution:</a:t>
            </a:r>
            <a:endParaRPr lang="en-US" sz="2800" dirty="0"/>
          </a:p>
          <a:p>
            <a:r>
              <a:rPr lang="en-US" sz="2800" b="1" dirty="0"/>
              <a:t>Current Account BOP of India</a:t>
            </a:r>
            <a:endParaRPr lang="en-US" sz="2800" dirty="0"/>
          </a:p>
        </p:txBody>
      </p:sp>
      <p:graphicFrame>
        <p:nvGraphicFramePr>
          <p:cNvPr id="3" name="Table 2"/>
          <p:cNvGraphicFramePr>
            <a:graphicFrameLocks noGrp="1"/>
          </p:cNvGraphicFramePr>
          <p:nvPr>
            <p:extLst>
              <p:ext uri="{D42A27DB-BD31-4B8C-83A1-F6EECF244321}">
                <p14:modId xmlns:p14="http://schemas.microsoft.com/office/powerpoint/2010/main" val="3953092394"/>
              </p:ext>
            </p:extLst>
          </p:nvPr>
        </p:nvGraphicFramePr>
        <p:xfrm>
          <a:off x="42860" y="997654"/>
          <a:ext cx="8948739" cy="4336345"/>
        </p:xfrm>
        <a:graphic>
          <a:graphicData uri="http://schemas.openxmlformats.org/drawingml/2006/table">
            <a:tbl>
              <a:tblPr firstRow="1" firstCol="1" bandRow="1">
                <a:tableStyleId>{5C22544A-7EE6-4342-B048-85BDC9FD1C3A}</a:tableStyleId>
              </a:tblPr>
              <a:tblGrid>
                <a:gridCol w="2455857"/>
                <a:gridCol w="1766198"/>
                <a:gridCol w="2925909"/>
                <a:gridCol w="1800775"/>
              </a:tblGrid>
              <a:tr h="1255235">
                <a:tc>
                  <a:txBody>
                    <a:bodyPr/>
                    <a:lstStyle/>
                    <a:p>
                      <a:pPr marL="0" marR="0" algn="ctr">
                        <a:lnSpc>
                          <a:spcPct val="115000"/>
                        </a:lnSpc>
                        <a:spcBef>
                          <a:spcPts val="0"/>
                        </a:spcBef>
                        <a:spcAft>
                          <a:spcPts val="0"/>
                        </a:spcAft>
                      </a:pPr>
                      <a:r>
                        <a:rPr lang="en-US" sz="2400">
                          <a:effectLst/>
                        </a:rPr>
                        <a:t>Credit</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Debit</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r>
              <a:tr h="608625">
                <a:tc>
                  <a:txBody>
                    <a:bodyPr/>
                    <a:lstStyle/>
                    <a:p>
                      <a:pPr marL="0" marR="0">
                        <a:lnSpc>
                          <a:spcPct val="115000"/>
                        </a:lnSpc>
                        <a:spcBef>
                          <a:spcPts val="0"/>
                        </a:spcBef>
                        <a:spcAft>
                          <a:spcPts val="0"/>
                        </a:spcAft>
                      </a:pPr>
                      <a:r>
                        <a:rPr lang="en-US" sz="2400">
                          <a:effectLst/>
                        </a:rPr>
                        <a:t>Export of goods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50,000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Goods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80,000</a:t>
                      </a:r>
                      <a:endParaRPr lang="en-US" sz="2400">
                        <a:effectLst/>
                        <a:latin typeface="Calibri"/>
                        <a:ea typeface="Calibri"/>
                        <a:cs typeface="Times New Roman"/>
                      </a:endParaRPr>
                    </a:p>
                  </a:txBody>
                  <a:tcPr marL="68580" marR="68580" marT="0" marB="0" anchor="ctr"/>
                </a:tc>
              </a:tr>
              <a:tr h="608625">
                <a:tc>
                  <a:txBody>
                    <a:bodyPr/>
                    <a:lstStyle/>
                    <a:p>
                      <a:pPr marL="0" marR="0">
                        <a:lnSpc>
                          <a:spcPct val="115000"/>
                        </a:lnSpc>
                        <a:spcBef>
                          <a:spcPts val="0"/>
                        </a:spcBef>
                        <a:spcAft>
                          <a:spcPts val="0"/>
                        </a:spcAft>
                      </a:pPr>
                      <a:r>
                        <a:rPr lang="en-US" sz="2400">
                          <a:effectLst/>
                        </a:rPr>
                        <a:t>Export of Services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20,000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Services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7,500</a:t>
                      </a:r>
                      <a:endParaRPr lang="en-US" sz="2400">
                        <a:effectLst/>
                        <a:latin typeface="Calibri"/>
                        <a:ea typeface="Calibri"/>
                        <a:cs typeface="Times New Roman"/>
                      </a:endParaRPr>
                    </a:p>
                  </a:txBody>
                  <a:tcPr marL="68580" marR="68580" marT="0" marB="0" anchor="ctr"/>
                </a:tc>
              </a:tr>
              <a:tr h="1255235">
                <a:tc>
                  <a:txBody>
                    <a:bodyPr/>
                    <a:lstStyle/>
                    <a:p>
                      <a:pPr marL="0" marR="0">
                        <a:lnSpc>
                          <a:spcPct val="115000"/>
                        </a:lnSpc>
                        <a:spcBef>
                          <a:spcPts val="0"/>
                        </a:spcBef>
                        <a:spcAft>
                          <a:spcPts val="0"/>
                        </a:spcAft>
                      </a:pPr>
                      <a:r>
                        <a:rPr lang="en-US" sz="2400">
                          <a:effectLst/>
                        </a:rPr>
                        <a:t>Gift Received from Japan</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12,000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Gifts Offered to Japan</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9,000</a:t>
                      </a:r>
                      <a:endParaRPr lang="en-US" sz="2400">
                        <a:effectLst/>
                        <a:latin typeface="Calibri"/>
                        <a:ea typeface="Calibri"/>
                        <a:cs typeface="Times New Roman"/>
                      </a:endParaRPr>
                    </a:p>
                  </a:txBody>
                  <a:tcPr marL="68580" marR="68580" marT="0" marB="0" anchor="ctr"/>
                </a:tc>
              </a:tr>
              <a:tr h="608625">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82,000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96,500</a:t>
                      </a:r>
                      <a:endParaRPr lang="en-US" sz="2400" dirty="0">
                        <a:effectLst/>
                        <a:latin typeface="Calibri"/>
                        <a:ea typeface="Calibri"/>
                        <a:cs typeface="Times New Roman"/>
                      </a:endParaRPr>
                    </a:p>
                  </a:txBody>
                  <a:tcPr marL="68580" marR="68580" marT="0" marB="0" anchor="ctr"/>
                </a:tc>
              </a:tr>
            </a:tbl>
          </a:graphicData>
        </a:graphic>
      </p:graphicFrame>
      <p:sp>
        <p:nvSpPr>
          <p:cNvPr id="4" name="Rectangle 3"/>
          <p:cNvSpPr/>
          <p:nvPr/>
        </p:nvSpPr>
        <p:spPr>
          <a:xfrm>
            <a:off x="38098" y="5486400"/>
            <a:ext cx="8877302" cy="523220"/>
          </a:xfrm>
          <a:prstGeom prst="rect">
            <a:avLst/>
          </a:prstGeom>
        </p:spPr>
        <p:txBody>
          <a:bodyPr wrap="square">
            <a:spAutoFit/>
          </a:bodyPr>
          <a:lstStyle/>
          <a:p>
            <a:r>
              <a:rPr lang="en-US" sz="2800" b="1" dirty="0"/>
              <a:t>∴ Net Balance 82,000 – 96,500 = -14,500</a:t>
            </a:r>
            <a:endParaRPr lang="en-US" sz="2800" dirty="0"/>
          </a:p>
        </p:txBody>
      </p:sp>
    </p:spTree>
    <p:extLst>
      <p:ext uri="{BB962C8B-B14F-4D97-AF65-F5344CB8AC3E}">
        <p14:creationId xmlns:p14="http://schemas.microsoft.com/office/powerpoint/2010/main" val="776007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3040612"/>
              </p:ext>
            </p:extLst>
          </p:nvPr>
        </p:nvGraphicFramePr>
        <p:xfrm>
          <a:off x="152400" y="685800"/>
          <a:ext cx="8839199" cy="4191000"/>
        </p:xfrm>
        <a:graphic>
          <a:graphicData uri="http://schemas.openxmlformats.org/drawingml/2006/table">
            <a:tbl>
              <a:tblPr firstRow="1" firstCol="1" bandRow="1">
                <a:tableStyleId>{5C22544A-7EE6-4342-B048-85BDC9FD1C3A}</a:tableStyleId>
              </a:tblPr>
              <a:tblGrid>
                <a:gridCol w="2425795"/>
                <a:gridCol w="1744579"/>
                <a:gridCol w="2890093"/>
                <a:gridCol w="1778732"/>
              </a:tblGrid>
              <a:tr h="2127694">
                <a:tc>
                  <a:txBody>
                    <a:bodyPr/>
                    <a:lstStyle/>
                    <a:p>
                      <a:pPr marL="0" marR="0" algn="ctr">
                        <a:lnSpc>
                          <a:spcPct val="115000"/>
                        </a:lnSpc>
                        <a:spcBef>
                          <a:spcPts val="0"/>
                        </a:spcBef>
                        <a:spcAft>
                          <a:spcPts val="0"/>
                        </a:spcAft>
                      </a:pPr>
                      <a:r>
                        <a:rPr lang="en-US" sz="2400" dirty="0">
                          <a:effectLst/>
                        </a:rPr>
                        <a:t>Credit</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Debit</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r>
              <a:tr h="1031653">
                <a:tc>
                  <a:txBody>
                    <a:bodyPr/>
                    <a:lstStyle/>
                    <a:p>
                      <a:pPr marL="0" marR="0">
                        <a:lnSpc>
                          <a:spcPct val="115000"/>
                        </a:lnSpc>
                        <a:spcBef>
                          <a:spcPts val="0"/>
                        </a:spcBef>
                        <a:spcAft>
                          <a:spcPts val="0"/>
                        </a:spcAft>
                      </a:pPr>
                      <a:r>
                        <a:rPr lang="en-US" sz="2400">
                          <a:effectLst/>
                        </a:rPr>
                        <a:t>Capital Received</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18,000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Capital Payments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3,500</a:t>
                      </a:r>
                      <a:endParaRPr lang="en-US" sz="2400">
                        <a:effectLst/>
                        <a:latin typeface="Calibri"/>
                        <a:ea typeface="Calibri"/>
                        <a:cs typeface="Times New Roman"/>
                      </a:endParaRPr>
                    </a:p>
                  </a:txBody>
                  <a:tcPr marL="68580" marR="68580" marT="0" marB="0" anchor="ctr"/>
                </a:tc>
              </a:tr>
              <a:tr h="1031653">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18,000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3,500</a:t>
                      </a:r>
                      <a:endParaRPr lang="en-US" sz="24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304800" y="5065693"/>
            <a:ext cx="85344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mbria Math" pitchFamily="18" charset="0"/>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Net Balance of Capital Account 18,000 </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3,500 = 14,500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0" y="15359"/>
            <a:ext cx="8991600" cy="553998"/>
          </a:xfrm>
          <a:prstGeom prst="rect">
            <a:avLst/>
          </a:prstGeom>
        </p:spPr>
        <p:txBody>
          <a:bodyPr wrap="square">
            <a:spAutoFit/>
          </a:bodyPr>
          <a:lstStyle/>
          <a:p>
            <a:pPr lvl="0" fontAlgn="base">
              <a:spcBef>
                <a:spcPct val="0"/>
              </a:spcBef>
              <a:spcAft>
                <a:spcPct val="0"/>
              </a:spcAft>
            </a:pPr>
            <a:r>
              <a:rPr lang="en-US" sz="3000" b="1" dirty="0">
                <a:latin typeface="Book Antiqua" pitchFamily="18" charset="0"/>
                <a:ea typeface="Calibri" pitchFamily="34" charset="0"/>
                <a:cs typeface="Times New Roman" pitchFamily="18" charset="0"/>
              </a:rPr>
              <a:t>Capital Account BOP of India</a:t>
            </a:r>
            <a:endParaRPr lang="en-US" sz="3000" dirty="0">
              <a:latin typeface="Arial" pitchFamily="34" charset="0"/>
              <a:cs typeface="Arial" pitchFamily="34" charset="0"/>
            </a:endParaRPr>
          </a:p>
        </p:txBody>
      </p:sp>
    </p:spTree>
    <p:extLst>
      <p:ext uri="{BB962C8B-B14F-4D97-AF65-F5344CB8AC3E}">
        <p14:creationId xmlns:p14="http://schemas.microsoft.com/office/powerpoint/2010/main" val="3183695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5" y="29646"/>
            <a:ext cx="2940357" cy="553998"/>
          </a:xfrm>
          <a:prstGeom prst="rect">
            <a:avLst/>
          </a:prstGeom>
        </p:spPr>
        <p:txBody>
          <a:bodyPr wrap="none">
            <a:spAutoFit/>
          </a:bodyPr>
          <a:lstStyle/>
          <a:p>
            <a:r>
              <a:rPr lang="en-US" sz="3000" b="1" dirty="0"/>
              <a:t>External Balance:</a:t>
            </a:r>
            <a:endParaRPr lang="en-US" sz="3000" dirty="0"/>
          </a:p>
        </p:txBody>
      </p:sp>
      <p:graphicFrame>
        <p:nvGraphicFramePr>
          <p:cNvPr id="3" name="Table 2"/>
          <p:cNvGraphicFramePr>
            <a:graphicFrameLocks noGrp="1"/>
          </p:cNvGraphicFramePr>
          <p:nvPr>
            <p:extLst>
              <p:ext uri="{D42A27DB-BD31-4B8C-83A1-F6EECF244321}">
                <p14:modId xmlns:p14="http://schemas.microsoft.com/office/powerpoint/2010/main" val="3043903790"/>
              </p:ext>
            </p:extLst>
          </p:nvPr>
        </p:nvGraphicFramePr>
        <p:xfrm>
          <a:off x="38100" y="659636"/>
          <a:ext cx="8953500" cy="3988563"/>
        </p:xfrm>
        <a:graphic>
          <a:graphicData uri="http://schemas.openxmlformats.org/drawingml/2006/table">
            <a:tbl>
              <a:tblPr firstRow="1" firstCol="1" bandRow="1">
                <a:tableStyleId>{5C22544A-7EE6-4342-B048-85BDC9FD1C3A}</a:tableStyleId>
              </a:tblPr>
              <a:tblGrid>
                <a:gridCol w="3492030"/>
                <a:gridCol w="1820490"/>
                <a:gridCol w="1820490"/>
                <a:gridCol w="1820490"/>
              </a:tblGrid>
              <a:tr h="1624929">
                <a:tc>
                  <a:txBody>
                    <a:bodyPr/>
                    <a:lstStyle/>
                    <a:p>
                      <a:pPr marL="0" marR="0" algn="ctr">
                        <a:lnSpc>
                          <a:spcPct val="115000"/>
                        </a:lnSpc>
                        <a:spcBef>
                          <a:spcPts val="0"/>
                        </a:spcBef>
                        <a:spcAft>
                          <a:spcPts val="0"/>
                        </a:spcAft>
                      </a:pPr>
                      <a:r>
                        <a:rPr lang="en-US" sz="2400">
                          <a:effectLst/>
                        </a:rPr>
                        <a:t>Particulars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Credit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Debit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Balance</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r>
              <a:tr h="787878">
                <a:tc>
                  <a:txBody>
                    <a:bodyPr/>
                    <a:lstStyle/>
                    <a:p>
                      <a:pPr marL="0" marR="0" algn="ctr">
                        <a:lnSpc>
                          <a:spcPct val="115000"/>
                        </a:lnSpc>
                        <a:spcBef>
                          <a:spcPts val="0"/>
                        </a:spcBef>
                        <a:spcAft>
                          <a:spcPts val="0"/>
                        </a:spcAft>
                      </a:pPr>
                      <a:r>
                        <a:rPr lang="en-US" sz="2400">
                          <a:effectLst/>
                        </a:rPr>
                        <a:t>Balance on Current A/c</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82,000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96,500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-14,500</a:t>
                      </a:r>
                      <a:endParaRPr lang="en-US" sz="2400">
                        <a:effectLst/>
                        <a:latin typeface="Calibri"/>
                        <a:ea typeface="Calibri"/>
                        <a:cs typeface="Times New Roman"/>
                      </a:endParaRPr>
                    </a:p>
                  </a:txBody>
                  <a:tcPr marL="68580" marR="68580" marT="0" marB="0" anchor="ctr"/>
                </a:tc>
              </a:tr>
              <a:tr h="787878">
                <a:tc>
                  <a:txBody>
                    <a:bodyPr/>
                    <a:lstStyle/>
                    <a:p>
                      <a:pPr marL="0" marR="0" algn="ctr">
                        <a:lnSpc>
                          <a:spcPct val="115000"/>
                        </a:lnSpc>
                        <a:spcBef>
                          <a:spcPts val="0"/>
                        </a:spcBef>
                        <a:spcAft>
                          <a:spcPts val="0"/>
                        </a:spcAft>
                      </a:pPr>
                      <a:r>
                        <a:rPr lang="en-US" sz="2400">
                          <a:effectLst/>
                        </a:rPr>
                        <a:t>Balance on Capital A/c</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18,000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3,500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14,500</a:t>
                      </a:r>
                      <a:endParaRPr lang="en-US" sz="2400">
                        <a:effectLst/>
                        <a:latin typeface="Calibri"/>
                        <a:ea typeface="Calibri"/>
                        <a:cs typeface="Times New Roman"/>
                      </a:endParaRPr>
                    </a:p>
                  </a:txBody>
                  <a:tcPr marL="68580" marR="68580" marT="0" marB="0" anchor="ctr"/>
                </a:tc>
              </a:tr>
              <a:tr h="787878">
                <a:tc>
                  <a:txBody>
                    <a:bodyPr/>
                    <a:lstStyle/>
                    <a:p>
                      <a:pPr marL="0" marR="0" algn="ctr">
                        <a:lnSpc>
                          <a:spcPct val="115000"/>
                        </a:lnSpc>
                        <a:spcBef>
                          <a:spcPts val="0"/>
                        </a:spcBef>
                        <a:spcAft>
                          <a:spcPts val="0"/>
                        </a:spcAft>
                      </a:pPr>
                      <a:r>
                        <a:rPr lang="en-US" sz="2400">
                          <a:effectLst/>
                        </a:rPr>
                        <a:t>Total BOP A/c (1+2)</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1,00,000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1,00,000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000</a:t>
                      </a:r>
                      <a:endParaRPr lang="en-US" sz="2400" dirty="0">
                        <a:effectLst/>
                        <a:latin typeface="Calibri"/>
                        <a:ea typeface="Calibri"/>
                        <a:cs typeface="Times New Roman"/>
                      </a:endParaRPr>
                    </a:p>
                  </a:txBody>
                  <a:tcPr marL="68580" marR="68580" marT="0" marB="0" anchor="ctr"/>
                </a:tc>
              </a:tr>
            </a:tbl>
          </a:graphicData>
        </a:graphic>
      </p:graphicFrame>
      <p:sp>
        <p:nvSpPr>
          <p:cNvPr id="4" name="Rectangle 3"/>
          <p:cNvSpPr/>
          <p:nvPr/>
        </p:nvSpPr>
        <p:spPr>
          <a:xfrm>
            <a:off x="28574" y="4724400"/>
            <a:ext cx="8963025" cy="1815882"/>
          </a:xfrm>
          <a:prstGeom prst="rect">
            <a:avLst/>
          </a:prstGeom>
        </p:spPr>
        <p:txBody>
          <a:bodyPr wrap="square">
            <a:spAutoFit/>
          </a:bodyPr>
          <a:lstStyle/>
          <a:p>
            <a:pPr algn="just"/>
            <a:r>
              <a:rPr lang="en-US" sz="2800" dirty="0"/>
              <a:t>∴ as per this illustration current account BOP of India has negative of </a:t>
            </a:r>
            <a:r>
              <a:rPr lang="en-US" sz="2800" dirty="0" err="1"/>
              <a:t>Rs</a:t>
            </a:r>
            <a:r>
              <a:rPr lang="en-US" sz="2800" dirty="0"/>
              <a:t>. 14,500 and the capital account has surplus of 14,500, hence the overall position of BOP of India is balanced. </a:t>
            </a:r>
          </a:p>
        </p:txBody>
      </p:sp>
    </p:spTree>
    <p:extLst>
      <p:ext uri="{BB962C8B-B14F-4D97-AF65-F5344CB8AC3E}">
        <p14:creationId xmlns:p14="http://schemas.microsoft.com/office/powerpoint/2010/main" val="1450789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32816668"/>
              </p:ext>
            </p:extLst>
          </p:nvPr>
        </p:nvGraphicFramePr>
        <p:xfrm>
          <a:off x="38099" y="1030308"/>
          <a:ext cx="8953501" cy="4101084"/>
        </p:xfrm>
        <a:graphic>
          <a:graphicData uri="http://schemas.openxmlformats.org/drawingml/2006/table">
            <a:tbl>
              <a:tblPr firstRow="1" firstCol="1" bandRow="1">
                <a:tableStyleId>{5C22544A-7EE6-4342-B048-85BDC9FD1C3A}</a:tableStyleId>
              </a:tblPr>
              <a:tblGrid>
                <a:gridCol w="1043625"/>
                <a:gridCol w="4875951"/>
                <a:gridCol w="3033925"/>
              </a:tblGrid>
              <a:tr h="307607">
                <a:tc>
                  <a:txBody>
                    <a:bodyPr/>
                    <a:lstStyle/>
                    <a:p>
                      <a:pPr marL="0" marR="0" algn="ctr">
                        <a:lnSpc>
                          <a:spcPct val="115000"/>
                        </a:lnSpc>
                        <a:spcBef>
                          <a:spcPts val="0"/>
                        </a:spcBef>
                        <a:spcAft>
                          <a:spcPts val="0"/>
                        </a:spcAft>
                      </a:pPr>
                      <a:r>
                        <a:rPr lang="en-US" sz="1800">
                          <a:effectLst/>
                        </a:rPr>
                        <a:t>Sl. No.</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Items</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Amount in Crore</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1.</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Export of Goods</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50,000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2.</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Export of Services</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35,000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3.</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Export of Raw materials</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500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4.</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Export of IT products</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10,000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5.</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Gift received</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15,000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6.</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Capital received</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20,000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7.</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Import of goods</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80,000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8.</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Import of services</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13,500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9.</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Import of materials</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10,500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10.</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Import of IT products</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10,000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11.</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Gift offered</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a:effectLst/>
                        </a:rPr>
                        <a:t>12,000</a:t>
                      </a:r>
                      <a:endParaRPr lang="en-US" sz="1800">
                        <a:effectLst/>
                        <a:latin typeface="Calibri"/>
                        <a:ea typeface="Calibri"/>
                        <a:cs typeface="Times New Roman"/>
                      </a:endParaRPr>
                    </a:p>
                  </a:txBody>
                  <a:tcPr marL="68580" marR="68580" marT="0" marB="0" anchor="ctr"/>
                </a:tc>
              </a:tr>
              <a:tr h="307607">
                <a:tc>
                  <a:txBody>
                    <a:bodyPr/>
                    <a:lstStyle/>
                    <a:p>
                      <a:pPr marL="0" marR="0" algn="ctr">
                        <a:lnSpc>
                          <a:spcPct val="115000"/>
                        </a:lnSpc>
                        <a:spcBef>
                          <a:spcPts val="0"/>
                        </a:spcBef>
                        <a:spcAft>
                          <a:spcPts val="0"/>
                        </a:spcAft>
                      </a:pPr>
                      <a:r>
                        <a:rPr lang="en-US" sz="1800">
                          <a:effectLst/>
                        </a:rPr>
                        <a:t>12.</a:t>
                      </a:r>
                      <a:endParaRPr lang="en-US" sz="18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Capital payments</a:t>
                      </a:r>
                      <a:endParaRPr lang="en-US" sz="18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800" dirty="0">
                          <a:effectLst/>
                        </a:rPr>
                        <a:t>4,500</a:t>
                      </a:r>
                      <a:endParaRPr lang="en-US" sz="18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76200" y="76200"/>
            <a:ext cx="89154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Illustration No. 3:</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Following are the items of Export &amp; Imports of India</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28574" y="5029200"/>
            <a:ext cx="8963025" cy="1815882"/>
          </a:xfrm>
          <a:prstGeom prst="rect">
            <a:avLst/>
          </a:prstGeom>
        </p:spPr>
        <p:txBody>
          <a:bodyPr wrap="square">
            <a:spAutoFit/>
          </a:bodyPr>
          <a:lstStyle/>
          <a:p>
            <a:pPr marL="342900" lvl="0" indent="-342900" algn="just" eaLnBrk="0" fontAlgn="base" hangingPunct="0">
              <a:spcBef>
                <a:spcPct val="0"/>
              </a:spcBef>
              <a:spcAft>
                <a:spcPct val="0"/>
              </a:spcAft>
              <a:buFont typeface="+mj-lt"/>
              <a:buAutoNum type="alphaLcParenR"/>
            </a:pPr>
            <a:r>
              <a:rPr lang="en-US" sz="2800" dirty="0">
                <a:latin typeface="Book Antiqua" pitchFamily="18" charset="0"/>
                <a:ea typeface="Calibri" pitchFamily="34" charset="0"/>
                <a:cs typeface="Times New Roman" pitchFamily="18" charset="0"/>
              </a:rPr>
              <a:t>Distinguish visible trade and invisible trade</a:t>
            </a:r>
            <a:endParaRPr lang="en-US" sz="2800" dirty="0">
              <a:latin typeface="Arial" pitchFamily="34" charset="0"/>
              <a:cs typeface="Arial" pitchFamily="34" charset="0"/>
            </a:endParaRPr>
          </a:p>
          <a:p>
            <a:pPr marL="342900" lvl="0" indent="-342900" algn="just" eaLnBrk="0" fontAlgn="base" hangingPunct="0">
              <a:spcBef>
                <a:spcPct val="0"/>
              </a:spcBef>
              <a:spcAft>
                <a:spcPct val="0"/>
              </a:spcAft>
              <a:buFont typeface="+mj-lt"/>
              <a:buAutoNum type="alphaLcParenR"/>
            </a:pPr>
            <a:r>
              <a:rPr lang="en-US" sz="2800" dirty="0">
                <a:latin typeface="Book Antiqua" pitchFamily="18" charset="0"/>
                <a:ea typeface="Calibri" pitchFamily="34" charset="0"/>
                <a:cs typeface="Times New Roman" pitchFamily="18" charset="0"/>
              </a:rPr>
              <a:t>Prepare current account and capital account of BOP from the above data</a:t>
            </a:r>
            <a:endParaRPr lang="en-US" sz="2800" dirty="0">
              <a:latin typeface="Arial" pitchFamily="34" charset="0"/>
              <a:cs typeface="Arial" pitchFamily="34" charset="0"/>
            </a:endParaRPr>
          </a:p>
          <a:p>
            <a:pPr marL="342900" lvl="0" indent="-342900" algn="just" eaLnBrk="0" fontAlgn="base" hangingPunct="0">
              <a:spcBef>
                <a:spcPct val="0"/>
              </a:spcBef>
              <a:spcAft>
                <a:spcPct val="0"/>
              </a:spcAft>
              <a:buFont typeface="+mj-lt"/>
              <a:buAutoNum type="alphaLcParenR"/>
            </a:pPr>
            <a:r>
              <a:rPr lang="en-US" sz="2800" dirty="0">
                <a:latin typeface="Book Antiqua" pitchFamily="18" charset="0"/>
                <a:ea typeface="Calibri" pitchFamily="34" charset="0"/>
                <a:cs typeface="Times New Roman" pitchFamily="18" charset="0"/>
              </a:rPr>
              <a:t>What is BOP position of India</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5259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33409942"/>
              </p:ext>
            </p:extLst>
          </p:nvPr>
        </p:nvGraphicFramePr>
        <p:xfrm>
          <a:off x="42860" y="685800"/>
          <a:ext cx="9029701" cy="5593436"/>
        </p:xfrm>
        <a:graphic>
          <a:graphicData uri="http://schemas.openxmlformats.org/drawingml/2006/table">
            <a:tbl>
              <a:tblPr firstRow="1" firstCol="1" bandRow="1">
                <a:tableStyleId>{5C22544A-7EE6-4342-B048-85BDC9FD1C3A}</a:tableStyleId>
              </a:tblPr>
              <a:tblGrid>
                <a:gridCol w="2705100"/>
                <a:gridCol w="1555154"/>
                <a:gridCol w="2952380"/>
                <a:gridCol w="1817067"/>
              </a:tblGrid>
              <a:tr h="1223236">
                <a:tc>
                  <a:txBody>
                    <a:bodyPr/>
                    <a:lstStyle/>
                    <a:p>
                      <a:pPr marL="0" marR="0" algn="ctr">
                        <a:lnSpc>
                          <a:spcPct val="115000"/>
                        </a:lnSpc>
                        <a:spcBef>
                          <a:spcPts val="0"/>
                        </a:spcBef>
                        <a:spcAft>
                          <a:spcPts val="0"/>
                        </a:spcAft>
                      </a:pPr>
                      <a:r>
                        <a:rPr lang="en-US" sz="2300" dirty="0">
                          <a:effectLst/>
                        </a:rPr>
                        <a:t>Credit</a:t>
                      </a:r>
                      <a:endParaRPr lang="en-US" sz="23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a:effectLst/>
                        </a:rPr>
                        <a:t>Amount</a:t>
                      </a:r>
                    </a:p>
                    <a:p>
                      <a:pPr marL="0" marR="0" algn="ctr">
                        <a:lnSpc>
                          <a:spcPct val="115000"/>
                        </a:lnSpc>
                        <a:spcBef>
                          <a:spcPts val="0"/>
                        </a:spcBef>
                        <a:spcAft>
                          <a:spcPts val="0"/>
                        </a:spcAft>
                      </a:pPr>
                      <a:r>
                        <a:rPr lang="en-US" sz="2300">
                          <a:effectLst/>
                        </a:rPr>
                        <a:t>(Rs. in Crore)</a:t>
                      </a:r>
                      <a:endParaRPr lang="en-US" sz="23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dirty="0">
                          <a:effectLst/>
                        </a:rPr>
                        <a:t>Debit</a:t>
                      </a:r>
                      <a:endParaRPr lang="en-US" sz="23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a:effectLst/>
                        </a:rPr>
                        <a:t>Amount</a:t>
                      </a:r>
                    </a:p>
                    <a:p>
                      <a:pPr marL="0" marR="0" algn="ctr">
                        <a:lnSpc>
                          <a:spcPct val="115000"/>
                        </a:lnSpc>
                        <a:spcBef>
                          <a:spcPts val="0"/>
                        </a:spcBef>
                        <a:spcAft>
                          <a:spcPts val="0"/>
                        </a:spcAft>
                      </a:pPr>
                      <a:r>
                        <a:rPr lang="en-US" sz="2300">
                          <a:effectLst/>
                        </a:rPr>
                        <a:t>(Rs. in Crore)</a:t>
                      </a:r>
                      <a:endParaRPr lang="en-US" sz="2300">
                        <a:effectLst/>
                        <a:latin typeface="Calibri"/>
                        <a:ea typeface="Calibri"/>
                        <a:cs typeface="Times New Roman"/>
                      </a:endParaRPr>
                    </a:p>
                  </a:txBody>
                  <a:tcPr marL="68580" marR="68580" marT="0" marB="0" anchor="ctr"/>
                </a:tc>
              </a:tr>
              <a:tr h="593109">
                <a:tc>
                  <a:txBody>
                    <a:bodyPr/>
                    <a:lstStyle/>
                    <a:p>
                      <a:pPr marL="0" marR="0">
                        <a:lnSpc>
                          <a:spcPct val="115000"/>
                        </a:lnSpc>
                        <a:spcBef>
                          <a:spcPts val="0"/>
                        </a:spcBef>
                        <a:spcAft>
                          <a:spcPts val="0"/>
                        </a:spcAft>
                      </a:pPr>
                      <a:r>
                        <a:rPr lang="en-US" sz="2300">
                          <a:effectLst/>
                        </a:rPr>
                        <a:t>Export of goods</a:t>
                      </a:r>
                      <a:endParaRPr lang="en-US" sz="23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a:effectLst/>
                        </a:rPr>
                        <a:t>50,000</a:t>
                      </a:r>
                      <a:endParaRPr lang="en-US" sz="23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300">
                          <a:effectLst/>
                        </a:rPr>
                        <a:t>Import of Goods</a:t>
                      </a:r>
                      <a:endParaRPr lang="en-US" sz="23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a:effectLst/>
                        </a:rPr>
                        <a:t>80,000</a:t>
                      </a:r>
                      <a:endParaRPr lang="en-US" sz="2300">
                        <a:effectLst/>
                        <a:latin typeface="Calibri"/>
                        <a:ea typeface="Calibri"/>
                        <a:cs typeface="Times New Roman"/>
                      </a:endParaRPr>
                    </a:p>
                  </a:txBody>
                  <a:tcPr marL="68580" marR="68580" marT="0" marB="0" anchor="ctr"/>
                </a:tc>
              </a:tr>
              <a:tr h="593109">
                <a:tc>
                  <a:txBody>
                    <a:bodyPr/>
                    <a:lstStyle/>
                    <a:p>
                      <a:pPr marL="0" marR="0">
                        <a:lnSpc>
                          <a:spcPct val="115000"/>
                        </a:lnSpc>
                        <a:spcBef>
                          <a:spcPts val="0"/>
                        </a:spcBef>
                        <a:spcAft>
                          <a:spcPts val="0"/>
                        </a:spcAft>
                      </a:pPr>
                      <a:r>
                        <a:rPr lang="en-US" sz="2300">
                          <a:effectLst/>
                        </a:rPr>
                        <a:t>Export of Services</a:t>
                      </a:r>
                      <a:endParaRPr lang="en-US" sz="23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a:effectLst/>
                        </a:rPr>
                        <a:t>35,000</a:t>
                      </a:r>
                      <a:endParaRPr lang="en-US" sz="23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300">
                          <a:effectLst/>
                        </a:rPr>
                        <a:t>Import of Services</a:t>
                      </a:r>
                      <a:endParaRPr lang="en-US" sz="23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dirty="0">
                          <a:effectLst/>
                        </a:rPr>
                        <a:t>13,500</a:t>
                      </a:r>
                      <a:endParaRPr lang="en-US" sz="2300" dirty="0">
                        <a:effectLst/>
                        <a:latin typeface="Calibri"/>
                        <a:ea typeface="Calibri"/>
                        <a:cs typeface="Times New Roman"/>
                      </a:endParaRPr>
                    </a:p>
                  </a:txBody>
                  <a:tcPr marL="68580" marR="68580" marT="0" marB="0" anchor="ctr"/>
                </a:tc>
              </a:tr>
              <a:tr h="774528">
                <a:tc>
                  <a:txBody>
                    <a:bodyPr/>
                    <a:lstStyle/>
                    <a:p>
                      <a:pPr marL="0" marR="0">
                        <a:lnSpc>
                          <a:spcPct val="115000"/>
                        </a:lnSpc>
                        <a:spcBef>
                          <a:spcPts val="0"/>
                        </a:spcBef>
                        <a:spcAft>
                          <a:spcPts val="0"/>
                        </a:spcAft>
                      </a:pPr>
                      <a:r>
                        <a:rPr lang="en-US" sz="2300" dirty="0" smtClean="0">
                          <a:effectLst/>
                          <a:latin typeface="Calibri"/>
                          <a:ea typeface="Calibri"/>
                          <a:cs typeface="Times New Roman"/>
                        </a:rPr>
                        <a:t>Export of IT Products</a:t>
                      </a:r>
                      <a:endParaRPr lang="en-US" sz="23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dirty="0" smtClean="0">
                          <a:effectLst/>
                          <a:latin typeface="Calibri"/>
                          <a:ea typeface="Calibri"/>
                          <a:cs typeface="Times New Roman"/>
                        </a:rPr>
                        <a:t>10,000</a:t>
                      </a:r>
                      <a:endParaRPr lang="en-US" sz="23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300" dirty="0" smtClean="0">
                          <a:effectLst/>
                          <a:latin typeface="Calibri"/>
                          <a:ea typeface="Calibri"/>
                          <a:cs typeface="Times New Roman"/>
                        </a:rPr>
                        <a:t>Import</a:t>
                      </a:r>
                      <a:r>
                        <a:rPr lang="en-US" sz="2300" baseline="0" dirty="0" smtClean="0">
                          <a:effectLst/>
                          <a:latin typeface="Calibri"/>
                          <a:ea typeface="Calibri"/>
                          <a:cs typeface="Times New Roman"/>
                        </a:rPr>
                        <a:t> of IT products</a:t>
                      </a:r>
                      <a:endParaRPr lang="en-US" sz="23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dirty="0" smtClean="0">
                          <a:effectLst/>
                          <a:latin typeface="Calibri"/>
                          <a:ea typeface="Calibri"/>
                          <a:cs typeface="Times New Roman"/>
                        </a:rPr>
                        <a:t>10,000</a:t>
                      </a:r>
                      <a:endParaRPr lang="en-US" sz="2300" dirty="0">
                        <a:effectLst/>
                        <a:latin typeface="Calibri"/>
                        <a:ea typeface="Calibri"/>
                        <a:cs typeface="Times New Roman"/>
                      </a:endParaRPr>
                    </a:p>
                  </a:txBody>
                  <a:tcPr marL="68580" marR="68580" marT="0" marB="0" anchor="ctr"/>
                </a:tc>
              </a:tr>
              <a:tr h="1223236">
                <a:tc>
                  <a:txBody>
                    <a:bodyPr/>
                    <a:lstStyle/>
                    <a:p>
                      <a:pPr marL="0" marR="0">
                        <a:lnSpc>
                          <a:spcPct val="115000"/>
                        </a:lnSpc>
                        <a:spcBef>
                          <a:spcPts val="0"/>
                        </a:spcBef>
                        <a:spcAft>
                          <a:spcPts val="0"/>
                        </a:spcAft>
                      </a:pPr>
                      <a:r>
                        <a:rPr lang="en-US" sz="2300" dirty="0">
                          <a:effectLst/>
                        </a:rPr>
                        <a:t>Export of Raw Materials</a:t>
                      </a:r>
                      <a:endParaRPr lang="en-US" sz="23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a:effectLst/>
                        </a:rPr>
                        <a:t>500</a:t>
                      </a:r>
                      <a:endParaRPr lang="en-US" sz="23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300">
                          <a:effectLst/>
                        </a:rPr>
                        <a:t>Import of materials</a:t>
                      </a:r>
                      <a:endParaRPr lang="en-US" sz="23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a:effectLst/>
                        </a:rPr>
                        <a:t>10,500</a:t>
                      </a:r>
                      <a:endParaRPr lang="en-US" sz="2300">
                        <a:effectLst/>
                        <a:latin typeface="Calibri"/>
                        <a:ea typeface="Calibri"/>
                        <a:cs typeface="Times New Roman"/>
                      </a:endParaRPr>
                    </a:p>
                  </a:txBody>
                  <a:tcPr marL="68580" marR="68580" marT="0" marB="0" anchor="ctr"/>
                </a:tc>
              </a:tr>
              <a:tr h="593109">
                <a:tc>
                  <a:txBody>
                    <a:bodyPr/>
                    <a:lstStyle/>
                    <a:p>
                      <a:pPr marL="0" marR="0">
                        <a:lnSpc>
                          <a:spcPct val="115000"/>
                        </a:lnSpc>
                        <a:spcBef>
                          <a:spcPts val="0"/>
                        </a:spcBef>
                        <a:spcAft>
                          <a:spcPts val="0"/>
                        </a:spcAft>
                      </a:pPr>
                      <a:r>
                        <a:rPr lang="en-US" sz="2300">
                          <a:effectLst/>
                        </a:rPr>
                        <a:t>Gift Received</a:t>
                      </a:r>
                      <a:endParaRPr lang="en-US" sz="23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a:effectLst/>
                        </a:rPr>
                        <a:t>15,000</a:t>
                      </a:r>
                      <a:endParaRPr lang="en-US" sz="23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300">
                          <a:effectLst/>
                        </a:rPr>
                        <a:t>Gifts Offered</a:t>
                      </a:r>
                      <a:endParaRPr lang="en-US" sz="23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a:effectLst/>
                        </a:rPr>
                        <a:t>12,000</a:t>
                      </a:r>
                      <a:endParaRPr lang="en-US" sz="2300">
                        <a:effectLst/>
                        <a:latin typeface="Calibri"/>
                        <a:ea typeface="Calibri"/>
                        <a:cs typeface="Times New Roman"/>
                      </a:endParaRPr>
                    </a:p>
                  </a:txBody>
                  <a:tcPr marL="68580" marR="68580" marT="0" marB="0" anchor="ctr"/>
                </a:tc>
              </a:tr>
              <a:tr h="593109">
                <a:tc>
                  <a:txBody>
                    <a:bodyPr/>
                    <a:lstStyle/>
                    <a:p>
                      <a:pPr marL="0" marR="0" algn="ctr">
                        <a:lnSpc>
                          <a:spcPct val="115000"/>
                        </a:lnSpc>
                        <a:spcBef>
                          <a:spcPts val="0"/>
                        </a:spcBef>
                        <a:spcAft>
                          <a:spcPts val="0"/>
                        </a:spcAft>
                      </a:pPr>
                      <a:r>
                        <a:rPr lang="en-US" sz="2300">
                          <a:effectLst/>
                        </a:rPr>
                        <a:t>Total</a:t>
                      </a:r>
                      <a:endParaRPr lang="en-US" sz="23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dirty="0" smtClean="0">
                          <a:effectLst/>
                        </a:rPr>
                        <a:t>1,10,500</a:t>
                      </a:r>
                      <a:endParaRPr lang="en-US" sz="23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a:effectLst/>
                        </a:rPr>
                        <a:t>Total</a:t>
                      </a:r>
                      <a:endParaRPr lang="en-US" sz="23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300" dirty="0" smtClean="0">
                          <a:effectLst/>
                        </a:rPr>
                        <a:t>1,26,000</a:t>
                      </a:r>
                      <a:endParaRPr lang="en-US" sz="23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1803593" y="65602"/>
            <a:ext cx="550823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30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Current </a:t>
            </a:r>
            <a:r>
              <a:rPr kumimoji="0" lang="en-US" sz="30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Account BOP of India</a:t>
            </a:r>
            <a:endParaRPr kumimoji="0" lang="en-US" sz="3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28575" y="6324600"/>
            <a:ext cx="9115425" cy="523220"/>
          </a:xfrm>
          <a:prstGeom prst="rect">
            <a:avLst/>
          </a:prstGeom>
        </p:spPr>
        <p:txBody>
          <a:bodyPr wrap="square">
            <a:spAutoFit/>
          </a:bodyPr>
          <a:lstStyle/>
          <a:p>
            <a:r>
              <a:rPr lang="en-US" sz="2800" b="1" dirty="0"/>
              <a:t>∴ Net Balance </a:t>
            </a:r>
            <a:r>
              <a:rPr lang="en-US" sz="2800" b="1" dirty="0" smtClean="0"/>
              <a:t>1,10,500 </a:t>
            </a:r>
            <a:r>
              <a:rPr lang="en-US" sz="2800" b="1" dirty="0"/>
              <a:t>– </a:t>
            </a:r>
            <a:r>
              <a:rPr lang="en-US" sz="2800" b="1" dirty="0" smtClean="0"/>
              <a:t>1,26,000 </a:t>
            </a:r>
            <a:r>
              <a:rPr lang="en-US" sz="2800" b="1" dirty="0"/>
              <a:t>= -15,500</a:t>
            </a:r>
            <a:endParaRPr lang="en-US" sz="2800" dirty="0"/>
          </a:p>
        </p:txBody>
      </p:sp>
    </p:spTree>
    <p:extLst>
      <p:ext uri="{BB962C8B-B14F-4D97-AF65-F5344CB8AC3E}">
        <p14:creationId xmlns:p14="http://schemas.microsoft.com/office/powerpoint/2010/main" val="3181072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6494085"/>
          </a:xfrm>
          <a:prstGeom prst="rect">
            <a:avLst/>
          </a:prstGeom>
        </p:spPr>
        <p:txBody>
          <a:bodyPr wrap="square">
            <a:spAutoFit/>
          </a:bodyPr>
          <a:lstStyle/>
          <a:p>
            <a:pPr algn="ctr"/>
            <a:r>
              <a:rPr lang="en-US" sz="3200" b="1" dirty="0"/>
              <a:t>B. Com. IV Sem.</a:t>
            </a:r>
            <a:endParaRPr lang="en-US" sz="3200" dirty="0"/>
          </a:p>
          <a:p>
            <a:pPr algn="ctr"/>
            <a:r>
              <a:rPr lang="en-US" sz="3200" b="1" dirty="0"/>
              <a:t>International Economics – </a:t>
            </a:r>
            <a:endParaRPr lang="en-US" sz="3200" dirty="0"/>
          </a:p>
          <a:p>
            <a:pPr algn="ctr"/>
            <a:r>
              <a:rPr lang="en-US" sz="3200" b="1" dirty="0"/>
              <a:t>Unit – II: Balance of payments &amp; Foreign Exchange:</a:t>
            </a:r>
            <a:endParaRPr lang="en-US" sz="3200" dirty="0"/>
          </a:p>
          <a:p>
            <a:pPr algn="just"/>
            <a:r>
              <a:rPr lang="en-US" sz="3200" b="1" dirty="0"/>
              <a:t>Introduction:</a:t>
            </a:r>
            <a:endParaRPr lang="en-US" sz="3200" dirty="0"/>
          </a:p>
          <a:p>
            <a:pPr algn="just"/>
            <a:r>
              <a:rPr lang="en-US" sz="3200" dirty="0"/>
              <a:t>	International trade or Foreign Trade refers to trade across the political boundary of a nation. It is the exchange of goods &amp; services between the residence of one country and the rest of the world. Since we are in the monetary economy, the payment &amp; receipts of international trade also takes place in monetary terms. It is recorded by every country in the form of balance of trade account and balance of payments account. </a:t>
            </a:r>
          </a:p>
        </p:txBody>
      </p:sp>
    </p:spTree>
    <p:extLst>
      <p:ext uri="{BB962C8B-B14F-4D97-AF65-F5344CB8AC3E}">
        <p14:creationId xmlns:p14="http://schemas.microsoft.com/office/powerpoint/2010/main" val="1060254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53905079"/>
              </p:ext>
            </p:extLst>
          </p:nvPr>
        </p:nvGraphicFramePr>
        <p:xfrm>
          <a:off x="33336" y="685800"/>
          <a:ext cx="9034463" cy="4952999"/>
        </p:xfrm>
        <a:graphic>
          <a:graphicData uri="http://schemas.openxmlformats.org/drawingml/2006/table">
            <a:tbl>
              <a:tblPr firstRow="1" firstCol="1" bandRow="1">
                <a:tableStyleId>{5C22544A-7EE6-4342-B048-85BDC9FD1C3A}</a:tableStyleId>
              </a:tblPr>
              <a:tblGrid>
                <a:gridCol w="2479383"/>
                <a:gridCol w="1783118"/>
                <a:gridCol w="2953937"/>
                <a:gridCol w="1818025"/>
              </a:tblGrid>
              <a:tr h="2514547">
                <a:tc>
                  <a:txBody>
                    <a:bodyPr/>
                    <a:lstStyle/>
                    <a:p>
                      <a:pPr marL="0" marR="0" algn="ctr">
                        <a:lnSpc>
                          <a:spcPct val="115000"/>
                        </a:lnSpc>
                        <a:spcBef>
                          <a:spcPts val="0"/>
                        </a:spcBef>
                        <a:spcAft>
                          <a:spcPts val="0"/>
                        </a:spcAft>
                      </a:pPr>
                      <a:r>
                        <a:rPr lang="en-US" sz="2600" dirty="0">
                          <a:effectLst/>
                        </a:rPr>
                        <a:t>Credit</a:t>
                      </a:r>
                      <a:endParaRPr lang="en-US" sz="2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600" dirty="0">
                          <a:effectLst/>
                        </a:rPr>
                        <a:t>Amount</a:t>
                      </a:r>
                    </a:p>
                    <a:p>
                      <a:pPr marL="0" marR="0" algn="ctr">
                        <a:lnSpc>
                          <a:spcPct val="115000"/>
                        </a:lnSpc>
                        <a:spcBef>
                          <a:spcPts val="0"/>
                        </a:spcBef>
                        <a:spcAft>
                          <a:spcPts val="0"/>
                        </a:spcAft>
                      </a:pPr>
                      <a:r>
                        <a:rPr lang="en-US" sz="2600" dirty="0">
                          <a:effectLst/>
                        </a:rPr>
                        <a:t>(</a:t>
                      </a:r>
                      <a:r>
                        <a:rPr lang="en-US" sz="2600" dirty="0" err="1">
                          <a:effectLst/>
                        </a:rPr>
                        <a:t>Rs</a:t>
                      </a:r>
                      <a:r>
                        <a:rPr lang="en-US" sz="2600" dirty="0">
                          <a:effectLst/>
                        </a:rPr>
                        <a:t>. in </a:t>
                      </a:r>
                      <a:r>
                        <a:rPr lang="en-US" sz="2600" dirty="0" err="1">
                          <a:effectLst/>
                        </a:rPr>
                        <a:t>Crore</a:t>
                      </a:r>
                      <a:r>
                        <a:rPr lang="en-US" sz="2600" dirty="0">
                          <a:effectLst/>
                        </a:rPr>
                        <a:t>)</a:t>
                      </a:r>
                      <a:endParaRPr lang="en-US" sz="2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600" dirty="0">
                          <a:effectLst/>
                        </a:rPr>
                        <a:t>Debit</a:t>
                      </a:r>
                      <a:endParaRPr lang="en-US" sz="2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600">
                          <a:effectLst/>
                        </a:rPr>
                        <a:t>Amount</a:t>
                      </a:r>
                    </a:p>
                    <a:p>
                      <a:pPr marL="0" marR="0" algn="ctr">
                        <a:lnSpc>
                          <a:spcPct val="115000"/>
                        </a:lnSpc>
                        <a:spcBef>
                          <a:spcPts val="0"/>
                        </a:spcBef>
                        <a:spcAft>
                          <a:spcPts val="0"/>
                        </a:spcAft>
                      </a:pPr>
                      <a:r>
                        <a:rPr lang="en-US" sz="2600">
                          <a:effectLst/>
                        </a:rPr>
                        <a:t>(Rs. in Crore)</a:t>
                      </a:r>
                      <a:endParaRPr lang="en-US" sz="2600">
                        <a:effectLst/>
                        <a:latin typeface="Calibri"/>
                        <a:ea typeface="Calibri"/>
                        <a:cs typeface="Times New Roman"/>
                      </a:endParaRPr>
                    </a:p>
                  </a:txBody>
                  <a:tcPr marL="68580" marR="68580" marT="0" marB="0" anchor="ctr"/>
                </a:tc>
              </a:tr>
              <a:tr h="1219226">
                <a:tc>
                  <a:txBody>
                    <a:bodyPr/>
                    <a:lstStyle/>
                    <a:p>
                      <a:pPr marL="0" marR="0">
                        <a:lnSpc>
                          <a:spcPct val="115000"/>
                        </a:lnSpc>
                        <a:spcBef>
                          <a:spcPts val="0"/>
                        </a:spcBef>
                        <a:spcAft>
                          <a:spcPts val="0"/>
                        </a:spcAft>
                      </a:pPr>
                      <a:r>
                        <a:rPr lang="en-US" sz="2600">
                          <a:effectLst/>
                        </a:rPr>
                        <a:t>Capital Received</a:t>
                      </a:r>
                      <a:endParaRPr lang="en-US" sz="2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600">
                          <a:effectLst/>
                        </a:rPr>
                        <a:t>20,000</a:t>
                      </a:r>
                      <a:endParaRPr lang="en-US" sz="26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600">
                          <a:effectLst/>
                        </a:rPr>
                        <a:t>Capital Payments</a:t>
                      </a:r>
                      <a:endParaRPr lang="en-US" sz="2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600">
                          <a:effectLst/>
                        </a:rPr>
                        <a:t>4,500</a:t>
                      </a:r>
                      <a:endParaRPr lang="en-US" sz="2600">
                        <a:effectLst/>
                        <a:latin typeface="Calibri"/>
                        <a:ea typeface="Calibri"/>
                        <a:cs typeface="Times New Roman"/>
                      </a:endParaRPr>
                    </a:p>
                  </a:txBody>
                  <a:tcPr marL="68580" marR="68580" marT="0" marB="0" anchor="ctr"/>
                </a:tc>
              </a:tr>
              <a:tr h="1219226">
                <a:tc>
                  <a:txBody>
                    <a:bodyPr/>
                    <a:lstStyle/>
                    <a:p>
                      <a:pPr marL="0" marR="0" algn="ctr">
                        <a:lnSpc>
                          <a:spcPct val="115000"/>
                        </a:lnSpc>
                        <a:spcBef>
                          <a:spcPts val="0"/>
                        </a:spcBef>
                        <a:spcAft>
                          <a:spcPts val="0"/>
                        </a:spcAft>
                      </a:pPr>
                      <a:r>
                        <a:rPr lang="en-US" sz="2600">
                          <a:effectLst/>
                        </a:rPr>
                        <a:t>Total</a:t>
                      </a:r>
                      <a:endParaRPr lang="en-US" sz="2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600">
                          <a:effectLst/>
                        </a:rPr>
                        <a:t>20,000</a:t>
                      </a:r>
                      <a:endParaRPr lang="en-US" sz="2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600">
                          <a:effectLst/>
                        </a:rPr>
                        <a:t>Total</a:t>
                      </a:r>
                      <a:endParaRPr lang="en-US" sz="2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600" dirty="0">
                          <a:effectLst/>
                        </a:rPr>
                        <a:t>4,500</a:t>
                      </a:r>
                      <a:endParaRPr lang="en-US" sz="26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76200" y="-26660"/>
            <a:ext cx="8991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Capital Account BOP of India</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76200" y="6172200"/>
            <a:ext cx="8991600" cy="523220"/>
          </a:xfrm>
          <a:prstGeom prst="rect">
            <a:avLst/>
          </a:prstGeom>
        </p:spPr>
        <p:txBody>
          <a:bodyPr wrap="square">
            <a:spAutoFit/>
          </a:bodyPr>
          <a:lstStyle/>
          <a:p>
            <a:r>
              <a:rPr lang="en-US" sz="2800" b="1" dirty="0"/>
              <a:t>∴ Net Balance of Capital Account 20,000 – 4,500 = 15,500</a:t>
            </a:r>
            <a:endParaRPr lang="en-US" sz="2800" dirty="0"/>
          </a:p>
        </p:txBody>
      </p:sp>
    </p:spTree>
    <p:extLst>
      <p:ext uri="{BB962C8B-B14F-4D97-AF65-F5344CB8AC3E}">
        <p14:creationId xmlns:p14="http://schemas.microsoft.com/office/powerpoint/2010/main" val="2994863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77815855"/>
              </p:ext>
            </p:extLst>
          </p:nvPr>
        </p:nvGraphicFramePr>
        <p:xfrm>
          <a:off x="88899" y="685798"/>
          <a:ext cx="8826500" cy="4154270"/>
        </p:xfrm>
        <a:graphic>
          <a:graphicData uri="http://schemas.openxmlformats.org/drawingml/2006/table">
            <a:tbl>
              <a:tblPr firstRow="1" firstCol="1" bandRow="1">
                <a:tableStyleId>{5C22544A-7EE6-4342-B048-85BDC9FD1C3A}</a:tableStyleId>
              </a:tblPr>
              <a:tblGrid>
                <a:gridCol w="3442499"/>
                <a:gridCol w="1794667"/>
                <a:gridCol w="1794667"/>
                <a:gridCol w="1794667"/>
              </a:tblGrid>
              <a:tr h="1692437">
                <a:tc>
                  <a:txBody>
                    <a:bodyPr/>
                    <a:lstStyle/>
                    <a:p>
                      <a:pPr marL="0" marR="0" algn="ctr">
                        <a:lnSpc>
                          <a:spcPct val="115000"/>
                        </a:lnSpc>
                        <a:spcBef>
                          <a:spcPts val="0"/>
                        </a:spcBef>
                        <a:spcAft>
                          <a:spcPts val="0"/>
                        </a:spcAft>
                      </a:pPr>
                      <a:r>
                        <a:rPr lang="en-US" sz="2500" dirty="0">
                          <a:effectLst/>
                        </a:rPr>
                        <a:t>Particulars</a:t>
                      </a:r>
                      <a:endParaRPr lang="en-US" sz="25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a:effectLst/>
                        </a:rPr>
                        <a:t>Credit</a:t>
                      </a:r>
                    </a:p>
                    <a:p>
                      <a:pPr marL="0" marR="0" algn="ctr">
                        <a:lnSpc>
                          <a:spcPct val="115000"/>
                        </a:lnSpc>
                        <a:spcBef>
                          <a:spcPts val="0"/>
                        </a:spcBef>
                        <a:spcAft>
                          <a:spcPts val="0"/>
                        </a:spcAft>
                      </a:pPr>
                      <a:r>
                        <a:rPr lang="en-US" sz="2500">
                          <a:effectLst/>
                        </a:rPr>
                        <a:t>(Rs. in Crore)</a:t>
                      </a:r>
                      <a:endParaRPr lang="en-US" sz="25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a:effectLst/>
                        </a:rPr>
                        <a:t>Debit</a:t>
                      </a:r>
                    </a:p>
                    <a:p>
                      <a:pPr marL="0" marR="0" algn="ctr">
                        <a:lnSpc>
                          <a:spcPct val="115000"/>
                        </a:lnSpc>
                        <a:spcBef>
                          <a:spcPts val="0"/>
                        </a:spcBef>
                        <a:spcAft>
                          <a:spcPts val="0"/>
                        </a:spcAft>
                      </a:pPr>
                      <a:r>
                        <a:rPr lang="en-US" sz="2500">
                          <a:effectLst/>
                        </a:rPr>
                        <a:t>(Rs. in Crore)</a:t>
                      </a:r>
                      <a:endParaRPr lang="en-US" sz="25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a:effectLst/>
                        </a:rPr>
                        <a:t>Balance</a:t>
                      </a:r>
                    </a:p>
                    <a:p>
                      <a:pPr marL="0" marR="0" algn="ctr">
                        <a:lnSpc>
                          <a:spcPct val="115000"/>
                        </a:lnSpc>
                        <a:spcBef>
                          <a:spcPts val="0"/>
                        </a:spcBef>
                        <a:spcAft>
                          <a:spcPts val="0"/>
                        </a:spcAft>
                      </a:pPr>
                      <a:r>
                        <a:rPr lang="en-US" sz="2500">
                          <a:effectLst/>
                        </a:rPr>
                        <a:t>(Rs. in Crore)</a:t>
                      </a:r>
                      <a:endParaRPr lang="en-US" sz="2500">
                        <a:effectLst/>
                        <a:latin typeface="Calibri"/>
                        <a:ea typeface="Calibri"/>
                        <a:cs typeface="Times New Roman"/>
                      </a:endParaRPr>
                    </a:p>
                  </a:txBody>
                  <a:tcPr marL="68580" marR="68580" marT="0" marB="0" anchor="ctr"/>
                </a:tc>
              </a:tr>
              <a:tr h="820611">
                <a:tc>
                  <a:txBody>
                    <a:bodyPr/>
                    <a:lstStyle/>
                    <a:p>
                      <a:pPr marL="0" marR="0" algn="ctr">
                        <a:lnSpc>
                          <a:spcPct val="115000"/>
                        </a:lnSpc>
                        <a:spcBef>
                          <a:spcPts val="0"/>
                        </a:spcBef>
                        <a:spcAft>
                          <a:spcPts val="0"/>
                        </a:spcAft>
                      </a:pPr>
                      <a:r>
                        <a:rPr lang="en-US" sz="2500">
                          <a:effectLst/>
                        </a:rPr>
                        <a:t>Balance on Current A/c</a:t>
                      </a:r>
                      <a:endParaRPr lang="en-US" sz="25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dirty="0" smtClean="0">
                          <a:effectLst/>
                        </a:rPr>
                        <a:t>1,10,500</a:t>
                      </a:r>
                      <a:endParaRPr lang="en-US" sz="25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dirty="0" smtClean="0">
                          <a:effectLst/>
                        </a:rPr>
                        <a:t>1,26,000</a:t>
                      </a:r>
                      <a:endParaRPr lang="en-US" sz="25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a:effectLst/>
                        </a:rPr>
                        <a:t>-15,500</a:t>
                      </a:r>
                      <a:endParaRPr lang="en-US" sz="2500">
                        <a:effectLst/>
                        <a:latin typeface="Calibri"/>
                        <a:ea typeface="Calibri"/>
                        <a:cs typeface="Times New Roman"/>
                      </a:endParaRPr>
                    </a:p>
                  </a:txBody>
                  <a:tcPr marL="68580" marR="68580" marT="0" marB="0" anchor="ctr"/>
                </a:tc>
              </a:tr>
              <a:tr h="820611">
                <a:tc>
                  <a:txBody>
                    <a:bodyPr/>
                    <a:lstStyle/>
                    <a:p>
                      <a:pPr marL="0" marR="0" algn="ctr">
                        <a:lnSpc>
                          <a:spcPct val="115000"/>
                        </a:lnSpc>
                        <a:spcBef>
                          <a:spcPts val="0"/>
                        </a:spcBef>
                        <a:spcAft>
                          <a:spcPts val="0"/>
                        </a:spcAft>
                      </a:pPr>
                      <a:r>
                        <a:rPr lang="en-US" sz="2500">
                          <a:effectLst/>
                        </a:rPr>
                        <a:t>Balance on Capital A/c</a:t>
                      </a:r>
                      <a:endParaRPr lang="en-US" sz="25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a:effectLst/>
                        </a:rPr>
                        <a:t>20,000</a:t>
                      </a:r>
                      <a:endParaRPr lang="en-US" sz="25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a:effectLst/>
                        </a:rPr>
                        <a:t>4,500</a:t>
                      </a:r>
                      <a:endParaRPr lang="en-US" sz="25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a:effectLst/>
                        </a:rPr>
                        <a:t>15,500</a:t>
                      </a:r>
                      <a:endParaRPr lang="en-US" sz="2500">
                        <a:effectLst/>
                        <a:latin typeface="Calibri"/>
                        <a:ea typeface="Calibri"/>
                        <a:cs typeface="Times New Roman"/>
                      </a:endParaRPr>
                    </a:p>
                  </a:txBody>
                  <a:tcPr marL="68580" marR="68580" marT="0" marB="0" anchor="ctr"/>
                </a:tc>
              </a:tr>
              <a:tr h="820611">
                <a:tc>
                  <a:txBody>
                    <a:bodyPr/>
                    <a:lstStyle/>
                    <a:p>
                      <a:pPr marL="0" marR="0" algn="ctr">
                        <a:lnSpc>
                          <a:spcPct val="115000"/>
                        </a:lnSpc>
                        <a:spcBef>
                          <a:spcPts val="0"/>
                        </a:spcBef>
                        <a:spcAft>
                          <a:spcPts val="0"/>
                        </a:spcAft>
                      </a:pPr>
                      <a:r>
                        <a:rPr lang="en-US" sz="2500">
                          <a:effectLst/>
                        </a:rPr>
                        <a:t>Total BOP A/c (1+2)</a:t>
                      </a:r>
                      <a:endParaRPr lang="en-US" sz="25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dirty="0" smtClean="0">
                          <a:effectLst/>
                        </a:rPr>
                        <a:t>1,30,500</a:t>
                      </a:r>
                      <a:endParaRPr lang="en-US" sz="25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dirty="0" smtClean="0">
                          <a:effectLst/>
                        </a:rPr>
                        <a:t>1,30,500</a:t>
                      </a:r>
                      <a:endParaRPr lang="en-US" sz="25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500" dirty="0">
                          <a:effectLst/>
                        </a:rPr>
                        <a:t>000</a:t>
                      </a:r>
                      <a:endParaRPr lang="en-US" sz="25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0" y="4840069"/>
            <a:ext cx="9144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mbria Math" pitchFamily="18" charset="0"/>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as per this illustration current account BOP of India has negative of </a:t>
            </a:r>
            <a:r>
              <a:rPr kumimoji="0" lang="en-US" sz="2800" b="0" i="0" u="none" strike="noStrike" cap="none" normalizeH="0" baseline="0" dirty="0" err="1" smtClean="0">
                <a:ln>
                  <a:noFill/>
                </a:ln>
                <a:solidFill>
                  <a:schemeClr val="tx1"/>
                </a:solidFill>
                <a:effectLst/>
                <a:latin typeface="Book Antiqua" pitchFamily="18" charset="0"/>
                <a:ea typeface="Calibri" pitchFamily="34" charset="0"/>
                <a:cs typeface="Times New Roman" pitchFamily="18" charset="0"/>
              </a:rPr>
              <a:t>Rs</a:t>
            </a:r>
            <a:r>
              <a:rPr kumimoji="0" lang="en-US" sz="28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15,500 and the capital account has surplus of 15,500, hence the overall position of BOP of India is balanced.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74612" y="15359"/>
            <a:ext cx="9069388" cy="553998"/>
          </a:xfrm>
          <a:prstGeom prst="rect">
            <a:avLst/>
          </a:prstGeom>
        </p:spPr>
        <p:txBody>
          <a:bodyPr wrap="square">
            <a:spAutoFit/>
          </a:bodyPr>
          <a:lstStyle/>
          <a:p>
            <a:pPr lvl="0" algn="just" fontAlgn="base">
              <a:spcBef>
                <a:spcPct val="0"/>
              </a:spcBef>
              <a:spcAft>
                <a:spcPct val="0"/>
              </a:spcAft>
            </a:pPr>
            <a:r>
              <a:rPr lang="en-US" sz="3000" b="1" dirty="0">
                <a:latin typeface="Book Antiqua" pitchFamily="18" charset="0"/>
                <a:ea typeface="Calibri" pitchFamily="34" charset="0"/>
                <a:cs typeface="Times New Roman" pitchFamily="18" charset="0"/>
              </a:rPr>
              <a:t>External Balance:</a:t>
            </a:r>
            <a:endParaRPr lang="en-US" sz="3000" dirty="0">
              <a:latin typeface="Arial" pitchFamily="34" charset="0"/>
              <a:cs typeface="Arial" pitchFamily="34" charset="0"/>
            </a:endParaRPr>
          </a:p>
        </p:txBody>
      </p:sp>
    </p:spTree>
    <p:extLst>
      <p:ext uri="{BB962C8B-B14F-4D97-AF65-F5344CB8AC3E}">
        <p14:creationId xmlns:p14="http://schemas.microsoft.com/office/powerpoint/2010/main" val="1416592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06824"/>
            <a:ext cx="8991600" cy="6093976"/>
          </a:xfrm>
          <a:prstGeom prst="rect">
            <a:avLst/>
          </a:prstGeom>
        </p:spPr>
        <p:txBody>
          <a:bodyPr wrap="square">
            <a:spAutoFit/>
          </a:bodyPr>
          <a:lstStyle/>
          <a:p>
            <a:pPr algn="just"/>
            <a:r>
              <a:rPr lang="en-US" sz="3000" b="1" dirty="0">
                <a:latin typeface="Book Antiqua" pitchFamily="18" charset="0"/>
              </a:rPr>
              <a:t>Causes for disequilibrium in BOP:</a:t>
            </a:r>
            <a:endParaRPr lang="en-US" sz="3000" dirty="0">
              <a:latin typeface="Book Antiqua" pitchFamily="18" charset="0"/>
            </a:endParaRPr>
          </a:p>
          <a:p>
            <a:pPr algn="just"/>
            <a:r>
              <a:rPr lang="en-US" sz="3000" dirty="0">
                <a:latin typeface="Book Antiqua" pitchFamily="18" charset="0"/>
              </a:rPr>
              <a:t>	A host of factors are responsible for the disequilibrium in the BOP . The most important are:</a:t>
            </a:r>
          </a:p>
          <a:p>
            <a:pPr lvl="0" algn="just"/>
            <a:endParaRPr lang="en-US" sz="3000" b="1" dirty="0" smtClean="0">
              <a:latin typeface="Book Antiqua" pitchFamily="18" charset="0"/>
            </a:endParaRPr>
          </a:p>
          <a:p>
            <a:pPr lvl="0" algn="just"/>
            <a:r>
              <a:rPr lang="en-US" sz="3000" b="1" dirty="0" smtClean="0">
                <a:latin typeface="Book Antiqua" pitchFamily="18" charset="0"/>
              </a:rPr>
              <a:t>1. Changes </a:t>
            </a:r>
            <a:r>
              <a:rPr lang="en-US" sz="3000" b="1" dirty="0">
                <a:latin typeface="Book Antiqua" pitchFamily="18" charset="0"/>
              </a:rPr>
              <a:t>in price-cost-structure:</a:t>
            </a:r>
            <a:r>
              <a:rPr lang="en-US" sz="3000" dirty="0">
                <a:latin typeface="Book Antiqua" pitchFamily="18" charset="0"/>
              </a:rPr>
              <a:t> BOP is affected to a great extent by the changes in the price-cost-structure of export oriented industries. A change in price-cost-structure may occur due to higher wages, higher prices of raw materials, etc. Increased price cost structure reduces exports while decreased price cost structure encourages exports. In both the events the volume export and imports changes and hence affects the BOP position. </a:t>
            </a:r>
          </a:p>
        </p:txBody>
      </p:sp>
    </p:spTree>
    <p:extLst>
      <p:ext uri="{BB962C8B-B14F-4D97-AF65-F5344CB8AC3E}">
        <p14:creationId xmlns:p14="http://schemas.microsoft.com/office/powerpoint/2010/main" val="909889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038285"/>
            <a:ext cx="8839200" cy="4524315"/>
          </a:xfrm>
          <a:prstGeom prst="rect">
            <a:avLst/>
          </a:prstGeom>
        </p:spPr>
        <p:txBody>
          <a:bodyPr wrap="square">
            <a:spAutoFit/>
          </a:bodyPr>
          <a:lstStyle/>
          <a:p>
            <a:pPr algn="just"/>
            <a:r>
              <a:rPr lang="en-US" sz="3200" b="1" dirty="0" smtClean="0">
                <a:latin typeface="Book Antiqua" pitchFamily="18" charset="0"/>
              </a:rPr>
              <a:t>2. Quantitative </a:t>
            </a:r>
            <a:r>
              <a:rPr lang="en-US" sz="3200" b="1" dirty="0">
                <a:latin typeface="Book Antiqua" pitchFamily="18" charset="0"/>
              </a:rPr>
              <a:t>changes:</a:t>
            </a:r>
            <a:r>
              <a:rPr lang="en-US" sz="3200" dirty="0">
                <a:latin typeface="Book Antiqua" pitchFamily="18" charset="0"/>
              </a:rPr>
              <a:t> A change in the quantity of any of the items included in the BOP account is likely to cost disequilibrium in the BOP. For e.g. the volume of commodities imported or exported may change or a change in the quantity of invisible items and government transactions may also change. It leads to the disequilibrium in the BOP of a country</a:t>
            </a:r>
            <a:endParaRPr lang="en-US" sz="3200" dirty="0"/>
          </a:p>
        </p:txBody>
      </p:sp>
    </p:spTree>
    <p:extLst>
      <p:ext uri="{BB962C8B-B14F-4D97-AF65-F5344CB8AC3E}">
        <p14:creationId xmlns:p14="http://schemas.microsoft.com/office/powerpoint/2010/main" val="1978776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83024"/>
            <a:ext cx="8991600" cy="6093976"/>
          </a:xfrm>
          <a:prstGeom prst="rect">
            <a:avLst/>
          </a:prstGeom>
        </p:spPr>
        <p:txBody>
          <a:bodyPr wrap="square">
            <a:spAutoFit/>
          </a:bodyPr>
          <a:lstStyle/>
          <a:p>
            <a:pPr lvl="0" algn="just"/>
            <a:r>
              <a:rPr lang="en-US" sz="3000" b="1" dirty="0" smtClean="0">
                <a:latin typeface="Book Antiqua" pitchFamily="18" charset="0"/>
              </a:rPr>
              <a:t>3. Economic </a:t>
            </a:r>
            <a:r>
              <a:rPr lang="en-US" sz="3000" b="1" dirty="0">
                <a:latin typeface="Book Antiqua" pitchFamily="18" charset="0"/>
              </a:rPr>
              <a:t>Policy:</a:t>
            </a:r>
            <a:r>
              <a:rPr lang="en-US" sz="3000" dirty="0">
                <a:latin typeface="Book Antiqua" pitchFamily="18" charset="0"/>
              </a:rPr>
              <a:t> Change in economic policy of the inter-government leads to change in the BOP position. Many economic and non-economic considerations influences the international transactions including loans and advances. </a:t>
            </a:r>
            <a:endParaRPr lang="en-US" sz="3000" dirty="0" smtClean="0">
              <a:latin typeface="Book Antiqua" pitchFamily="18" charset="0"/>
            </a:endParaRPr>
          </a:p>
          <a:p>
            <a:pPr lvl="0" algn="just"/>
            <a:endParaRPr lang="en-US" sz="3000" dirty="0">
              <a:latin typeface="Book Antiqua" pitchFamily="18" charset="0"/>
            </a:endParaRPr>
          </a:p>
          <a:p>
            <a:pPr algn="just"/>
            <a:r>
              <a:rPr lang="en-US" sz="3000" b="1" dirty="0" smtClean="0">
                <a:latin typeface="Book Antiqua" pitchFamily="18" charset="0"/>
              </a:rPr>
              <a:t>4. Change </a:t>
            </a:r>
            <a:r>
              <a:rPr lang="en-US" sz="3000" b="1" dirty="0">
                <a:latin typeface="Book Antiqua" pitchFamily="18" charset="0"/>
              </a:rPr>
              <a:t>in National Income:</a:t>
            </a:r>
            <a:r>
              <a:rPr lang="en-US" sz="3000" dirty="0">
                <a:latin typeface="Book Antiqua" pitchFamily="18" charset="0"/>
              </a:rPr>
              <a:t> The demand and supply considerations of exports and imports are influenced by the changes in national income of a country. The increased national income always leads to more imports and decrease in national income leads to contraction in imports. This situation leads to change in the BOP position. </a:t>
            </a:r>
          </a:p>
        </p:txBody>
      </p:sp>
    </p:spTree>
    <p:extLst>
      <p:ext uri="{BB962C8B-B14F-4D97-AF65-F5344CB8AC3E}">
        <p14:creationId xmlns:p14="http://schemas.microsoft.com/office/powerpoint/2010/main" val="3768938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9959"/>
            <a:ext cx="9144000" cy="6555641"/>
          </a:xfrm>
          <a:prstGeom prst="rect">
            <a:avLst/>
          </a:prstGeom>
        </p:spPr>
        <p:txBody>
          <a:bodyPr wrap="square">
            <a:spAutoFit/>
          </a:bodyPr>
          <a:lstStyle/>
          <a:p>
            <a:pPr lvl="0" algn="just"/>
            <a:r>
              <a:rPr lang="en-US" sz="2800" b="1" dirty="0" smtClean="0">
                <a:latin typeface="Book Antiqua" pitchFamily="18" charset="0"/>
              </a:rPr>
              <a:t>5. Speculative </a:t>
            </a:r>
            <a:r>
              <a:rPr lang="en-US" sz="2800" b="1" dirty="0">
                <a:latin typeface="Book Antiqua" pitchFamily="18" charset="0"/>
              </a:rPr>
              <a:t>transfer of funds:</a:t>
            </a:r>
            <a:r>
              <a:rPr lang="en-US" sz="2800" dirty="0">
                <a:latin typeface="Book Antiqua" pitchFamily="18" charset="0"/>
              </a:rPr>
              <a:t> When there are opportunities to earn higher interest in other countries, speculative transfers of funds may take place. Such transactions of funds may occur on a large scale when people anticipate currency depreciation. It affects capital account of the BOP and hence leads to changes in the entire position of the BOP.</a:t>
            </a:r>
          </a:p>
          <a:p>
            <a:pPr lvl="0" algn="just"/>
            <a:r>
              <a:rPr lang="en-US" sz="2800" b="1" dirty="0" smtClean="0">
                <a:latin typeface="Book Antiqua" pitchFamily="18" charset="0"/>
              </a:rPr>
              <a:t>6. Changes </a:t>
            </a:r>
            <a:r>
              <a:rPr lang="en-US" sz="2800" b="1" dirty="0">
                <a:latin typeface="Book Antiqua" pitchFamily="18" charset="0"/>
              </a:rPr>
              <a:t>in the rate of exchange:</a:t>
            </a:r>
            <a:r>
              <a:rPr lang="en-US" sz="2800" dirty="0">
                <a:latin typeface="Book Antiqua" pitchFamily="18" charset="0"/>
              </a:rPr>
              <a:t> Change in rate of foreign exchange also affects the BOP position of a country. Import of a country will increase and exports will decrease when the external value of a currency increases (appreciation of currency) and on the other hand, in case of depreciation of the value of currency increases the exports and decreases imports which entirely changes the BOP position of a country. </a:t>
            </a:r>
          </a:p>
        </p:txBody>
      </p:sp>
    </p:spTree>
    <p:extLst>
      <p:ext uri="{BB962C8B-B14F-4D97-AF65-F5344CB8AC3E}">
        <p14:creationId xmlns:p14="http://schemas.microsoft.com/office/powerpoint/2010/main" val="680008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252" y="428446"/>
            <a:ext cx="8953500" cy="6124754"/>
          </a:xfrm>
          <a:prstGeom prst="rect">
            <a:avLst/>
          </a:prstGeom>
        </p:spPr>
        <p:txBody>
          <a:bodyPr wrap="square">
            <a:spAutoFit/>
          </a:bodyPr>
          <a:lstStyle/>
          <a:p>
            <a:pPr lvl="0" algn="just"/>
            <a:r>
              <a:rPr lang="en-US" sz="2800" b="1" dirty="0" smtClean="0">
                <a:latin typeface="Book Antiqua" pitchFamily="18" charset="0"/>
              </a:rPr>
              <a:t>7. Business </a:t>
            </a:r>
            <a:r>
              <a:rPr lang="en-US" sz="2800" b="1" dirty="0">
                <a:latin typeface="Book Antiqua" pitchFamily="18" charset="0"/>
              </a:rPr>
              <a:t>Cycle:</a:t>
            </a:r>
            <a:r>
              <a:rPr lang="en-US" sz="2800" dirty="0">
                <a:latin typeface="Book Antiqua" pitchFamily="18" charset="0"/>
              </a:rPr>
              <a:t> The periodical ups and downs which takes place in the business activities of a country is regarded as business cycle or trade cycle. It consists of a prosperity followed by depression in the various economic activities. During the times of prosperity exports of a country increases while during the times of depression imports of a country increases. In both the cases the BOP position while be in disequilibrium. </a:t>
            </a:r>
          </a:p>
          <a:p>
            <a:pPr lvl="0" algn="just"/>
            <a:r>
              <a:rPr lang="en-US" sz="2800" b="1" dirty="0" smtClean="0">
                <a:latin typeface="Book Antiqua" pitchFamily="18" charset="0"/>
              </a:rPr>
              <a:t>8. Natural </a:t>
            </a:r>
            <a:r>
              <a:rPr lang="en-US" sz="2800" b="1" dirty="0">
                <a:latin typeface="Book Antiqua" pitchFamily="18" charset="0"/>
              </a:rPr>
              <a:t>calamities:</a:t>
            </a:r>
            <a:r>
              <a:rPr lang="en-US" sz="2800" dirty="0">
                <a:latin typeface="Book Antiqua" pitchFamily="18" charset="0"/>
              </a:rPr>
              <a:t> The natural calamities like, earth quake, landslides, flood havoc, draught, famine, etc. affects the production sector adversely. On account of less volume of production, the export and import position of a country changes which leads to disequilibrium in the BOP. </a:t>
            </a:r>
          </a:p>
        </p:txBody>
      </p:sp>
    </p:spTree>
    <p:extLst>
      <p:ext uri="{BB962C8B-B14F-4D97-AF65-F5344CB8AC3E}">
        <p14:creationId xmlns:p14="http://schemas.microsoft.com/office/powerpoint/2010/main" val="381272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6" y="213003"/>
            <a:ext cx="9067800" cy="6340197"/>
          </a:xfrm>
          <a:prstGeom prst="rect">
            <a:avLst/>
          </a:prstGeom>
        </p:spPr>
        <p:txBody>
          <a:bodyPr wrap="square">
            <a:spAutoFit/>
          </a:bodyPr>
          <a:lstStyle/>
          <a:p>
            <a:pPr lvl="0" algn="just"/>
            <a:r>
              <a:rPr lang="en-US" sz="2900" b="1" dirty="0" smtClean="0">
                <a:latin typeface="Book Antiqua" pitchFamily="18" charset="0"/>
              </a:rPr>
              <a:t>9. Inflation</a:t>
            </a:r>
            <a:r>
              <a:rPr lang="en-US" sz="2900" b="1" dirty="0">
                <a:latin typeface="Book Antiqua" pitchFamily="18" charset="0"/>
              </a:rPr>
              <a:t>:</a:t>
            </a:r>
            <a:r>
              <a:rPr lang="en-US" sz="2900" dirty="0">
                <a:latin typeface="Book Antiqua" pitchFamily="18" charset="0"/>
              </a:rPr>
              <a:t> The continuous increase in general prices is regarded as inflation. The mild increase in price level stimulates the production sector. However, the rapid increase in general price level affects adversely the various economic activities. During the hyperinflation the country’s exports decreases, which ultimately brings disequilibrium in the BOP.</a:t>
            </a:r>
          </a:p>
          <a:p>
            <a:pPr algn="just"/>
            <a:r>
              <a:rPr lang="en-US" sz="2900" b="1" dirty="0" smtClean="0">
                <a:latin typeface="Book Antiqua" pitchFamily="18" charset="0"/>
              </a:rPr>
              <a:t>10. Technological </a:t>
            </a:r>
            <a:r>
              <a:rPr lang="en-US" sz="2900" b="1" dirty="0">
                <a:latin typeface="Book Antiqua" pitchFamily="18" charset="0"/>
              </a:rPr>
              <a:t>Progress:</a:t>
            </a:r>
            <a:r>
              <a:rPr lang="en-US" sz="2900" dirty="0">
                <a:latin typeface="Book Antiqua" pitchFamily="18" charset="0"/>
              </a:rPr>
              <a:t> The rapid growth of technology increases the volume of production of a country and leads to increase in exports. However, technological backwardness leads to decrease in the volume of production which in term leads to increase in imports. Hence, it affects the BOP position of a country. </a:t>
            </a:r>
          </a:p>
        </p:txBody>
      </p:sp>
    </p:spTree>
    <p:extLst>
      <p:ext uri="{BB962C8B-B14F-4D97-AF65-F5344CB8AC3E}">
        <p14:creationId xmlns:p14="http://schemas.microsoft.com/office/powerpoint/2010/main" val="2280502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6894195"/>
          </a:xfrm>
          <a:prstGeom prst="rect">
            <a:avLst/>
          </a:prstGeom>
        </p:spPr>
        <p:txBody>
          <a:bodyPr wrap="square">
            <a:spAutoFit/>
          </a:bodyPr>
          <a:lstStyle/>
          <a:p>
            <a:pPr algn="just"/>
            <a:r>
              <a:rPr lang="en-US" sz="2600" b="1" dirty="0">
                <a:latin typeface="Book Antiqua" pitchFamily="18" charset="0"/>
              </a:rPr>
              <a:t>Methods of correcting disequilibrium BOP:</a:t>
            </a:r>
            <a:endParaRPr lang="en-US" sz="2600" dirty="0">
              <a:latin typeface="Book Antiqua" pitchFamily="18" charset="0"/>
            </a:endParaRPr>
          </a:p>
          <a:p>
            <a:pPr algn="just"/>
            <a:r>
              <a:rPr lang="en-US" sz="2600" dirty="0">
                <a:latin typeface="Book Antiqua" pitchFamily="18" charset="0"/>
              </a:rPr>
              <a:t>	There are mainly five important methods to correct the disequilibrium in the BOP of a country viz. i) deflation   ii) exchange rate depreciation  iii) devaluation iv) exchange control methods v) export promotion &amp; import substitution policy.</a:t>
            </a:r>
          </a:p>
          <a:p>
            <a:pPr algn="just"/>
            <a:r>
              <a:rPr lang="en-US" sz="2600" dirty="0">
                <a:latin typeface="Book Antiqua" pitchFamily="18" charset="0"/>
              </a:rPr>
              <a:t> </a:t>
            </a:r>
          </a:p>
          <a:p>
            <a:pPr lvl="0" algn="just"/>
            <a:r>
              <a:rPr lang="en-US" sz="2600" b="1" dirty="0" smtClean="0">
                <a:latin typeface="Book Antiqua" pitchFamily="18" charset="0"/>
              </a:rPr>
              <a:t>i) Deflation</a:t>
            </a:r>
            <a:r>
              <a:rPr lang="en-US" sz="2600" b="1" dirty="0">
                <a:latin typeface="Book Antiqua" pitchFamily="18" charset="0"/>
              </a:rPr>
              <a:t>:</a:t>
            </a:r>
            <a:r>
              <a:rPr lang="en-US" sz="2600" dirty="0">
                <a:latin typeface="Book Antiqua" pitchFamily="18" charset="0"/>
              </a:rPr>
              <a:t> Deflation refers to a policy where the money supply to be reduced in the economy. Excess demand for foreign goods may be one of the factors causing disequilibrium in the BOP. In such a case demand for foreign goods to be reduced. Deflation is regarded as one of the remedies of reducing demand for  foreign goods and thereby correcting the adverse BOP. The deflationary policy aims at reducing money supply in the internal economy and thereby reducing prices and income to control foreign demand of the general public.</a:t>
            </a:r>
          </a:p>
        </p:txBody>
      </p:sp>
    </p:spTree>
    <p:extLst>
      <p:ext uri="{BB962C8B-B14F-4D97-AF65-F5344CB8AC3E}">
        <p14:creationId xmlns:p14="http://schemas.microsoft.com/office/powerpoint/2010/main" val="1612219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14400"/>
            <a:ext cx="8915400" cy="4708981"/>
          </a:xfrm>
          <a:prstGeom prst="rect">
            <a:avLst/>
          </a:prstGeom>
        </p:spPr>
        <p:txBody>
          <a:bodyPr wrap="square">
            <a:spAutoFit/>
          </a:bodyPr>
          <a:lstStyle/>
          <a:p>
            <a:pPr lvl="0" algn="just"/>
            <a:r>
              <a:rPr lang="en-US" sz="3000" b="1" dirty="0" smtClean="0">
                <a:latin typeface="Book Antiqua" pitchFamily="18" charset="0"/>
              </a:rPr>
              <a:t>ii) Exchange </a:t>
            </a:r>
            <a:r>
              <a:rPr lang="en-US" sz="3000" b="1" dirty="0">
                <a:latin typeface="Book Antiqua" pitchFamily="18" charset="0"/>
              </a:rPr>
              <a:t>rate depreciation:</a:t>
            </a:r>
            <a:r>
              <a:rPr lang="en-US" sz="3000" dirty="0">
                <a:latin typeface="Book Antiqua" pitchFamily="18" charset="0"/>
              </a:rPr>
              <a:t> The rate of exchange refers to the rate at which currency of a country is exchanged with that of other currency. exchange depreciation refers to decreasing the rate of exchange of one currency in terms of other currencies. It is a fall in value of domestic currency in terms of foreign currency. The effect of exchange rate depreciation is that it makes exports cheaper and imports costlier. This policy can be practiced by a country until its BOP position gets balance.</a:t>
            </a:r>
          </a:p>
        </p:txBody>
      </p:sp>
    </p:spTree>
    <p:extLst>
      <p:ext uri="{BB962C8B-B14F-4D97-AF65-F5344CB8AC3E}">
        <p14:creationId xmlns:p14="http://schemas.microsoft.com/office/powerpoint/2010/main" val="598093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839200" cy="6894195"/>
          </a:xfrm>
          <a:prstGeom prst="rect">
            <a:avLst/>
          </a:prstGeom>
        </p:spPr>
        <p:txBody>
          <a:bodyPr wrap="square">
            <a:spAutoFit/>
          </a:bodyPr>
          <a:lstStyle/>
          <a:p>
            <a:pPr algn="just"/>
            <a:r>
              <a:rPr lang="en-US" sz="2600" b="1" dirty="0"/>
              <a:t>Meaning of BOT:</a:t>
            </a:r>
          </a:p>
          <a:p>
            <a:pPr algn="just"/>
            <a:r>
              <a:rPr lang="en-US" sz="2600" dirty="0"/>
              <a:t>	Balance Of Trade is the difference between merchandise exports and merchandise imports. It is a balance on trade account. It is related to export and import of only visible items. It includes only exchange of commodities. The invisible services are not included in the BOT account. It is a part of BOP accounts. Therefore, balance of trade is a narrow concept compared to the BOP.</a:t>
            </a:r>
          </a:p>
          <a:p>
            <a:pPr algn="just"/>
            <a:r>
              <a:rPr lang="en-US" sz="2600" dirty="0"/>
              <a:t>BOT = Money Value of Commodities Exported – Money Value of Commodities Imported.</a:t>
            </a:r>
          </a:p>
          <a:p>
            <a:pPr algn="just"/>
            <a:r>
              <a:rPr lang="en-US" sz="2600" dirty="0"/>
              <a:t>BOT may be surplus, deficit or balanced. If export value of commodities is greater than the import value of goods, it is a surplus BOT. </a:t>
            </a:r>
          </a:p>
          <a:p>
            <a:pPr algn="just"/>
            <a:r>
              <a:rPr lang="en-US" sz="2600" dirty="0"/>
              <a:t>	If export value of commodities are less than the import value of goods, it is a deficit BOT.</a:t>
            </a:r>
          </a:p>
          <a:p>
            <a:pPr algn="just"/>
            <a:r>
              <a:rPr lang="en-US" sz="2600" dirty="0"/>
              <a:t>	Suppose export value of goods is equal to import value of goods, it is a balanced BOT. </a:t>
            </a:r>
          </a:p>
        </p:txBody>
      </p:sp>
    </p:spTree>
    <p:extLst>
      <p:ext uri="{BB962C8B-B14F-4D97-AF65-F5344CB8AC3E}">
        <p14:creationId xmlns:p14="http://schemas.microsoft.com/office/powerpoint/2010/main" val="3773697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13003"/>
            <a:ext cx="8686800" cy="6340197"/>
          </a:xfrm>
          <a:prstGeom prst="rect">
            <a:avLst/>
          </a:prstGeom>
        </p:spPr>
        <p:txBody>
          <a:bodyPr wrap="square">
            <a:spAutoFit/>
          </a:bodyPr>
          <a:lstStyle/>
          <a:p>
            <a:pPr lvl="0" algn="just"/>
            <a:r>
              <a:rPr lang="en-US" sz="2900" b="1" dirty="0" smtClean="0">
                <a:latin typeface="Book Antiqua" pitchFamily="18" charset="0"/>
              </a:rPr>
              <a:t>iii) Devaluation</a:t>
            </a:r>
            <a:r>
              <a:rPr lang="en-US" sz="2900" b="1" dirty="0">
                <a:latin typeface="Book Antiqua" pitchFamily="18" charset="0"/>
              </a:rPr>
              <a:t>:</a:t>
            </a:r>
            <a:r>
              <a:rPr lang="en-US" sz="2900" dirty="0">
                <a:latin typeface="Book Antiqua" pitchFamily="18" charset="0"/>
              </a:rPr>
              <a:t> It is the most effective measures to control disequilibrium in the BOP. Devaluation refers to reducing the external value of a currency with reference to foreign currency or gold deliberately. Devaluation results in increase of exports over a long period of time. Naturally, imports become costly. For e.g. 1$=Rs.72 in the current rate and devalued rate would be 1$=Rs.100. In this case Indian goods become cheaper to the foreigners and hence increase of the exports. </a:t>
            </a:r>
          </a:p>
          <a:p>
            <a:pPr algn="just"/>
            <a:r>
              <a:rPr lang="en-US" sz="2900" dirty="0" smtClean="0">
                <a:latin typeface="Book Antiqua" pitchFamily="18" charset="0"/>
              </a:rPr>
              <a:t>	But </a:t>
            </a:r>
            <a:r>
              <a:rPr lang="en-US" sz="2900" dirty="0">
                <a:latin typeface="Book Antiqua" pitchFamily="18" charset="0"/>
              </a:rPr>
              <a:t>the success of devaluation policy depends upon a) elasticity of demand for goods and services.  b) Internal cost price structure.   c) Retaliation by other countries, etc.</a:t>
            </a:r>
          </a:p>
        </p:txBody>
      </p:sp>
    </p:spTree>
    <p:extLst>
      <p:ext uri="{BB962C8B-B14F-4D97-AF65-F5344CB8AC3E}">
        <p14:creationId xmlns:p14="http://schemas.microsoft.com/office/powerpoint/2010/main" val="1354557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066800"/>
            <a:ext cx="8763000" cy="4708981"/>
          </a:xfrm>
          <a:prstGeom prst="rect">
            <a:avLst/>
          </a:prstGeom>
        </p:spPr>
        <p:txBody>
          <a:bodyPr wrap="square">
            <a:spAutoFit/>
          </a:bodyPr>
          <a:lstStyle/>
          <a:p>
            <a:pPr lvl="0" algn="just"/>
            <a:r>
              <a:rPr lang="en-US" sz="3000" b="1" dirty="0" smtClean="0">
                <a:latin typeface="Book Antiqua" pitchFamily="18" charset="0"/>
              </a:rPr>
              <a:t>iv) Exchange </a:t>
            </a:r>
            <a:r>
              <a:rPr lang="en-US" sz="3000" b="1" dirty="0">
                <a:latin typeface="Book Antiqua" pitchFamily="18" charset="0"/>
              </a:rPr>
              <a:t>control measures:</a:t>
            </a:r>
            <a:r>
              <a:rPr lang="en-US" sz="3000" dirty="0">
                <a:latin typeface="Book Antiqua" pitchFamily="18" charset="0"/>
              </a:rPr>
              <a:t> Exchange control refers to the complete control over all transaction of international character. All transactions involving foreign payment and receipts are controlled by the monetary authorities only. No private citizen is allowed to enter into foreign exchange transaction without the prior permission of the monetary authority or government during the times of exchange control. It was adopted by Germany during the Second World War time. </a:t>
            </a:r>
          </a:p>
        </p:txBody>
      </p:sp>
    </p:spTree>
    <p:extLst>
      <p:ext uri="{BB962C8B-B14F-4D97-AF65-F5344CB8AC3E}">
        <p14:creationId xmlns:p14="http://schemas.microsoft.com/office/powerpoint/2010/main" val="25316983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29819"/>
            <a:ext cx="8763000" cy="4708981"/>
          </a:xfrm>
          <a:prstGeom prst="rect">
            <a:avLst/>
          </a:prstGeom>
        </p:spPr>
        <p:txBody>
          <a:bodyPr wrap="square">
            <a:spAutoFit/>
          </a:bodyPr>
          <a:lstStyle/>
          <a:p>
            <a:pPr lvl="0" algn="just"/>
            <a:r>
              <a:rPr lang="en-US" sz="3000" b="1" dirty="0" smtClean="0">
                <a:latin typeface="Book Antiqua" pitchFamily="18" charset="0"/>
              </a:rPr>
              <a:t>v) Export </a:t>
            </a:r>
            <a:r>
              <a:rPr lang="en-US" sz="3000" b="1" dirty="0">
                <a:latin typeface="Book Antiqua" pitchFamily="18" charset="0"/>
              </a:rPr>
              <a:t>promotion and import substitution policy: </a:t>
            </a:r>
            <a:r>
              <a:rPr lang="en-US" sz="3000" dirty="0">
                <a:latin typeface="Book Antiqua" pitchFamily="18" charset="0"/>
              </a:rPr>
              <a:t>The BOP position can be improved only by promoting exports and reducing imports. Importable commodities are to be manufactured or developed indigenously. It aims at import replacement and reduces the import bills of a country. By increasing exports of visible and invisible items, a country can increase its export bills, which automatically balances the BOP position. </a:t>
            </a:r>
          </a:p>
        </p:txBody>
      </p:sp>
    </p:spTree>
    <p:extLst>
      <p:ext uri="{BB962C8B-B14F-4D97-AF65-F5344CB8AC3E}">
        <p14:creationId xmlns:p14="http://schemas.microsoft.com/office/powerpoint/2010/main" val="35456138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39889"/>
            <a:ext cx="8839200" cy="5632311"/>
          </a:xfrm>
          <a:prstGeom prst="rect">
            <a:avLst/>
          </a:prstGeom>
        </p:spPr>
        <p:txBody>
          <a:bodyPr wrap="square">
            <a:spAutoFit/>
          </a:bodyPr>
          <a:lstStyle/>
          <a:p>
            <a:pPr algn="just"/>
            <a:r>
              <a:rPr lang="en-US" sz="3000" b="1" dirty="0">
                <a:latin typeface="Book Antiqua" pitchFamily="18" charset="0"/>
              </a:rPr>
              <a:t>Devaluation of Indian Rupee:</a:t>
            </a:r>
            <a:endParaRPr lang="en-US" sz="3000" dirty="0">
              <a:latin typeface="Book Antiqua" pitchFamily="18" charset="0"/>
            </a:endParaRPr>
          </a:p>
          <a:p>
            <a:pPr algn="just"/>
            <a:r>
              <a:rPr lang="en-US" sz="3000" dirty="0">
                <a:latin typeface="Book Antiqua" pitchFamily="18" charset="0"/>
              </a:rPr>
              <a:t>	Government of India has devalued its currency three times so far that is 1949, 1966 and 1991</a:t>
            </a:r>
          </a:p>
          <a:p>
            <a:pPr algn="just"/>
            <a:r>
              <a:rPr lang="en-US" sz="3000" b="1" dirty="0">
                <a:latin typeface="Book Antiqua" pitchFamily="18" charset="0"/>
              </a:rPr>
              <a:t>Causes for devaluation of Indian Rupee:</a:t>
            </a:r>
            <a:endParaRPr lang="en-US" sz="3000" dirty="0">
              <a:latin typeface="Book Antiqua" pitchFamily="18" charset="0"/>
            </a:endParaRPr>
          </a:p>
          <a:p>
            <a:pPr marL="514350" lvl="0" indent="-514350" algn="just">
              <a:buFont typeface="+mj-lt"/>
              <a:buAutoNum type="arabicPeriod"/>
            </a:pPr>
            <a:r>
              <a:rPr lang="en-US" sz="3000" dirty="0">
                <a:latin typeface="Book Antiqua" pitchFamily="18" charset="0"/>
              </a:rPr>
              <a:t>Failure to increase exports</a:t>
            </a:r>
          </a:p>
          <a:p>
            <a:pPr marL="514350" lvl="0" indent="-514350" algn="just">
              <a:buFont typeface="+mj-lt"/>
              <a:buAutoNum type="arabicPeriod"/>
            </a:pPr>
            <a:r>
              <a:rPr lang="en-US" sz="3000" dirty="0">
                <a:latin typeface="Book Antiqua" pitchFamily="18" charset="0"/>
              </a:rPr>
              <a:t>Increased internal prices</a:t>
            </a:r>
          </a:p>
          <a:p>
            <a:pPr marL="514350" lvl="0" indent="-514350" algn="just">
              <a:buFont typeface="+mj-lt"/>
              <a:buAutoNum type="arabicPeriod"/>
            </a:pPr>
            <a:r>
              <a:rPr lang="en-US" sz="3000" dirty="0">
                <a:latin typeface="Book Antiqua" pitchFamily="18" charset="0"/>
              </a:rPr>
              <a:t>Shadow market (Functioning of unregistered market)</a:t>
            </a:r>
          </a:p>
          <a:p>
            <a:pPr marL="514350" lvl="0" indent="-514350" algn="just">
              <a:buFont typeface="+mj-lt"/>
              <a:buAutoNum type="arabicPeriod"/>
            </a:pPr>
            <a:r>
              <a:rPr lang="en-US" sz="3000" dirty="0">
                <a:latin typeface="Book Antiqua" pitchFamily="18" charset="0"/>
              </a:rPr>
              <a:t>Increased imports</a:t>
            </a:r>
          </a:p>
          <a:p>
            <a:pPr marL="514350" lvl="0" indent="-514350" algn="just">
              <a:buFont typeface="+mj-lt"/>
              <a:buAutoNum type="arabicPeriod"/>
            </a:pPr>
            <a:r>
              <a:rPr lang="en-US" sz="3000" dirty="0">
                <a:latin typeface="Book Antiqua" pitchFamily="18" charset="0"/>
              </a:rPr>
              <a:t>Shortage of foreign exchange reserves </a:t>
            </a:r>
          </a:p>
          <a:p>
            <a:pPr marL="514350" lvl="0" indent="-514350" algn="just">
              <a:buFont typeface="+mj-lt"/>
              <a:buAutoNum type="arabicPeriod"/>
            </a:pPr>
            <a:r>
              <a:rPr lang="en-US" sz="3000" dirty="0">
                <a:latin typeface="Book Antiqua" pitchFamily="18" charset="0"/>
              </a:rPr>
              <a:t>Pressure by developed countries. </a:t>
            </a:r>
          </a:p>
        </p:txBody>
      </p:sp>
    </p:spTree>
    <p:extLst>
      <p:ext uri="{BB962C8B-B14F-4D97-AF65-F5344CB8AC3E}">
        <p14:creationId xmlns:p14="http://schemas.microsoft.com/office/powerpoint/2010/main" val="3330829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94444591"/>
              </p:ext>
            </p:extLst>
          </p:nvPr>
        </p:nvGraphicFramePr>
        <p:xfrm>
          <a:off x="0" y="2062100"/>
          <a:ext cx="9144000" cy="4643499"/>
        </p:xfrm>
        <a:graphic>
          <a:graphicData uri="http://schemas.openxmlformats.org/drawingml/2006/table">
            <a:tbl>
              <a:tblPr firstRow="1" firstCol="1" bandRow="1">
                <a:tableStyleId>{5C22544A-7EE6-4342-B048-85BDC9FD1C3A}</a:tableStyleId>
              </a:tblPr>
              <a:tblGrid>
                <a:gridCol w="1065830"/>
                <a:gridCol w="4979694"/>
                <a:gridCol w="3098476"/>
              </a:tblGrid>
              <a:tr h="663357">
                <a:tc>
                  <a:txBody>
                    <a:bodyPr/>
                    <a:lstStyle/>
                    <a:p>
                      <a:pPr marL="0" marR="0" algn="ctr">
                        <a:lnSpc>
                          <a:spcPct val="115000"/>
                        </a:lnSpc>
                        <a:spcBef>
                          <a:spcPts val="0"/>
                        </a:spcBef>
                        <a:spcAft>
                          <a:spcPts val="0"/>
                        </a:spcAft>
                      </a:pPr>
                      <a:r>
                        <a:rPr lang="en-US" sz="2400" dirty="0">
                          <a:effectLst/>
                        </a:rPr>
                        <a:t>Sl. No.</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Items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 in Crore</a:t>
                      </a:r>
                      <a:endParaRPr lang="en-US" sz="2400">
                        <a:effectLst/>
                        <a:latin typeface="Calibri"/>
                        <a:ea typeface="Calibri"/>
                        <a:cs typeface="Times New Roman"/>
                      </a:endParaRPr>
                    </a:p>
                  </a:txBody>
                  <a:tcPr marL="68580" marR="68580" marT="0" marB="0" anchor="ctr"/>
                </a:tc>
              </a:tr>
              <a:tr h="663357">
                <a:tc>
                  <a:txBody>
                    <a:bodyPr/>
                    <a:lstStyle/>
                    <a:p>
                      <a:pPr marL="0" marR="0" algn="ctr">
                        <a:lnSpc>
                          <a:spcPct val="115000"/>
                        </a:lnSpc>
                        <a:spcBef>
                          <a:spcPts val="0"/>
                        </a:spcBef>
                        <a:spcAft>
                          <a:spcPts val="0"/>
                        </a:spcAft>
                      </a:pPr>
                      <a:r>
                        <a:rPr lang="en-US" sz="2400">
                          <a:effectLst/>
                        </a:rPr>
                        <a:t>1.</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LCD TV’s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150</a:t>
                      </a:r>
                      <a:endParaRPr lang="en-US" sz="2400">
                        <a:effectLst/>
                        <a:latin typeface="Calibri"/>
                        <a:ea typeface="Calibri"/>
                        <a:cs typeface="Times New Roman"/>
                      </a:endParaRPr>
                    </a:p>
                  </a:txBody>
                  <a:tcPr marL="68580" marR="68580" marT="0" marB="0" anchor="ctr"/>
                </a:tc>
              </a:tr>
              <a:tr h="663357">
                <a:tc>
                  <a:txBody>
                    <a:bodyPr/>
                    <a:lstStyle/>
                    <a:p>
                      <a:pPr marL="0" marR="0" algn="ctr">
                        <a:lnSpc>
                          <a:spcPct val="115000"/>
                        </a:lnSpc>
                        <a:spcBef>
                          <a:spcPts val="0"/>
                        </a:spcBef>
                        <a:spcAft>
                          <a:spcPts val="0"/>
                        </a:spcAft>
                      </a:pPr>
                      <a:r>
                        <a:rPr lang="en-US" sz="2400">
                          <a:effectLst/>
                        </a:rPr>
                        <a:t>2.</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Carpets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10</a:t>
                      </a:r>
                      <a:endParaRPr lang="en-US" sz="2400">
                        <a:effectLst/>
                        <a:latin typeface="Calibri"/>
                        <a:ea typeface="Calibri"/>
                        <a:cs typeface="Times New Roman"/>
                      </a:endParaRPr>
                    </a:p>
                  </a:txBody>
                  <a:tcPr marL="68580" marR="68580" marT="0" marB="0" anchor="ctr"/>
                </a:tc>
              </a:tr>
              <a:tr h="663357">
                <a:tc>
                  <a:txBody>
                    <a:bodyPr/>
                    <a:lstStyle/>
                    <a:p>
                      <a:pPr marL="0" marR="0" algn="ctr">
                        <a:lnSpc>
                          <a:spcPct val="115000"/>
                        </a:lnSpc>
                        <a:spcBef>
                          <a:spcPts val="0"/>
                        </a:spcBef>
                        <a:spcAft>
                          <a:spcPts val="0"/>
                        </a:spcAft>
                      </a:pPr>
                      <a:r>
                        <a:rPr lang="en-US" sz="2400">
                          <a:effectLst/>
                        </a:rPr>
                        <a:t>3.</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dirty="0">
                          <a:effectLst/>
                        </a:rPr>
                        <a:t>Import of Computers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500</a:t>
                      </a:r>
                      <a:endParaRPr lang="en-US" sz="2400">
                        <a:effectLst/>
                        <a:latin typeface="Calibri"/>
                        <a:ea typeface="Calibri"/>
                        <a:cs typeface="Times New Roman"/>
                      </a:endParaRPr>
                    </a:p>
                  </a:txBody>
                  <a:tcPr marL="68580" marR="68580" marT="0" marB="0" anchor="ctr"/>
                </a:tc>
              </a:tr>
              <a:tr h="663357">
                <a:tc>
                  <a:txBody>
                    <a:bodyPr/>
                    <a:lstStyle/>
                    <a:p>
                      <a:pPr marL="0" marR="0" algn="ctr">
                        <a:lnSpc>
                          <a:spcPct val="115000"/>
                        </a:lnSpc>
                        <a:spcBef>
                          <a:spcPts val="0"/>
                        </a:spcBef>
                        <a:spcAft>
                          <a:spcPts val="0"/>
                        </a:spcAft>
                      </a:pPr>
                      <a:r>
                        <a:rPr lang="en-US" sz="2400">
                          <a:effectLst/>
                        </a:rPr>
                        <a:t>4.</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Basumathi Rice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125</a:t>
                      </a:r>
                      <a:endParaRPr lang="en-US" sz="2400">
                        <a:effectLst/>
                        <a:latin typeface="Calibri"/>
                        <a:ea typeface="Calibri"/>
                        <a:cs typeface="Times New Roman"/>
                      </a:endParaRPr>
                    </a:p>
                  </a:txBody>
                  <a:tcPr marL="68580" marR="68580" marT="0" marB="0" anchor="ctr"/>
                </a:tc>
              </a:tr>
              <a:tr h="663357">
                <a:tc>
                  <a:txBody>
                    <a:bodyPr/>
                    <a:lstStyle/>
                    <a:p>
                      <a:pPr marL="0" marR="0" algn="ctr">
                        <a:lnSpc>
                          <a:spcPct val="115000"/>
                        </a:lnSpc>
                        <a:spcBef>
                          <a:spcPts val="0"/>
                        </a:spcBef>
                        <a:spcAft>
                          <a:spcPts val="0"/>
                        </a:spcAft>
                      </a:pPr>
                      <a:r>
                        <a:rPr lang="en-US" sz="2400">
                          <a:effectLst/>
                        </a:rPr>
                        <a:t>5.</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Wine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400</a:t>
                      </a:r>
                      <a:endParaRPr lang="en-US" sz="2400">
                        <a:effectLst/>
                        <a:latin typeface="Calibri"/>
                        <a:ea typeface="Calibri"/>
                        <a:cs typeface="Times New Roman"/>
                      </a:endParaRPr>
                    </a:p>
                  </a:txBody>
                  <a:tcPr marL="68580" marR="68580" marT="0" marB="0" anchor="ctr"/>
                </a:tc>
              </a:tr>
              <a:tr h="663357">
                <a:tc>
                  <a:txBody>
                    <a:bodyPr/>
                    <a:lstStyle/>
                    <a:p>
                      <a:pPr marL="0" marR="0" algn="ctr">
                        <a:lnSpc>
                          <a:spcPct val="115000"/>
                        </a:lnSpc>
                        <a:spcBef>
                          <a:spcPts val="0"/>
                        </a:spcBef>
                        <a:spcAft>
                          <a:spcPts val="0"/>
                        </a:spcAft>
                      </a:pPr>
                      <a:r>
                        <a:rPr lang="en-US" sz="2400">
                          <a:effectLst/>
                        </a:rPr>
                        <a:t>6.</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Spices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550</a:t>
                      </a:r>
                      <a:endParaRPr lang="en-US" sz="24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0" y="0"/>
            <a:ext cx="89154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Example:</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Find out whether a country has favorable or unfavorable BOT with the help of following example: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7924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02393499"/>
              </p:ext>
            </p:extLst>
          </p:nvPr>
        </p:nvGraphicFramePr>
        <p:xfrm>
          <a:off x="80962" y="762000"/>
          <a:ext cx="8991600" cy="3962399"/>
        </p:xfrm>
        <a:graphic>
          <a:graphicData uri="http://schemas.openxmlformats.org/drawingml/2006/table">
            <a:tbl>
              <a:tblPr firstRow="1" firstCol="1" bandRow="1">
                <a:tableStyleId>{5C22544A-7EE6-4342-B048-85BDC9FD1C3A}</a:tableStyleId>
              </a:tblPr>
              <a:tblGrid>
                <a:gridCol w="2467620"/>
                <a:gridCol w="1774658"/>
                <a:gridCol w="2939923"/>
                <a:gridCol w="1809399"/>
              </a:tblGrid>
              <a:tr h="1347995">
                <a:tc>
                  <a:txBody>
                    <a:bodyPr/>
                    <a:lstStyle/>
                    <a:p>
                      <a:pPr marL="0" marR="0" algn="ctr">
                        <a:lnSpc>
                          <a:spcPct val="115000"/>
                        </a:lnSpc>
                        <a:spcBef>
                          <a:spcPts val="0"/>
                        </a:spcBef>
                        <a:spcAft>
                          <a:spcPts val="0"/>
                        </a:spcAft>
                      </a:pPr>
                      <a:r>
                        <a:rPr lang="en-US" sz="2400" dirty="0">
                          <a:effectLst/>
                        </a:rPr>
                        <a:t>Export</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Credit</a:t>
                      </a:r>
                    </a:p>
                    <a:p>
                      <a:pPr marL="0" marR="0" algn="ctr">
                        <a:lnSpc>
                          <a:spcPct val="115000"/>
                        </a:lnSpc>
                        <a:spcBef>
                          <a:spcPts val="0"/>
                        </a:spcBef>
                        <a:spcAft>
                          <a:spcPts val="0"/>
                        </a:spcAft>
                      </a:pPr>
                      <a:r>
                        <a:rPr lang="en-US" sz="2400" dirty="0">
                          <a:effectLst/>
                        </a:rPr>
                        <a:t>(</a:t>
                      </a:r>
                      <a:r>
                        <a:rPr lang="en-US" sz="2400" dirty="0" err="1">
                          <a:effectLst/>
                        </a:rPr>
                        <a:t>Rs</a:t>
                      </a:r>
                      <a:r>
                        <a:rPr lang="en-US" sz="2400" dirty="0">
                          <a:effectLst/>
                        </a:rPr>
                        <a:t>. in </a:t>
                      </a:r>
                      <a:r>
                        <a:rPr lang="en-US" sz="2400" dirty="0" err="1">
                          <a:effectLst/>
                        </a:rPr>
                        <a:t>Crore</a:t>
                      </a:r>
                      <a:r>
                        <a:rPr lang="en-US" sz="2400" dirty="0">
                          <a:effectLst/>
                        </a:rPr>
                        <a:t>)</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Import</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Debit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r>
              <a:tr h="653601">
                <a:tc>
                  <a:txBody>
                    <a:bodyPr/>
                    <a:lstStyle/>
                    <a:p>
                      <a:pPr marL="0" marR="0">
                        <a:lnSpc>
                          <a:spcPct val="115000"/>
                        </a:lnSpc>
                        <a:spcBef>
                          <a:spcPts val="0"/>
                        </a:spcBef>
                        <a:spcAft>
                          <a:spcPts val="0"/>
                        </a:spcAft>
                      </a:pPr>
                      <a:r>
                        <a:rPr lang="en-US" sz="2400">
                          <a:effectLst/>
                        </a:rPr>
                        <a:t>Carpets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LCD TV’s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150</a:t>
                      </a:r>
                      <a:endParaRPr lang="en-US" sz="2400">
                        <a:effectLst/>
                        <a:latin typeface="Calibri"/>
                        <a:ea typeface="Calibri"/>
                        <a:cs typeface="Times New Roman"/>
                      </a:endParaRPr>
                    </a:p>
                  </a:txBody>
                  <a:tcPr marL="68580" marR="68580" marT="0" marB="0" anchor="ctr"/>
                </a:tc>
              </a:tr>
              <a:tr h="653601">
                <a:tc>
                  <a:txBody>
                    <a:bodyPr/>
                    <a:lstStyle/>
                    <a:p>
                      <a:pPr marL="0" marR="0">
                        <a:lnSpc>
                          <a:spcPct val="115000"/>
                        </a:lnSpc>
                        <a:spcBef>
                          <a:spcPts val="0"/>
                        </a:spcBef>
                        <a:spcAft>
                          <a:spcPts val="0"/>
                        </a:spcAft>
                      </a:pPr>
                      <a:r>
                        <a:rPr lang="en-US" sz="2400">
                          <a:effectLst/>
                        </a:rPr>
                        <a:t>B.Rice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125</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Computers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500</a:t>
                      </a:r>
                      <a:endParaRPr lang="en-US" sz="2400" dirty="0">
                        <a:effectLst/>
                        <a:latin typeface="Calibri"/>
                        <a:ea typeface="Calibri"/>
                        <a:cs typeface="Times New Roman"/>
                      </a:endParaRPr>
                    </a:p>
                  </a:txBody>
                  <a:tcPr marL="68580" marR="68580" marT="0" marB="0" anchor="ctr"/>
                </a:tc>
              </a:tr>
              <a:tr h="653601">
                <a:tc>
                  <a:txBody>
                    <a:bodyPr/>
                    <a:lstStyle/>
                    <a:p>
                      <a:pPr marL="0" marR="0">
                        <a:lnSpc>
                          <a:spcPct val="115000"/>
                        </a:lnSpc>
                        <a:spcBef>
                          <a:spcPts val="0"/>
                        </a:spcBef>
                        <a:spcAft>
                          <a:spcPts val="0"/>
                        </a:spcAft>
                      </a:pPr>
                      <a:r>
                        <a:rPr lang="en-US" sz="2400">
                          <a:effectLst/>
                        </a:rPr>
                        <a:t>Spices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550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Wine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400</a:t>
                      </a:r>
                      <a:endParaRPr lang="en-US" sz="2400">
                        <a:effectLst/>
                        <a:latin typeface="Calibri"/>
                        <a:ea typeface="Calibri"/>
                        <a:cs typeface="Times New Roman"/>
                      </a:endParaRPr>
                    </a:p>
                  </a:txBody>
                  <a:tcPr marL="68580" marR="68580" marT="0" marB="0" anchor="ctr"/>
                </a:tc>
              </a:tr>
              <a:tr h="653601">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685</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1050</a:t>
                      </a:r>
                      <a:endParaRPr lang="en-US" sz="24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0" y="35302"/>
            <a:ext cx="89916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BOT Account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152400" y="4800600"/>
            <a:ext cx="8839200" cy="2062103"/>
          </a:xfrm>
          <a:prstGeom prst="rect">
            <a:avLst/>
          </a:prstGeom>
        </p:spPr>
        <p:txBody>
          <a:bodyPr wrap="square">
            <a:spAutoFit/>
          </a:bodyPr>
          <a:lstStyle/>
          <a:p>
            <a:pPr lvl="0" eaLnBrk="0" fontAlgn="base" hangingPunct="0">
              <a:spcBef>
                <a:spcPct val="0"/>
              </a:spcBef>
              <a:spcAft>
                <a:spcPct val="0"/>
              </a:spcAft>
            </a:pPr>
            <a:r>
              <a:rPr lang="en-US" sz="3200" dirty="0">
                <a:latin typeface="Cambria Math" pitchFamily="18" charset="0"/>
                <a:ea typeface="Calibri" pitchFamily="34" charset="0"/>
                <a:cs typeface="Times New Roman" pitchFamily="18" charset="0"/>
              </a:rPr>
              <a:t>∴</a:t>
            </a:r>
            <a:r>
              <a:rPr lang="en-US" sz="3200" dirty="0">
                <a:latin typeface="Book Antiqua" pitchFamily="18" charset="0"/>
                <a:ea typeface="Calibri" pitchFamily="34" charset="0"/>
                <a:cs typeface="Times New Roman" pitchFamily="18" charset="0"/>
              </a:rPr>
              <a:t> BOT = Total Monetary Value of Commodities Exported </a:t>
            </a:r>
            <a:r>
              <a:rPr lang="en-US" sz="3200" dirty="0">
                <a:ea typeface="Calibri" pitchFamily="34" charset="0"/>
                <a:cs typeface="Times New Roman" pitchFamily="18" charset="0"/>
              </a:rPr>
              <a:t>–</a:t>
            </a:r>
            <a:r>
              <a:rPr lang="en-US" sz="3200" dirty="0">
                <a:latin typeface="Book Antiqua" pitchFamily="18" charset="0"/>
                <a:ea typeface="Calibri" pitchFamily="34" charset="0"/>
                <a:cs typeface="Times New Roman" pitchFamily="18" charset="0"/>
              </a:rPr>
              <a:t> Total Monetary Value of Commodities Imported</a:t>
            </a:r>
            <a:endParaRPr lang="en-US" sz="3200" dirty="0">
              <a:latin typeface="Arial" pitchFamily="34" charset="0"/>
              <a:cs typeface="Arial" pitchFamily="34" charset="0"/>
            </a:endParaRPr>
          </a:p>
          <a:p>
            <a:pPr lvl="0" eaLnBrk="0" fontAlgn="base" hangingPunct="0">
              <a:spcBef>
                <a:spcPct val="0"/>
              </a:spcBef>
              <a:spcAft>
                <a:spcPct val="0"/>
              </a:spcAft>
            </a:pPr>
            <a:r>
              <a:rPr lang="en-US" sz="3200" dirty="0">
                <a:latin typeface="Cambria Math" pitchFamily="18" charset="0"/>
                <a:ea typeface="Calibri" pitchFamily="34" charset="0"/>
                <a:cs typeface="Times New Roman" pitchFamily="18" charset="0"/>
              </a:rPr>
              <a:t>∴</a:t>
            </a:r>
            <a:r>
              <a:rPr lang="en-US" sz="3200" dirty="0">
                <a:latin typeface="Book Antiqua" pitchFamily="18" charset="0"/>
                <a:ea typeface="Calibri" pitchFamily="34" charset="0"/>
                <a:cs typeface="Times New Roman" pitchFamily="18" charset="0"/>
              </a:rPr>
              <a:t> </a:t>
            </a:r>
            <a:r>
              <a:rPr lang="en-US" sz="3200" b="1" dirty="0">
                <a:latin typeface="Book Antiqua" pitchFamily="18" charset="0"/>
                <a:ea typeface="Calibri" pitchFamily="34" charset="0"/>
                <a:cs typeface="Times New Roman" pitchFamily="18" charset="0"/>
              </a:rPr>
              <a:t>as per this example 685 </a:t>
            </a:r>
            <a:r>
              <a:rPr lang="en-US" sz="3200" b="1" dirty="0">
                <a:ea typeface="Calibri" pitchFamily="34" charset="0"/>
                <a:cs typeface="Times New Roman" pitchFamily="18" charset="0"/>
              </a:rPr>
              <a:t>–</a:t>
            </a:r>
            <a:r>
              <a:rPr lang="en-US" sz="3200" b="1" dirty="0">
                <a:latin typeface="Book Antiqua" pitchFamily="18" charset="0"/>
                <a:ea typeface="Calibri" pitchFamily="34" charset="0"/>
                <a:cs typeface="Times New Roman" pitchFamily="18" charset="0"/>
              </a:rPr>
              <a:t> 1050 = -365</a:t>
            </a:r>
            <a:endParaRPr lang="en-US" sz="3200" dirty="0">
              <a:latin typeface="Arial" pitchFamily="34" charset="0"/>
              <a:cs typeface="Arial" pitchFamily="34" charset="0"/>
            </a:endParaRPr>
          </a:p>
        </p:txBody>
      </p:sp>
    </p:spTree>
    <p:extLst>
      <p:ext uri="{BB962C8B-B14F-4D97-AF65-F5344CB8AC3E}">
        <p14:creationId xmlns:p14="http://schemas.microsoft.com/office/powerpoint/2010/main" val="65239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06796794"/>
              </p:ext>
            </p:extLst>
          </p:nvPr>
        </p:nvGraphicFramePr>
        <p:xfrm>
          <a:off x="100012" y="1600200"/>
          <a:ext cx="8967788" cy="5105403"/>
        </p:xfrm>
        <a:graphic>
          <a:graphicData uri="http://schemas.openxmlformats.org/drawingml/2006/table">
            <a:tbl>
              <a:tblPr firstRow="1" firstCol="1" bandRow="1">
                <a:tableStyleId>{5C22544A-7EE6-4342-B048-85BDC9FD1C3A}</a:tableStyleId>
              </a:tblPr>
              <a:tblGrid>
                <a:gridCol w="1035847"/>
                <a:gridCol w="4839610"/>
                <a:gridCol w="3092331"/>
              </a:tblGrid>
              <a:tr h="567267">
                <a:tc>
                  <a:txBody>
                    <a:bodyPr/>
                    <a:lstStyle/>
                    <a:p>
                      <a:pPr marL="0" marR="0" algn="ctr">
                        <a:lnSpc>
                          <a:spcPct val="115000"/>
                        </a:lnSpc>
                        <a:spcBef>
                          <a:spcPts val="0"/>
                        </a:spcBef>
                        <a:spcAft>
                          <a:spcPts val="0"/>
                        </a:spcAft>
                      </a:pPr>
                      <a:r>
                        <a:rPr lang="en-US" sz="2400" dirty="0">
                          <a:effectLst/>
                        </a:rPr>
                        <a:t>Sl. No.</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Items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Amount in Crore</a:t>
                      </a:r>
                      <a:endParaRPr lang="en-US" sz="2400">
                        <a:effectLst/>
                        <a:latin typeface="Calibri"/>
                        <a:ea typeface="Calibri"/>
                        <a:cs typeface="Times New Roman"/>
                      </a:endParaRPr>
                    </a:p>
                  </a:txBody>
                  <a:tcPr marL="68580" marR="68580" marT="0" marB="0" anchor="ctr"/>
                </a:tc>
              </a:tr>
              <a:tr h="567267">
                <a:tc>
                  <a:txBody>
                    <a:bodyPr/>
                    <a:lstStyle/>
                    <a:p>
                      <a:pPr marL="0" marR="0" algn="ctr">
                        <a:lnSpc>
                          <a:spcPct val="115000"/>
                        </a:lnSpc>
                        <a:spcBef>
                          <a:spcPts val="0"/>
                        </a:spcBef>
                        <a:spcAft>
                          <a:spcPts val="0"/>
                        </a:spcAft>
                      </a:pPr>
                      <a:r>
                        <a:rPr lang="en-US" sz="2400">
                          <a:effectLst/>
                        </a:rPr>
                        <a:t>1.</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Wheat</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10,000</a:t>
                      </a:r>
                      <a:endParaRPr lang="en-US" sz="2400">
                        <a:effectLst/>
                        <a:latin typeface="Calibri"/>
                        <a:ea typeface="Calibri"/>
                        <a:cs typeface="Times New Roman"/>
                      </a:endParaRPr>
                    </a:p>
                  </a:txBody>
                  <a:tcPr marL="68580" marR="68580" marT="0" marB="0" anchor="ctr"/>
                </a:tc>
              </a:tr>
              <a:tr h="567267">
                <a:tc>
                  <a:txBody>
                    <a:bodyPr/>
                    <a:lstStyle/>
                    <a:p>
                      <a:pPr marL="0" marR="0" algn="ctr">
                        <a:lnSpc>
                          <a:spcPct val="115000"/>
                        </a:lnSpc>
                        <a:spcBef>
                          <a:spcPts val="0"/>
                        </a:spcBef>
                        <a:spcAft>
                          <a:spcPts val="0"/>
                        </a:spcAft>
                      </a:pPr>
                      <a:r>
                        <a:rPr lang="en-US" sz="2400">
                          <a:effectLst/>
                        </a:rPr>
                        <a:t>2.</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Computers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5,000</a:t>
                      </a:r>
                      <a:endParaRPr lang="en-US" sz="2400">
                        <a:effectLst/>
                        <a:latin typeface="Calibri"/>
                        <a:ea typeface="Calibri"/>
                        <a:cs typeface="Times New Roman"/>
                      </a:endParaRPr>
                    </a:p>
                  </a:txBody>
                  <a:tcPr marL="68580" marR="68580" marT="0" marB="0" anchor="ctr"/>
                </a:tc>
              </a:tr>
              <a:tr h="567267">
                <a:tc>
                  <a:txBody>
                    <a:bodyPr/>
                    <a:lstStyle/>
                    <a:p>
                      <a:pPr marL="0" marR="0" algn="ctr">
                        <a:lnSpc>
                          <a:spcPct val="115000"/>
                        </a:lnSpc>
                        <a:spcBef>
                          <a:spcPts val="0"/>
                        </a:spcBef>
                        <a:spcAft>
                          <a:spcPts val="0"/>
                        </a:spcAft>
                      </a:pPr>
                      <a:r>
                        <a:rPr lang="en-US" sz="2400">
                          <a:effectLst/>
                        </a:rPr>
                        <a:t>3.</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Copy</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8,000</a:t>
                      </a:r>
                      <a:endParaRPr lang="en-US" sz="2400">
                        <a:effectLst/>
                        <a:latin typeface="Calibri"/>
                        <a:ea typeface="Calibri"/>
                        <a:cs typeface="Times New Roman"/>
                      </a:endParaRPr>
                    </a:p>
                  </a:txBody>
                  <a:tcPr marL="68580" marR="68580" marT="0" marB="0" anchor="ctr"/>
                </a:tc>
              </a:tr>
              <a:tr h="567267">
                <a:tc>
                  <a:txBody>
                    <a:bodyPr/>
                    <a:lstStyle/>
                    <a:p>
                      <a:pPr marL="0" marR="0" algn="ctr">
                        <a:lnSpc>
                          <a:spcPct val="115000"/>
                        </a:lnSpc>
                        <a:spcBef>
                          <a:spcPts val="0"/>
                        </a:spcBef>
                        <a:spcAft>
                          <a:spcPts val="0"/>
                        </a:spcAft>
                      </a:pPr>
                      <a:r>
                        <a:rPr lang="en-US" sz="2400">
                          <a:effectLst/>
                        </a:rPr>
                        <a:t>4.</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Iron 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12,000</a:t>
                      </a:r>
                      <a:endParaRPr lang="en-US" sz="2400">
                        <a:effectLst/>
                        <a:latin typeface="Calibri"/>
                        <a:ea typeface="Calibri"/>
                        <a:cs typeface="Times New Roman"/>
                      </a:endParaRPr>
                    </a:p>
                  </a:txBody>
                  <a:tcPr marL="68580" marR="68580" marT="0" marB="0" anchor="ctr"/>
                </a:tc>
              </a:tr>
              <a:tr h="567267">
                <a:tc>
                  <a:txBody>
                    <a:bodyPr/>
                    <a:lstStyle/>
                    <a:p>
                      <a:pPr marL="0" marR="0" algn="ctr">
                        <a:lnSpc>
                          <a:spcPct val="115000"/>
                        </a:lnSpc>
                        <a:spcBef>
                          <a:spcPts val="0"/>
                        </a:spcBef>
                        <a:spcAft>
                          <a:spcPts val="0"/>
                        </a:spcAft>
                      </a:pPr>
                      <a:r>
                        <a:rPr lang="en-US" sz="2400">
                          <a:effectLst/>
                        </a:rPr>
                        <a:t>5.</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Export of Spice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5,000</a:t>
                      </a:r>
                      <a:endParaRPr lang="en-US" sz="2400">
                        <a:effectLst/>
                        <a:latin typeface="Calibri"/>
                        <a:ea typeface="Calibri"/>
                        <a:cs typeface="Times New Roman"/>
                      </a:endParaRPr>
                    </a:p>
                  </a:txBody>
                  <a:tcPr marL="68580" marR="68580" marT="0" marB="0" anchor="ctr"/>
                </a:tc>
              </a:tr>
              <a:tr h="567267">
                <a:tc>
                  <a:txBody>
                    <a:bodyPr/>
                    <a:lstStyle/>
                    <a:p>
                      <a:pPr marL="0" marR="0" algn="ctr">
                        <a:lnSpc>
                          <a:spcPct val="115000"/>
                        </a:lnSpc>
                        <a:spcBef>
                          <a:spcPts val="0"/>
                        </a:spcBef>
                        <a:spcAft>
                          <a:spcPts val="0"/>
                        </a:spcAft>
                      </a:pPr>
                      <a:r>
                        <a:rPr lang="en-US" sz="2400">
                          <a:effectLst/>
                        </a:rPr>
                        <a:t>6.</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Gold</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10,000</a:t>
                      </a:r>
                      <a:endParaRPr lang="en-US" sz="2400">
                        <a:effectLst/>
                        <a:latin typeface="Calibri"/>
                        <a:ea typeface="Calibri"/>
                        <a:cs typeface="Times New Roman"/>
                      </a:endParaRPr>
                    </a:p>
                  </a:txBody>
                  <a:tcPr marL="68580" marR="68580" marT="0" marB="0" anchor="ctr"/>
                </a:tc>
              </a:tr>
              <a:tr h="567267">
                <a:tc>
                  <a:txBody>
                    <a:bodyPr/>
                    <a:lstStyle/>
                    <a:p>
                      <a:pPr marL="0" marR="0" algn="ctr">
                        <a:lnSpc>
                          <a:spcPct val="115000"/>
                        </a:lnSpc>
                        <a:spcBef>
                          <a:spcPts val="0"/>
                        </a:spcBef>
                        <a:spcAft>
                          <a:spcPts val="0"/>
                        </a:spcAft>
                      </a:pPr>
                      <a:r>
                        <a:rPr lang="en-US" sz="2400">
                          <a:effectLst/>
                        </a:rPr>
                        <a:t>7.</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Petroleum </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15,000</a:t>
                      </a:r>
                      <a:endParaRPr lang="en-US" sz="2400">
                        <a:effectLst/>
                        <a:latin typeface="Calibri"/>
                        <a:ea typeface="Calibri"/>
                        <a:cs typeface="Times New Roman"/>
                      </a:endParaRPr>
                    </a:p>
                  </a:txBody>
                  <a:tcPr marL="68580" marR="68580" marT="0" marB="0" anchor="ctr"/>
                </a:tc>
              </a:tr>
              <a:tr h="567267">
                <a:tc>
                  <a:txBody>
                    <a:bodyPr/>
                    <a:lstStyle/>
                    <a:p>
                      <a:pPr marL="0" marR="0" algn="ctr">
                        <a:lnSpc>
                          <a:spcPct val="115000"/>
                        </a:lnSpc>
                        <a:spcBef>
                          <a:spcPts val="0"/>
                        </a:spcBef>
                        <a:spcAft>
                          <a:spcPts val="0"/>
                        </a:spcAft>
                      </a:pPr>
                      <a:r>
                        <a:rPr lang="en-US" sz="2400">
                          <a:effectLst/>
                        </a:rPr>
                        <a:t>8.</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Import of Chemicals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5,000</a:t>
                      </a:r>
                      <a:endParaRPr lang="en-US" sz="24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76200" y="30540"/>
            <a:ext cx="8991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smtClean="0">
                <a:ln>
                  <a:noFill/>
                </a:ln>
                <a:solidFill>
                  <a:schemeClr val="tx1"/>
                </a:solidFill>
                <a:effectLst/>
                <a:latin typeface="Book Antiqua" pitchFamily="18" charset="0"/>
                <a:ea typeface="Calibri" pitchFamily="34" charset="0"/>
                <a:cs typeface="Times New Roman" pitchFamily="18" charset="0"/>
              </a:rPr>
              <a:t>Example No. 2</a:t>
            </a:r>
            <a:endParaRPr kumimoji="0" lang="en-US" sz="32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Book Antiqua" pitchFamily="18" charset="0"/>
                <a:ea typeface="Calibri" pitchFamily="34" charset="0"/>
                <a:cs typeface="Times New Roman" pitchFamily="18" charset="0"/>
              </a:rPr>
              <a:t>Find out the BOT position of India from the following data:</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53193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04008765"/>
              </p:ext>
            </p:extLst>
          </p:nvPr>
        </p:nvGraphicFramePr>
        <p:xfrm>
          <a:off x="76200" y="838200"/>
          <a:ext cx="8991601" cy="3733800"/>
        </p:xfrm>
        <a:graphic>
          <a:graphicData uri="http://schemas.openxmlformats.org/drawingml/2006/table">
            <a:tbl>
              <a:tblPr firstRow="1" firstCol="1" bandRow="1">
                <a:tableStyleId>{5C22544A-7EE6-4342-B048-85BDC9FD1C3A}</a:tableStyleId>
              </a:tblPr>
              <a:tblGrid>
                <a:gridCol w="2467620"/>
                <a:gridCol w="1774658"/>
                <a:gridCol w="2939923"/>
                <a:gridCol w="1809400"/>
              </a:tblGrid>
              <a:tr h="955128">
                <a:tc>
                  <a:txBody>
                    <a:bodyPr/>
                    <a:lstStyle/>
                    <a:p>
                      <a:pPr marL="0" marR="0" algn="ctr">
                        <a:lnSpc>
                          <a:spcPct val="115000"/>
                        </a:lnSpc>
                        <a:spcBef>
                          <a:spcPts val="0"/>
                        </a:spcBef>
                        <a:spcAft>
                          <a:spcPts val="0"/>
                        </a:spcAft>
                      </a:pPr>
                      <a:r>
                        <a:rPr lang="en-US" sz="2400" dirty="0">
                          <a:effectLst/>
                        </a:rPr>
                        <a:t>Export</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Credit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Import</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Debit</a:t>
                      </a:r>
                    </a:p>
                    <a:p>
                      <a:pPr marL="0" marR="0" algn="ctr">
                        <a:lnSpc>
                          <a:spcPct val="115000"/>
                        </a:lnSpc>
                        <a:spcBef>
                          <a:spcPts val="0"/>
                        </a:spcBef>
                        <a:spcAft>
                          <a:spcPts val="0"/>
                        </a:spcAft>
                      </a:pPr>
                      <a:r>
                        <a:rPr lang="en-US" sz="2400">
                          <a:effectLst/>
                        </a:rPr>
                        <a:t>(Rs. in Crore)</a:t>
                      </a:r>
                      <a:endParaRPr lang="en-US" sz="2400">
                        <a:effectLst/>
                        <a:latin typeface="Calibri"/>
                        <a:ea typeface="Calibri"/>
                        <a:cs typeface="Times New Roman"/>
                      </a:endParaRPr>
                    </a:p>
                  </a:txBody>
                  <a:tcPr marL="68580" marR="68580" marT="0" marB="0" anchor="ctr"/>
                </a:tc>
              </a:tr>
              <a:tr h="463112">
                <a:tc>
                  <a:txBody>
                    <a:bodyPr/>
                    <a:lstStyle/>
                    <a:p>
                      <a:pPr marL="0" marR="0">
                        <a:lnSpc>
                          <a:spcPct val="115000"/>
                        </a:lnSpc>
                        <a:spcBef>
                          <a:spcPts val="0"/>
                        </a:spcBef>
                        <a:spcAft>
                          <a:spcPts val="0"/>
                        </a:spcAft>
                      </a:pPr>
                      <a:r>
                        <a:rPr lang="en-US" sz="2400">
                          <a:effectLst/>
                        </a:rPr>
                        <a:t>Wheat</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10,000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Gold</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10,000</a:t>
                      </a:r>
                      <a:endParaRPr lang="en-US" sz="2400">
                        <a:effectLst/>
                        <a:latin typeface="Calibri"/>
                        <a:ea typeface="Calibri"/>
                        <a:cs typeface="Times New Roman"/>
                      </a:endParaRPr>
                    </a:p>
                  </a:txBody>
                  <a:tcPr marL="68580" marR="68580" marT="0" marB="0" anchor="ctr"/>
                </a:tc>
              </a:tr>
              <a:tr h="463112">
                <a:tc>
                  <a:txBody>
                    <a:bodyPr/>
                    <a:lstStyle/>
                    <a:p>
                      <a:pPr marL="0" marR="0">
                        <a:lnSpc>
                          <a:spcPct val="115000"/>
                        </a:lnSpc>
                        <a:spcBef>
                          <a:spcPts val="0"/>
                        </a:spcBef>
                        <a:spcAft>
                          <a:spcPts val="0"/>
                        </a:spcAft>
                      </a:pPr>
                      <a:r>
                        <a:rPr lang="en-US" sz="2400" dirty="0">
                          <a:effectLst/>
                        </a:rPr>
                        <a:t>Computers</a:t>
                      </a:r>
                      <a:endParaRPr lang="en-US" sz="24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5,000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Petroleum </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15,000</a:t>
                      </a:r>
                      <a:endParaRPr lang="en-US" sz="2400">
                        <a:effectLst/>
                        <a:latin typeface="Calibri"/>
                        <a:ea typeface="Calibri"/>
                        <a:cs typeface="Times New Roman"/>
                      </a:endParaRPr>
                    </a:p>
                  </a:txBody>
                  <a:tcPr marL="68580" marR="68580" marT="0" marB="0" anchor="ctr"/>
                </a:tc>
              </a:tr>
              <a:tr h="463112">
                <a:tc>
                  <a:txBody>
                    <a:bodyPr/>
                    <a:lstStyle/>
                    <a:p>
                      <a:pPr marL="0" marR="0">
                        <a:lnSpc>
                          <a:spcPct val="115000"/>
                        </a:lnSpc>
                        <a:spcBef>
                          <a:spcPts val="0"/>
                        </a:spcBef>
                        <a:spcAft>
                          <a:spcPts val="0"/>
                        </a:spcAft>
                      </a:pPr>
                      <a:r>
                        <a:rPr lang="en-US" sz="2400">
                          <a:effectLst/>
                        </a:rPr>
                        <a:t>Copy</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8,000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Chemicals</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5,000</a:t>
                      </a:r>
                      <a:endParaRPr lang="en-US" sz="2400">
                        <a:effectLst/>
                        <a:latin typeface="Calibri"/>
                        <a:ea typeface="Calibri"/>
                        <a:cs typeface="Times New Roman"/>
                      </a:endParaRPr>
                    </a:p>
                  </a:txBody>
                  <a:tcPr marL="68580" marR="68580" marT="0" marB="0" anchor="ctr"/>
                </a:tc>
              </a:tr>
              <a:tr h="463112">
                <a:tc>
                  <a:txBody>
                    <a:bodyPr/>
                    <a:lstStyle/>
                    <a:p>
                      <a:pPr marL="0" marR="0">
                        <a:lnSpc>
                          <a:spcPct val="115000"/>
                        </a:lnSpc>
                        <a:spcBef>
                          <a:spcPts val="0"/>
                        </a:spcBef>
                        <a:spcAft>
                          <a:spcPts val="0"/>
                        </a:spcAft>
                      </a:pPr>
                      <a:r>
                        <a:rPr lang="en-US" sz="2400">
                          <a:effectLst/>
                        </a:rPr>
                        <a:t>Iron Ore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12,000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 </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 </a:t>
                      </a:r>
                      <a:endParaRPr lang="en-US" sz="2400">
                        <a:effectLst/>
                        <a:latin typeface="Calibri"/>
                        <a:ea typeface="Calibri"/>
                        <a:cs typeface="Times New Roman"/>
                      </a:endParaRPr>
                    </a:p>
                  </a:txBody>
                  <a:tcPr marL="68580" marR="68580" marT="0" marB="0" anchor="ctr"/>
                </a:tc>
              </a:tr>
              <a:tr h="463112">
                <a:tc>
                  <a:txBody>
                    <a:bodyPr/>
                    <a:lstStyle/>
                    <a:p>
                      <a:pPr marL="0" marR="0">
                        <a:lnSpc>
                          <a:spcPct val="115000"/>
                        </a:lnSpc>
                        <a:spcBef>
                          <a:spcPts val="0"/>
                        </a:spcBef>
                        <a:spcAft>
                          <a:spcPts val="0"/>
                        </a:spcAft>
                      </a:pPr>
                      <a:r>
                        <a:rPr lang="en-US" sz="2400">
                          <a:effectLst/>
                        </a:rPr>
                        <a:t>Spice</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5,000</a:t>
                      </a:r>
                      <a:endParaRPr lang="en-US" sz="24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2400">
                          <a:effectLst/>
                        </a:rPr>
                        <a:t> </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 </a:t>
                      </a:r>
                      <a:endParaRPr lang="en-US" sz="2400">
                        <a:effectLst/>
                        <a:latin typeface="Calibri"/>
                        <a:ea typeface="Calibri"/>
                        <a:cs typeface="Times New Roman"/>
                      </a:endParaRPr>
                    </a:p>
                  </a:txBody>
                  <a:tcPr marL="68580" marR="68580" marT="0" marB="0" anchor="ctr"/>
                </a:tc>
              </a:tr>
              <a:tr h="463112">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40,000</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a:effectLst/>
                        </a:rPr>
                        <a:t>Total</a:t>
                      </a:r>
                      <a:endParaRPr lang="en-US" sz="24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2400" dirty="0">
                          <a:effectLst/>
                        </a:rPr>
                        <a:t>30,000</a:t>
                      </a:r>
                      <a:endParaRPr lang="en-US" sz="2400" dirty="0">
                        <a:effectLst/>
                        <a:latin typeface="Calibri"/>
                        <a:ea typeface="Calibri"/>
                        <a:cs typeface="Times New Roman"/>
                      </a:endParaRPr>
                    </a:p>
                  </a:txBody>
                  <a:tcPr marL="68580" marR="68580" marT="0" marB="0" anchor="ctr"/>
                </a:tc>
              </a:tr>
            </a:tbl>
          </a:graphicData>
        </a:graphic>
      </p:graphicFrame>
      <p:sp>
        <p:nvSpPr>
          <p:cNvPr id="3" name="Rectangle 1"/>
          <p:cNvSpPr>
            <a:spLocks noChangeArrowheads="1"/>
          </p:cNvSpPr>
          <p:nvPr/>
        </p:nvSpPr>
        <p:spPr bwMode="auto">
          <a:xfrm>
            <a:off x="28574" y="4611231"/>
            <a:ext cx="8963025"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mbria Math" pitchFamily="18" charset="0"/>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BOT = Total Monetary Value of Commodities Exported </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Total Monetary Value of Commodities Imported</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mbria Math" pitchFamily="18" charset="0"/>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as per this example 40,000 </a:t>
            </a:r>
            <a:r>
              <a:rPr kumimoji="0" lang="en-US"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 30,000 = 10,000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Book Antiqua" pitchFamily="18" charset="0"/>
                <a:ea typeface="Calibri" pitchFamily="34" charset="0"/>
                <a:cs typeface="Times New Roman" pitchFamily="18" charset="0"/>
              </a:rPr>
              <a:t>Here India has surplus or favorable BOT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0" y="29646"/>
            <a:ext cx="8991600" cy="584775"/>
          </a:xfrm>
          <a:prstGeom prst="rect">
            <a:avLst/>
          </a:prstGeom>
        </p:spPr>
        <p:txBody>
          <a:bodyPr wrap="square">
            <a:spAutoFit/>
          </a:bodyPr>
          <a:lstStyle/>
          <a:p>
            <a:r>
              <a:rPr lang="en-US" sz="3200" b="1" dirty="0">
                <a:latin typeface="Book Antiqua" pitchFamily="18" charset="0"/>
                <a:ea typeface="Calibri" pitchFamily="34" charset="0"/>
                <a:cs typeface="Times New Roman" pitchFamily="18" charset="0"/>
              </a:rPr>
              <a:t>BOT Account of India</a:t>
            </a:r>
            <a:endParaRPr lang="en-US" sz="3200" dirty="0"/>
          </a:p>
        </p:txBody>
      </p:sp>
    </p:spTree>
    <p:extLst>
      <p:ext uri="{BB962C8B-B14F-4D97-AF65-F5344CB8AC3E}">
        <p14:creationId xmlns:p14="http://schemas.microsoft.com/office/powerpoint/2010/main" val="1506964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91600" cy="6986528"/>
          </a:xfrm>
          <a:prstGeom prst="rect">
            <a:avLst/>
          </a:prstGeom>
        </p:spPr>
        <p:txBody>
          <a:bodyPr wrap="square">
            <a:spAutoFit/>
          </a:bodyPr>
          <a:lstStyle/>
          <a:p>
            <a:pPr algn="just"/>
            <a:r>
              <a:rPr lang="en-US" sz="2700" b="1" dirty="0"/>
              <a:t>BOP: Balance of Payments</a:t>
            </a:r>
            <a:endParaRPr lang="en-US" sz="2700" dirty="0"/>
          </a:p>
          <a:p>
            <a:pPr algn="just"/>
            <a:r>
              <a:rPr lang="en-US" sz="2700" dirty="0"/>
              <a:t>	It is a systematic records of all economic transactions between the residents of one country and the residents of the rest of the countries of the world. BOP is the difference between export &amp; import value of both visible and invisible items. </a:t>
            </a:r>
          </a:p>
          <a:p>
            <a:pPr algn="just"/>
            <a:r>
              <a:rPr lang="en-US" sz="2700" b="1" dirty="0"/>
              <a:t>Definitions:</a:t>
            </a:r>
            <a:endParaRPr lang="en-US" sz="2700" dirty="0"/>
          </a:p>
          <a:p>
            <a:pPr algn="just"/>
            <a:r>
              <a:rPr lang="en-US" sz="2700" dirty="0"/>
              <a:t>According the </a:t>
            </a:r>
            <a:r>
              <a:rPr lang="en-US" sz="2700" b="1" dirty="0" err="1"/>
              <a:t>Pedric</a:t>
            </a:r>
            <a:r>
              <a:rPr lang="en-US" sz="2700" b="1" dirty="0"/>
              <a:t> </a:t>
            </a:r>
            <a:r>
              <a:rPr lang="en-US" sz="2700" b="1" dirty="0" err="1"/>
              <a:t>Banham</a:t>
            </a:r>
            <a:r>
              <a:rPr lang="en-US" sz="2700" dirty="0"/>
              <a:t> “The BOP of a country is a record of its monetary transactions over a period with the rest of the world. </a:t>
            </a:r>
          </a:p>
          <a:p>
            <a:pPr algn="just"/>
            <a:r>
              <a:rPr lang="en-US" sz="2700" dirty="0"/>
              <a:t>According to </a:t>
            </a:r>
            <a:r>
              <a:rPr lang="en-US" sz="2700" b="1" dirty="0"/>
              <a:t>H. </a:t>
            </a:r>
            <a:r>
              <a:rPr lang="en-US" sz="2700" b="1" dirty="0" err="1"/>
              <a:t>Katrak</a:t>
            </a:r>
            <a:r>
              <a:rPr lang="en-US" sz="2700" b="1" dirty="0"/>
              <a:t> </a:t>
            </a:r>
            <a:r>
              <a:rPr lang="en-US" sz="2700" dirty="0"/>
              <a:t>“All transactions involving foreign exchange are entered in a set of accounts known as BOP of a country. The balance of payments accounts of a country are therefore a summaries statement of value of all economic transactions between the residents of that country and rest of the world during a specified period.”</a:t>
            </a:r>
          </a:p>
        </p:txBody>
      </p:sp>
    </p:spTree>
    <p:extLst>
      <p:ext uri="{BB962C8B-B14F-4D97-AF65-F5344CB8AC3E}">
        <p14:creationId xmlns:p14="http://schemas.microsoft.com/office/powerpoint/2010/main" val="967727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839200" cy="6740307"/>
          </a:xfrm>
          <a:prstGeom prst="rect">
            <a:avLst/>
          </a:prstGeom>
        </p:spPr>
        <p:txBody>
          <a:bodyPr wrap="square">
            <a:spAutoFit/>
          </a:bodyPr>
          <a:lstStyle/>
          <a:p>
            <a:pPr algn="just"/>
            <a:r>
              <a:rPr lang="en-US" sz="2700" b="1" dirty="0"/>
              <a:t>Structure of BOP:</a:t>
            </a:r>
            <a:endParaRPr lang="en-US" sz="2700" dirty="0"/>
          </a:p>
          <a:p>
            <a:pPr algn="just"/>
            <a:r>
              <a:rPr lang="en-US" sz="2700" dirty="0"/>
              <a:t>	The BOP account of a country consists of two columns viz. Credit Side and Debit Side. The various items for which country receives payment are entered into the credit side and the item for which country makes payment are shown on the debit side of the account. </a:t>
            </a:r>
          </a:p>
          <a:p>
            <a:pPr algn="just"/>
            <a:r>
              <a:rPr lang="en-US" sz="2700" dirty="0"/>
              <a:t>	BOP also consists of current account and capital account </a:t>
            </a:r>
          </a:p>
          <a:p>
            <a:pPr algn="just"/>
            <a:r>
              <a:rPr lang="en-US" sz="2700" b="1" dirty="0"/>
              <a:t>Current Account:</a:t>
            </a:r>
            <a:endParaRPr lang="en-US" sz="2700" dirty="0"/>
          </a:p>
          <a:p>
            <a:pPr algn="just"/>
            <a:r>
              <a:rPr lang="en-US" sz="2700" dirty="0"/>
              <a:t>	It includes the flow of goods and services i.e. import and exports of goods and services and unilateral transactions like gifts. When the accounts of both visible and invisible items are return together, it is called the current account. </a:t>
            </a:r>
          </a:p>
          <a:p>
            <a:pPr algn="just"/>
            <a:r>
              <a:rPr lang="en-US" sz="2700" b="1" dirty="0"/>
              <a:t>Capital Account:</a:t>
            </a:r>
            <a:endParaRPr lang="en-US" sz="2700" dirty="0"/>
          </a:p>
          <a:p>
            <a:pPr algn="just"/>
            <a:r>
              <a:rPr lang="en-US" sz="2700" dirty="0"/>
              <a:t>	It shows the position of a country with reference to its international capital investments including gold. </a:t>
            </a:r>
          </a:p>
        </p:txBody>
      </p:sp>
    </p:spTree>
    <p:extLst>
      <p:ext uri="{BB962C8B-B14F-4D97-AF65-F5344CB8AC3E}">
        <p14:creationId xmlns:p14="http://schemas.microsoft.com/office/powerpoint/2010/main" val="1817791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2065</Words>
  <Application>Microsoft Office PowerPoint</Application>
  <PresentationFormat>On-screen Show (4:3)</PresentationFormat>
  <Paragraphs>469</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SDM PG</dc:creator>
  <cp:lastModifiedBy>SDM PG</cp:lastModifiedBy>
  <cp:revision>21</cp:revision>
  <dcterms:created xsi:type="dcterms:W3CDTF">2021-05-15T06:17:25Z</dcterms:created>
  <dcterms:modified xsi:type="dcterms:W3CDTF">2021-06-23T05:44:50Z</dcterms:modified>
</cp:coreProperties>
</file>